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6" r:id="rId1"/>
  </p:sldMasterIdLst>
  <p:notesMasterIdLst>
    <p:notesMasterId r:id="rId28"/>
  </p:notesMasterIdLst>
  <p:sldIdLst>
    <p:sldId id="257" r:id="rId2"/>
    <p:sldId id="258" r:id="rId3"/>
    <p:sldId id="261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4" r:id="rId22"/>
    <p:sldId id="295" r:id="rId23"/>
    <p:sldId id="296" r:id="rId24"/>
    <p:sldId id="283" r:id="rId25"/>
    <p:sldId id="284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B994DF0-8C17-4B9C-AE16-A2142E7AB29E}">
          <p14:sldIdLst>
            <p14:sldId id="257"/>
            <p14:sldId id="258"/>
            <p14:sldId id="261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3"/>
            <p14:sldId id="284"/>
            <p14:sldId id="280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>
        <p:scale>
          <a:sx n="100" d="100"/>
          <a:sy n="100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F9815-736E-415D-B49A-B4521B22E731}" type="datetimeFigureOut">
              <a:rPr lang="nl-NL" smtClean="0"/>
              <a:pPr/>
              <a:t>14-12-2011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7C74-3F07-466F-901B-8C093919FDA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5056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3843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/>
          <p:nvPr userDrawn="1"/>
        </p:nvPicPr>
        <p:blipFill>
          <a:blip r:embed="rId2" cstate="print"/>
          <a:srcRect l="47479"/>
          <a:stretch>
            <a:fillRect/>
          </a:stretch>
        </p:blipFill>
        <p:spPr bwMode="auto">
          <a:xfrm>
            <a:off x="3635896" y="6054328"/>
            <a:ext cx="1300781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7413-3E96-4E81-870A-CFC634801CE8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7B2C-AE22-498D-ADE4-EF8D119C6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69" r:id="rId4"/>
    <p:sldLayoutId id="2147483670" r:id="rId5"/>
    <p:sldLayoutId id="214748366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717032"/>
            <a:ext cx="6228184" cy="1143000"/>
          </a:xfrm>
        </p:spPr>
        <p:txBody>
          <a:bodyPr/>
          <a:lstStyle/>
          <a:p>
            <a:r>
              <a:rPr lang="en-GB" dirty="0" smtClean="0"/>
              <a:t>A System View on SKA Bandwidth Usage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G.W. (Dion) Kant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AAVP </a:t>
            </a:r>
            <a:r>
              <a:rPr lang="en-GB" sz="1800" dirty="0" err="1" smtClean="0"/>
              <a:t>Dwingeloo</a:t>
            </a:r>
            <a:r>
              <a:rPr lang="en-GB" sz="1800" dirty="0" smtClean="0"/>
              <a:t>, 14 December 2011</a:t>
            </a:r>
            <a:endParaRPr lang="en-GB" sz="1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7479"/>
          <a:stretch>
            <a:fillRect/>
          </a:stretch>
        </p:blipFill>
        <p:spPr bwMode="auto">
          <a:xfrm>
            <a:off x="251520" y="0"/>
            <a:ext cx="21700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SKA</a:t>
            </a:r>
            <a:r>
              <a:rPr lang="en-US" baseline="-25000" dirty="0"/>
              <a:t>2 </a:t>
            </a:r>
            <a:r>
              <a:rPr lang="en-US" dirty="0" smtClean="0"/>
              <a:t> Resulting HPBW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953" y="1300295"/>
            <a:ext cx="6405920" cy="47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1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required bandwidth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Utilize concept of a base element:</a:t>
                </a:r>
              </a:p>
              <a:p>
                <a:r>
                  <a:rPr lang="en-US" dirty="0" smtClean="0"/>
                  <a:t>Base element is an antenna element which provides just the required FOV:</a:t>
                </a:r>
              </a:p>
              <a:p>
                <a:pPr lvl="1"/>
                <a:r>
                  <a:rPr lang="en-US" dirty="0" smtClean="0"/>
                  <a:t>Main-Beam solid angle: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effective area of base element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#(base) elements required to implement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 cstate="print"/>
                <a:stretch>
                  <a:fillRect l="-1740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59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required bandwidth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Total aggregated bandwidth from base elements: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sz="3200" dirty="0" smtClean="0"/>
                  <a:t>Survey spaced in terms of base elements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𝑠𝑦𝑠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457200" lvl="1" indent="0">
                  <a:buNone/>
                </a:pPr>
                <a:endParaRPr lang="en-US" sz="32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 cstate="print"/>
                <a:stretch>
                  <a:fillRect l="-1740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3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from base elements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5651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00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element behavior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(aperture antenna)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Inherent physical element behavior does not provide flat FOV!</a:t>
                </a:r>
              </a:p>
              <a:p>
                <a:r>
                  <a:rPr lang="en-US" dirty="0" smtClean="0"/>
                  <a:t>Current requirements demand spending processing to create flat FOV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 cstate="print"/>
                <a:stretch>
                  <a:fillRect l="-1740" t="-1776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20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FOV processing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Described by using a concept of an artificial element with effective area not constant as function of </a:t>
                </a:r>
                <a:r>
                  <a:rPr lang="en-US" dirty="0" err="1" smtClean="0"/>
                  <a:t>subband</a:t>
                </a:r>
                <a:r>
                  <a:rPr lang="en-US" dirty="0" smtClean="0"/>
                  <a:t> channels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 cstate="print"/>
                <a:stretch>
                  <a:fillRect l="-1740" t="-1776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62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Bandwidth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9750" y="1340768"/>
                <a:ext cx="8064500" cy="47520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#signals to be transported per </a:t>
                </a:r>
                <a:r>
                  <a:rPr lang="en-US" dirty="0" err="1" smtClean="0"/>
                  <a:t>subband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Aggregated signal transport bandwidth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9750" y="1340768"/>
                <a:ext cx="8064500" cy="4752057"/>
              </a:xfrm>
              <a:blipFill rotWithShape="1">
                <a:blip r:embed="rId2" cstate="print"/>
                <a:stretch>
                  <a:fillRect l="-1740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121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AA-mid aggregated signal transport bandwidth from (base) receptors &amp; from stations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8615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processing mechanisms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Two station processing mechanisms are identified: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 A </a:t>
                </a:r>
                <a:r>
                  <a:rPr lang="en-US" dirty="0"/>
                  <a:t>lossless source coding retaining all available information denoted as station beam </a:t>
                </a:r>
                <a:r>
                  <a:rPr lang="en-US" dirty="0" smtClean="0"/>
                  <a:t>forming reducing </a:t>
                </a:r>
                <a:r>
                  <a:rPr lang="en-US" dirty="0" err="1" smtClean="0"/>
                  <a:t>correlator</a:t>
                </a:r>
                <a:r>
                  <a:rPr lang="en-US" dirty="0" smtClean="0"/>
                  <a:t> load: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𝐶𝑃𝑆</m:t>
                    </m:r>
                    <m:r>
                      <a:rPr lang="en-US" i="1">
                        <a:latin typeface="Cambria Math"/>
                      </a:rPr>
                      <m:t>&gt;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𝑀𝐵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 </a:t>
                </a:r>
                <a:r>
                  <a:rPr lang="en-US" dirty="0" err="1"/>
                  <a:t>lossy</a:t>
                </a:r>
                <a:r>
                  <a:rPr lang="en-US" dirty="0"/>
                  <a:t> source coding which is reducing the available </a:t>
                </a:r>
                <a:r>
                  <a:rPr lang="en-US" dirty="0" smtClean="0"/>
                  <a:t>information denoted as FOV processing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 cstate="print"/>
                <a:stretch>
                  <a:fillRect l="-1740" t="-2869" r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757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integral survey speed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SS requirement is a spot frequency property. Bandwidth is not involved.</a:t>
            </a:r>
          </a:p>
          <a:p>
            <a:r>
              <a:rPr lang="en-US" dirty="0" smtClean="0"/>
              <a:t>A practical way to include bandwidth is defined (Integral Survey Speed)</a:t>
            </a:r>
          </a:p>
          <a:p>
            <a:r>
              <a:rPr lang="en-US" dirty="0" smtClean="0"/>
              <a:t>Provides a means to define spectral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4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Outline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Introduction</a:t>
            </a:r>
          </a:p>
          <a:p>
            <a:r>
              <a:rPr lang="nl-NL" dirty="0" smtClean="0"/>
              <a:t>Overview of main envelope requirements</a:t>
            </a:r>
          </a:p>
          <a:p>
            <a:r>
              <a:rPr lang="nl-NL" dirty="0" smtClean="0"/>
              <a:t>The concept of a base element</a:t>
            </a:r>
          </a:p>
          <a:p>
            <a:r>
              <a:rPr lang="nl-NL" dirty="0" smtClean="0"/>
              <a:t>Bandwidth requirements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survey speed encoded in one Hertz </a:t>
            </a:r>
            <a:r>
              <a:rPr lang="en-US" dirty="0" smtClean="0"/>
              <a:t>bandwidth (ISS/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tot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2976"/>
            <a:ext cx="84989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88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 analysis is presented of three key science requirements 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nalysis not </a:t>
            </a:r>
            <a:r>
              <a:rPr lang="en-GB" dirty="0"/>
              <a:t>based on </a:t>
            </a:r>
            <a:r>
              <a:rPr lang="en-GB" dirty="0" smtClean="0"/>
              <a:t>specific technology</a:t>
            </a:r>
          </a:p>
          <a:p>
            <a:r>
              <a:rPr lang="en-GB" dirty="0"/>
              <a:t>C</a:t>
            </a:r>
            <a:r>
              <a:rPr lang="en-GB" dirty="0" smtClean="0"/>
              <a:t>urrent </a:t>
            </a:r>
            <a:r>
              <a:rPr lang="en-GB" dirty="0"/>
              <a:t>science requirements </a:t>
            </a:r>
            <a:r>
              <a:rPr lang="en-GB" dirty="0" smtClean="0"/>
              <a:t>dictate huge differences </a:t>
            </a:r>
            <a:r>
              <a:rPr lang="en-GB" dirty="0"/>
              <a:t>in resource requirements </a:t>
            </a:r>
            <a:r>
              <a:rPr lang="en-GB" dirty="0" smtClean="0"/>
              <a:t>over the different SKA bands.</a:t>
            </a:r>
          </a:p>
          <a:p>
            <a:r>
              <a:rPr lang="en-GB" dirty="0" smtClean="0"/>
              <a:t>Tailor science requirements for better usage of physical antenna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8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Introduced the concept of a base receptor element to </a:t>
            </a:r>
            <a:r>
              <a:rPr lang="en-US" dirty="0" err="1" smtClean="0"/>
              <a:t>analyse</a:t>
            </a:r>
            <a:r>
              <a:rPr lang="en-US" dirty="0" smtClean="0"/>
              <a:t> bandwidth requirements</a:t>
            </a:r>
          </a:p>
          <a:p>
            <a:r>
              <a:rPr lang="en-US" dirty="0" smtClean="0"/>
              <a:t>Aggregated bandwidth is a measure for required processing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5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different station processing mechanisms are </a:t>
            </a:r>
            <a:r>
              <a:rPr lang="en-US" dirty="0" smtClean="0"/>
              <a:t>identified:</a:t>
            </a:r>
          </a:p>
          <a:p>
            <a:pPr lvl="1"/>
            <a:r>
              <a:rPr lang="en-GB" dirty="0"/>
              <a:t>Signal processing required for limiting information in the spatial domain;</a:t>
            </a:r>
            <a:endParaRPr lang="en-US" dirty="0"/>
          </a:p>
          <a:p>
            <a:pPr lvl="1"/>
            <a:r>
              <a:rPr lang="en-GB" dirty="0"/>
              <a:t>Signal processing required for reducing the processing load of a </a:t>
            </a:r>
            <a:r>
              <a:rPr lang="en-GB" dirty="0" err="1"/>
              <a:t>correlator</a:t>
            </a:r>
            <a:r>
              <a:rPr lang="en-GB" dirty="0"/>
              <a:t> subsystem. This one can be considered as a lossless recoding of information in the form of station beam forming providing the station beams.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3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archives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3528392" cy="499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568" y="1772815"/>
            <a:ext cx="5692432" cy="4024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5" y="2953480"/>
            <a:ext cx="3868383" cy="2563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42" y="1484784"/>
            <a:ext cx="3169926" cy="3925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33" y="2968522"/>
            <a:ext cx="6976514" cy="29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3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archives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6336703" cy="447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3808" y="3721121"/>
            <a:ext cx="1368152" cy="1076031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92896"/>
            <a:ext cx="4494478" cy="33205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16016" y="2060848"/>
            <a:ext cx="1368152" cy="1076031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060848"/>
            <a:ext cx="4748554" cy="33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2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Years of SKA </a:t>
            </a:r>
            <a:r>
              <a:rPr lang="en-US" dirty="0" smtClean="0"/>
              <a:t>AA Concepts</a:t>
            </a:r>
            <a:endParaRPr lang="en-US" dirty="0"/>
          </a:p>
        </p:txBody>
      </p:sp>
      <p:pic>
        <p:nvPicPr>
          <p:cNvPr id="4" name="Picture 3" descr="devprojectsAvA12049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05" y="1434301"/>
            <a:ext cx="3697605" cy="19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s_ant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400" y="1434300"/>
            <a:ext cx="2558415" cy="19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Aoutsideinfield04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815" y="1434301"/>
            <a:ext cx="3020958" cy="19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MBRACE_2beams_v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326" y="3933054"/>
            <a:ext cx="2654935" cy="198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2-PA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207" y="3933055"/>
            <a:ext cx="2646680" cy="198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nancay-embr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50625"/>
            <a:ext cx="3485736" cy="26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77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Details in Document “</a:t>
            </a:r>
            <a:r>
              <a:rPr lang="en-US" b="1" dirty="0" smtClean="0"/>
              <a:t>AA-MID CONCEPT DESCRIPTION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Presentation to initiate some discussion</a:t>
            </a:r>
          </a:p>
          <a:p>
            <a:r>
              <a:rPr lang="en-US" dirty="0" smtClean="0"/>
              <a:t>A technology independent approach!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7632650" cy="720105"/>
          </a:xfrm>
        </p:spPr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4" name="Picture 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248275" cy="3009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29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𝑆𝑆</m:t>
                    </m:r>
                  </m:oMath>
                </a14:m>
                <a:r>
                  <a:rPr lang="en-US" dirty="0"/>
                  <a:t> and Bandwidth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technology independent approach!</a:t>
                </a:r>
              </a:p>
              <a:p>
                <a:r>
                  <a:rPr lang="en-US" dirty="0" smtClean="0"/>
                  <a:t>Select technology after understanding the repercussions of the </a:t>
                </a:r>
                <a:r>
                  <a:rPr lang="en-US" dirty="0" smtClean="0"/>
                  <a:t>requirements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 cstate="print"/>
                <a:stretch>
                  <a:fillRect l="-1740" t="-1913" r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439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SKA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envelope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628800"/>
            <a:ext cx="5690093" cy="4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1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𝑠𝑘𝑦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5690093" cy="4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Consequence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81572"/>
            <a:ext cx="5690093" cy="4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8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</a:t>
            </a:r>
            <a:r>
              <a:rPr lang="en-US" baseline="-25000" dirty="0" smtClean="0"/>
              <a:t>2  </a:t>
            </a:r>
            <a:r>
              <a:rPr lang="en-US" dirty="0" smtClean="0"/>
              <a:t>Survey Speed envelope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953" y="1295214"/>
            <a:ext cx="6301430" cy="47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3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resentation_Them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SKA_Presentation_Theme</Template>
  <TotalTime>4851</TotalTime>
  <Words>277</Words>
  <Application>Microsoft Office PowerPoint</Application>
  <PresentationFormat>On-screen Show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SKA_Presentation_Theme</vt:lpstr>
      <vt:lpstr>A System View on SKA Bandwidth Usage  G.W. (Dion) Kant   AAVP Dwingeloo, 14 December 2011</vt:lpstr>
      <vt:lpstr>Outline</vt:lpstr>
      <vt:lpstr>Introduction</vt:lpstr>
      <vt:lpstr>Introduction</vt:lpstr>
      <vt:lpstr>Design Requirements</vt:lpstr>
      <vt:lpstr> </vt:lpstr>
      <vt:lpstr> </vt:lpstr>
      <vt:lpstr> </vt:lpstr>
      <vt:lpstr>SKA2  Survey Speed envelope</vt:lpstr>
      <vt:lpstr>SKA2  Resulting HPBW  </vt:lpstr>
      <vt:lpstr>Minimum required bandwidth</vt:lpstr>
      <vt:lpstr>Minimum required bandwidth</vt:lpstr>
      <vt:lpstr>Bandwidth from base elements</vt:lpstr>
      <vt:lpstr>Physical element behavior</vt:lpstr>
      <vt:lpstr>FOV processing</vt:lpstr>
      <vt:lpstr>Station Bandwidth</vt:lpstr>
      <vt:lpstr>Bandwidth</vt:lpstr>
      <vt:lpstr>Station processing mechanisms</vt:lpstr>
      <vt:lpstr>An integral survey speed</vt:lpstr>
      <vt:lpstr>Spectral efficiency</vt:lpstr>
      <vt:lpstr>Conclusion</vt:lpstr>
      <vt:lpstr>Conclusion (continued)</vt:lpstr>
      <vt:lpstr>Conclusion (continued)</vt:lpstr>
      <vt:lpstr>From the archives</vt:lpstr>
      <vt:lpstr>From the archives</vt:lpstr>
      <vt:lpstr>15 Years of SKA AA Concepts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Jobowler</dc:creator>
  <cp:lastModifiedBy>Gunst</cp:lastModifiedBy>
  <cp:revision>302</cp:revision>
  <dcterms:created xsi:type="dcterms:W3CDTF">2011-04-05T09:46:17Z</dcterms:created>
  <dcterms:modified xsi:type="dcterms:W3CDTF">2011-12-14T10:28:02Z</dcterms:modified>
</cp:coreProperties>
</file>