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46"/>
  </p:notesMasterIdLst>
  <p:handoutMasterIdLst>
    <p:handoutMasterId r:id="rId47"/>
  </p:handoutMasterIdLst>
  <p:sldIdLst>
    <p:sldId id="343" r:id="rId2"/>
    <p:sldId id="347" r:id="rId3"/>
    <p:sldId id="371" r:id="rId4"/>
    <p:sldId id="378" r:id="rId5"/>
    <p:sldId id="383" r:id="rId6"/>
    <p:sldId id="379" r:id="rId7"/>
    <p:sldId id="380" r:id="rId8"/>
    <p:sldId id="425" r:id="rId9"/>
    <p:sldId id="381" r:id="rId10"/>
    <p:sldId id="386" r:id="rId11"/>
    <p:sldId id="384" r:id="rId12"/>
    <p:sldId id="385" r:id="rId13"/>
    <p:sldId id="426" r:id="rId14"/>
    <p:sldId id="387" r:id="rId15"/>
    <p:sldId id="388" r:id="rId16"/>
    <p:sldId id="389" r:id="rId17"/>
    <p:sldId id="390" r:id="rId18"/>
    <p:sldId id="410" r:id="rId19"/>
    <p:sldId id="393" r:id="rId20"/>
    <p:sldId id="391" r:id="rId21"/>
    <p:sldId id="392" r:id="rId22"/>
    <p:sldId id="394" r:id="rId23"/>
    <p:sldId id="395" r:id="rId24"/>
    <p:sldId id="396" r:id="rId25"/>
    <p:sldId id="398" r:id="rId26"/>
    <p:sldId id="397" r:id="rId27"/>
    <p:sldId id="423" r:id="rId28"/>
    <p:sldId id="424" r:id="rId29"/>
    <p:sldId id="422" r:id="rId30"/>
    <p:sldId id="399" r:id="rId31"/>
    <p:sldId id="420" r:id="rId32"/>
    <p:sldId id="401" r:id="rId33"/>
    <p:sldId id="405" r:id="rId34"/>
    <p:sldId id="406" r:id="rId35"/>
    <p:sldId id="370" r:id="rId36"/>
    <p:sldId id="411" r:id="rId37"/>
    <p:sldId id="361" r:id="rId38"/>
    <p:sldId id="415" r:id="rId39"/>
    <p:sldId id="413" r:id="rId40"/>
    <p:sldId id="416" r:id="rId41"/>
    <p:sldId id="417" r:id="rId42"/>
    <p:sldId id="418" r:id="rId43"/>
    <p:sldId id="419" r:id="rId44"/>
    <p:sldId id="376" r:id="rId45"/>
  </p:sldIdLst>
  <p:sldSz cx="9144000" cy="6858000" type="screen4x3"/>
  <p:notesSz cx="9939338" cy="6805613"/>
  <p:embeddedFontLst>
    <p:embeddedFont>
      <p:font typeface="Aharoni" pitchFamily="2" charset="-79"/>
      <p:bold r:id="rId48"/>
    </p:embeddedFont>
    <p:embeddedFont>
      <p:font typeface="Verdana" pitchFamily="34" charset="0"/>
      <p:regular r:id="rId49"/>
      <p:bold r:id="rId50"/>
      <p:italic r:id="rId51"/>
      <p:boldItalic r:id="rId52"/>
    </p:embeddedFont>
    <p:embeddedFont>
      <p:font typeface="Comic Sans MS" pitchFamily="66" charset="0"/>
      <p:regular r:id="rId53"/>
      <p:bold r:id="rId54"/>
    </p:embeddedFont>
    <p:embeddedFont>
      <p:font typeface="Arial Narrow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B050"/>
    <a:srgbClr val="009900"/>
    <a:srgbClr val="F4AAB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24" y="-96"/>
      </p:cViewPr>
      <p:guideLst>
        <p:guide orient="horz" pos="2160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310" y="-108"/>
      </p:cViewPr>
      <p:guideLst>
        <p:guide orient="horz" pos="2145"/>
        <p:guide pos="3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6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4C361B-9D1E-4E73-A3E0-CC3D6A2DA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9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2150"/>
            <a:ext cx="79517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888"/>
            <a:ext cx="4306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2" tIns="45836" rIns="91672" bIns="4583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A304815-3B5B-4BD7-B579-333C2F5A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ABDC51B-7566-42AD-89D5-FA70A078CB27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BD8FAC-59EA-4A45-98DD-47DA4FD5EDCB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17E2CF-2768-4303-9F07-A4E4DE4E432B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DDAA59E-C402-4E6A-9FB6-869D28F32CC1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CBD8FAC-59EA-4A45-98DD-47DA4FD5EDCB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1486F37-B478-41DB-8C1A-D37C993BF50A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FDAF3A-C653-4BAB-8305-B1B44DF158A1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ED940D6-0242-4625-AD0C-03D781AE6EF8}" type="slidenum">
              <a:rPr lang="en-US" sz="1200" smtClean="0">
                <a:latin typeface="Arial" charset="0"/>
              </a:rPr>
              <a:pPr/>
              <a:t>16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C631225-9446-4592-B7DB-1CDB6A93E470}" type="slidenum">
              <a:rPr lang="en-US" sz="1200" smtClean="0">
                <a:latin typeface="Arial" charset="0"/>
              </a:rPr>
              <a:pPr/>
              <a:t>17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BF22D9C4-BE5E-4298-9496-C944EDCA2331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C56FC77-CD00-4896-A452-3EDA141FD6AD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899118E-A628-41EC-A076-F6E2D4F5253F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A42AFA9-E840-46D0-9D2C-003021D18845}" type="slidenum">
              <a:rPr lang="en-US" sz="1200" smtClean="0">
                <a:latin typeface="Arial" charset="0"/>
              </a:rPr>
              <a:pPr/>
              <a:t>20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B8DC951-4830-41C8-8EF8-04EBF34FD281}" type="slidenum">
              <a:rPr lang="en-US" sz="1200" smtClean="0">
                <a:latin typeface="Arial" charset="0"/>
              </a:rPr>
              <a:pPr/>
              <a:t>21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3EBF36F-2FC7-4E92-B173-16E24C0914EF}" type="slidenum">
              <a:rPr lang="en-US" sz="1200" smtClean="0">
                <a:latin typeface="Arial" charset="0"/>
              </a:rPr>
              <a:pPr/>
              <a:t>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A116897-5A3D-444F-B50A-F1C275E90110}" type="slidenum">
              <a:rPr lang="en-US" sz="1200" smtClean="0">
                <a:latin typeface="Arial" charset="0"/>
              </a:rPr>
              <a:pPr/>
              <a:t>23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6699058-9256-47EF-8AED-23F7183FBA75}" type="slidenum">
              <a:rPr lang="en-US" sz="1200" smtClean="0">
                <a:latin typeface="Arial" charset="0"/>
              </a:rPr>
              <a:pPr/>
              <a:t>24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E34957F-BA45-4A79-9103-17E79A9942C3}" type="slidenum">
              <a:rPr lang="en-US" sz="1200" smtClean="0">
                <a:latin typeface="Arial" charset="0"/>
              </a:rPr>
              <a:pPr/>
              <a:t>25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EDEA8E3-E630-4BEA-B234-5CF98EE6E8BB}" type="slidenum">
              <a:rPr lang="en-US" sz="1200" smtClean="0">
                <a:latin typeface="Arial" charset="0"/>
              </a:rPr>
              <a:pPr/>
              <a:t>26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EDEA8E3-E630-4BEA-B234-5CF98EE6E8BB}" type="slidenum">
              <a:rPr lang="en-US" sz="1200" smtClean="0">
                <a:latin typeface="Arial" charset="0"/>
              </a:rPr>
              <a:pPr/>
              <a:t>27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E34957F-BA45-4A79-9103-17E79A9942C3}" type="slidenum">
              <a:rPr lang="en-US" sz="1200" smtClean="0">
                <a:latin typeface="Arial" charset="0"/>
              </a:rPr>
              <a:pPr/>
              <a:t>28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E34957F-BA45-4A79-9103-17E79A9942C3}" type="slidenum">
              <a:rPr lang="en-US" sz="1200" smtClean="0">
                <a:latin typeface="Arial" charset="0"/>
              </a:rPr>
              <a:pPr/>
              <a:t>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C6EBB9-F5FA-45D9-8D1E-E2000F8BD0A9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AD98998-0C67-4A5C-BC59-E8F89F9D8597}" type="slidenum">
              <a:rPr lang="en-US" sz="1200" smtClean="0">
                <a:latin typeface="Arial" charset="0"/>
              </a:rPr>
              <a:pPr/>
              <a:t>30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10339C9-3E9F-4FAC-8515-60132B145C08}" type="slidenum">
              <a:rPr lang="en-US" sz="1200" smtClean="0">
                <a:latin typeface="Arial" charset="0"/>
              </a:rPr>
              <a:pPr/>
              <a:t>31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F7868B-D514-41BC-BE65-CE0D596F70F2}" type="slidenum">
              <a:rPr lang="en-US" sz="1200" smtClean="0">
                <a:latin typeface="Arial" charset="0"/>
              </a:rPr>
              <a:pPr/>
              <a:t>32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F1217C8-C917-4CA7-907A-5CA2B5E41471}" type="slidenum">
              <a:rPr lang="en-US" sz="1200" smtClean="0">
                <a:latin typeface="Arial" charset="0"/>
              </a:rPr>
              <a:pPr/>
              <a:t>33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F889B13-EF7F-490A-88DB-0AF9C059C188}" type="slidenum">
              <a:rPr lang="en-US" sz="1200" smtClean="0">
                <a:latin typeface="Arial" charset="0"/>
              </a:rPr>
              <a:pPr/>
              <a:t>34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239CC08-306E-46DE-9C48-25CAB1B0A712}" type="slidenum">
              <a:rPr lang="en-US" sz="1200" smtClean="0">
                <a:latin typeface="Arial" charset="0"/>
              </a:rPr>
              <a:pPr/>
              <a:t>35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F889B13-EF7F-490A-88DB-0AF9C059C188}" type="slidenum">
              <a:rPr lang="en-US" sz="1200" smtClean="0">
                <a:latin typeface="Arial" charset="0"/>
              </a:rPr>
              <a:pPr/>
              <a:t>36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7895819-32EC-45C5-ADD2-923B762ECC8A}" type="slidenum">
              <a:rPr lang="en-US" sz="1200" smtClean="0">
                <a:latin typeface="Arial" charset="0"/>
              </a:rPr>
              <a:pPr/>
              <a:t>37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fld id="{7D051210-DCD6-48B6-8051-9988145BF33E}" type="slidenum">
              <a:rPr lang="en-US" sz="1200" smtClean="0">
                <a:latin typeface="Arial" charset="0"/>
                <a:cs typeface="+mn-cs"/>
              </a:rPr>
              <a:pPr algn="r" eaLnBrk="1" hangingPunct="1">
                <a:defRPr/>
              </a:pPr>
              <a:t>38</a:t>
            </a:fld>
            <a:endParaRPr lang="en-US" sz="1200" smtClean="0">
              <a:latin typeface="Arial" charset="0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fld id="{7D051210-DCD6-48B6-8051-9988145BF33E}" type="slidenum">
              <a:rPr lang="en-US" sz="1200" smtClean="0">
                <a:latin typeface="Arial" charset="0"/>
                <a:cs typeface="+mn-cs"/>
              </a:rPr>
              <a:pPr algn="r" eaLnBrk="1" hangingPunct="1">
                <a:defRPr/>
              </a:pPr>
              <a:t>39</a:t>
            </a:fld>
            <a:endParaRPr lang="en-US" sz="1200" smtClean="0">
              <a:latin typeface="Arial" charset="0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2D2B1D6-1ACF-485F-B147-3EF62D9D24F6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fld id="{7D051210-DCD6-48B6-8051-9988145BF33E}" type="slidenum">
              <a:rPr lang="en-US" sz="1200" smtClean="0">
                <a:latin typeface="Arial" charset="0"/>
                <a:cs typeface="+mn-cs"/>
              </a:rPr>
              <a:pPr algn="r" eaLnBrk="1" hangingPunct="1">
                <a:defRPr/>
              </a:pPr>
              <a:t>40</a:t>
            </a:fld>
            <a:endParaRPr lang="en-US" sz="1200" smtClean="0">
              <a:latin typeface="Arial" charset="0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fld id="{7D051210-DCD6-48B6-8051-9988145BF33E}" type="slidenum">
              <a:rPr lang="en-US" sz="1200" smtClean="0">
                <a:latin typeface="Arial" charset="0"/>
                <a:cs typeface="+mn-cs"/>
              </a:rPr>
              <a:pPr algn="r" eaLnBrk="1" hangingPunct="1">
                <a:defRPr/>
              </a:pPr>
              <a:t>41</a:t>
            </a:fld>
            <a:endParaRPr lang="en-US" sz="1200" smtClean="0">
              <a:latin typeface="Arial" charset="0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fld id="{7D051210-DCD6-48B6-8051-9988145BF33E}" type="slidenum">
              <a:rPr lang="en-US" sz="1200" smtClean="0">
                <a:latin typeface="Arial" charset="0"/>
                <a:cs typeface="+mn-cs"/>
              </a:rPr>
              <a:pPr algn="r" eaLnBrk="1" hangingPunct="1">
                <a:defRPr/>
              </a:pPr>
              <a:t>42</a:t>
            </a:fld>
            <a:endParaRPr lang="en-US" sz="1200" smtClean="0">
              <a:latin typeface="Arial" charset="0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629275" y="6465888"/>
            <a:ext cx="4308475" cy="3381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2" tIns="45836" rIns="91672" bIns="458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fld id="{7D051210-DCD6-48B6-8051-9988145BF33E}" type="slidenum">
              <a:rPr lang="en-US" sz="1200" smtClean="0">
                <a:latin typeface="Arial" charset="0"/>
                <a:cs typeface="+mn-cs"/>
              </a:rPr>
              <a:pPr algn="r" eaLnBrk="1" hangingPunct="1">
                <a:defRPr/>
              </a:pPr>
              <a:t>43</a:t>
            </a:fld>
            <a:endParaRPr lang="en-US" sz="1200" smtClean="0">
              <a:latin typeface="Arial" charset="0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33553F9-ADBF-41A8-9152-CFA4617974A3}" type="slidenum">
              <a:rPr lang="en-US" sz="1200" smtClean="0">
                <a:latin typeface="Arial" charset="0"/>
              </a:rPr>
              <a:pPr/>
              <a:t>44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60F59F9-E70B-4772-BDA0-77C0993525FA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C195EBD-A2C4-47F4-8851-4C6415CDF585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7DF8E73-C978-4C38-A066-D6C8182B5189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7DF8E73-C978-4C38-A066-D6C8182B5189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582DC00-02D3-4CFE-9336-6382F1004BC1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nl-NL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nl-NL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nl-NL" sz="2400">
                <a:latin typeface="Times New Roman" pitchFamily="18" charset="0"/>
              </a:endParaRPr>
            </a:p>
          </p:txBody>
        </p:sp>
      </p:grpSp>
      <p:sp>
        <p:nvSpPr>
          <p:cNvPr id="300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AE6BC9-88FD-4E63-9152-65153D6F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338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59F49-42E6-47AC-9551-AC9A1771D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3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4C95-277F-4E99-B494-1EF8015F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4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9FF7-3F08-47A5-B549-C509505AB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527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5B74-49D5-456B-9A0D-79D5D52E7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716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2DAF5-0294-4CAC-9531-7BD95E15A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53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459C-1434-40B3-B945-1BE53EDED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9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4BD0-723B-4D08-B8E2-CB242404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050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9CDEC-8E89-4A52-9089-B927C3AA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88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A3D0-D0BA-41AF-997B-025FEA72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82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9680-0021-4E99-B040-2A53E6C25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1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68383A80-9449-4264-B43F-BB453AF72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9017" name="Rectangle 9"/>
          <p:cNvSpPr>
            <a:spLocks noChangeArrowheads="1"/>
          </p:cNvSpPr>
          <p:nvPr userDrawn="1"/>
        </p:nvSpPr>
        <p:spPr bwMode="auto">
          <a:xfrm>
            <a:off x="8737600" y="152400"/>
            <a:ext cx="22860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99018" name="Rectangle 10"/>
          <p:cNvSpPr>
            <a:spLocks noChangeArrowheads="1"/>
          </p:cNvSpPr>
          <p:nvPr userDrawn="1"/>
        </p:nvSpPr>
        <p:spPr bwMode="auto">
          <a:xfrm>
            <a:off x="279400" y="152400"/>
            <a:ext cx="8455025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99019" name="Rectangle 11"/>
          <p:cNvSpPr>
            <a:spLocks noChangeArrowheads="1"/>
          </p:cNvSpPr>
          <p:nvPr userDrawn="1"/>
        </p:nvSpPr>
        <p:spPr bwMode="auto">
          <a:xfrm>
            <a:off x="279400" y="381000"/>
            <a:ext cx="8455025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99020" name="Rectangle 12"/>
          <p:cNvSpPr>
            <a:spLocks noChangeArrowheads="1"/>
          </p:cNvSpPr>
          <p:nvPr userDrawn="1"/>
        </p:nvSpPr>
        <p:spPr bwMode="auto">
          <a:xfrm>
            <a:off x="8737600" y="382588"/>
            <a:ext cx="228600" cy="1365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nl-NL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5565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folHlink"/>
                </a:solidFill>
                <a:latin typeface="Comic Sans MS" pitchFamily="66" charset="0"/>
              </a:rPr>
              <a:t>VLBI 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2046097"/>
            <a:ext cx="8650287" cy="365975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VLBI Arrays: a brief tour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Model / delay constituents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Getting the most out of VLBI phases</a:t>
            </a:r>
          </a:p>
          <a:p>
            <a:pPr lvl="1" eaLnBrk="1" hangingPunct="1"/>
            <a:r>
              <a:rPr lang="en-US" dirty="0" smtClean="0">
                <a:solidFill>
                  <a:srgbClr val="5D5DAE"/>
                </a:solidFill>
                <a:latin typeface="Comic Sans MS" pitchFamily="66" charset="0"/>
              </a:rPr>
              <a:t>Observing tactics / </a:t>
            </a:r>
            <a:r>
              <a:rPr lang="en-US" dirty="0">
                <a:solidFill>
                  <a:srgbClr val="5D5DAE"/>
                </a:solidFill>
                <a:latin typeface="Comic Sans MS" pitchFamily="66" charset="0"/>
              </a:rPr>
              <a:t>p</a:t>
            </a:r>
            <a:r>
              <a:rPr lang="en-US" dirty="0" smtClean="0">
                <a:solidFill>
                  <a:srgbClr val="5D5DAE"/>
                </a:solidFill>
                <a:latin typeface="Comic Sans MS" pitchFamily="66" charset="0"/>
              </a:rPr>
              <a:t>ropagation mitigation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Wide-field mapping</a:t>
            </a:r>
            <a:endParaRPr lang="en-US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Concepts for the VLBI Tutorial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1963" y="1325563"/>
            <a:ext cx="8342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Bob Campbell,  JIVE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9549" y="5619433"/>
            <a:ext cx="8763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ERIS </a:t>
            </a:r>
            <a:r>
              <a:rPr lang="en-US" sz="1400" dirty="0" smtClean="0">
                <a:solidFill>
                  <a:schemeClr val="bg2"/>
                </a:solidFill>
                <a:latin typeface="Verdana" pitchFamily="34" charset="0"/>
              </a:rPr>
              <a:t>#7, </a:t>
            </a:r>
            <a:r>
              <a:rPr lang="en-US" sz="1400" dirty="0" err="1" smtClean="0">
                <a:solidFill>
                  <a:schemeClr val="bg2"/>
                </a:solidFill>
                <a:latin typeface="Verdana" pitchFamily="34" charset="0"/>
              </a:rPr>
              <a:t>Dwingeloo</a:t>
            </a:r>
            <a:r>
              <a:rPr lang="en-US" sz="1400" dirty="0" smtClean="0">
                <a:solidFill>
                  <a:schemeClr val="bg2"/>
                </a:solidFill>
                <a:latin typeface="Verdana" pitchFamily="34" charset="0"/>
              </a:rPr>
              <a:t>  </a:t>
            </a:r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. . . </a:t>
            </a:r>
            <a:r>
              <a:rPr lang="en-US" sz="1400" dirty="0" smtClean="0">
                <a:solidFill>
                  <a:schemeClr val="bg2"/>
                </a:solidFill>
                <a:latin typeface="Verdana" pitchFamily="34" charset="0"/>
              </a:rPr>
              <a:t> . </a:t>
            </a:r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. . . </a:t>
            </a:r>
            <a:r>
              <a:rPr lang="en-US" sz="1400" dirty="0" smtClean="0">
                <a:solidFill>
                  <a:schemeClr val="bg2"/>
                </a:solidFill>
                <a:latin typeface="Verdana" pitchFamily="34" charset="0"/>
              </a:rPr>
              <a:t> . . . . . . . . . . . . . . . . . . . . . . . . . . . . . . . . . . (18</a:t>
            </a:r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Verdana" pitchFamily="34" charset="0"/>
              </a:rPr>
              <a:t>oct</a:t>
            </a:r>
            <a:r>
              <a:rPr lang="en-US" sz="1400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Verdana" pitchFamily="34" charset="0"/>
              </a:rPr>
              <a:t>2017)</a:t>
            </a:r>
            <a:endParaRPr lang="en-US" sz="1400" dirty="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1" y="6112081"/>
            <a:ext cx="1158239" cy="774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" y="6097898"/>
            <a:ext cx="1935490" cy="75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4560" y="6268099"/>
            <a:ext cx="549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RadioNet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has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received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funding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the European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Commission’s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Horizon 2020 Research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Innovation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Programme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under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14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grant</a:t>
            </a:r>
            <a:r>
              <a:rPr lang="nl-NL" sz="1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agreement No, 730562.</a:t>
            </a:r>
            <a:endParaRPr lang="nl-NL" sz="1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Some rule-of-thumb VLBI scales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181100"/>
            <a:ext cx="8813800" cy="564991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Representative angular scales:  0.1 — 100  mas 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Physical scales of interest: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Angular-diameter distance  D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(z)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Proper-motion distance D</a:t>
            </a:r>
            <a:r>
              <a:rPr lang="en-US" sz="2000" baseline="-25000" dirty="0" smtClean="0">
                <a:solidFill>
                  <a:srgbClr val="5D5DAE"/>
                </a:solidFill>
                <a:latin typeface="Comic Sans MS" pitchFamily="66" charset="0"/>
              </a:rPr>
              <a:t>M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(z)   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   </a:t>
            </a:r>
            <a:r>
              <a:rPr lang="el-GR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μ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to </a:t>
            </a:r>
            <a:r>
              <a:rPr lang="el-GR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β</a:t>
            </a:r>
            <a:r>
              <a:rPr lang="nl-NL" sz="2000" baseline="-25000" dirty="0" err="1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app</a:t>
            </a:r>
            <a:r>
              <a:rPr lang="nl-NL" sz="2000" baseline="-25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conversion</a:t>
            </a:r>
            <a:endParaRPr lang="nl-NL" sz="2000" dirty="0">
              <a:solidFill>
                <a:srgbClr val="5D5DAE"/>
              </a:solidFill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nl-NL" sz="2000" baseline="-25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A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turns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over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with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z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(max z~1.6),   D</a:t>
            </a:r>
            <a:r>
              <a:rPr lang="nl-NL" sz="2000" baseline="-25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M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sym typeface="Wingdings" pitchFamily="2" charset="2"/>
              </a:rPr>
              <a:t>doesn’t</a:t>
            </a:r>
            <a:endParaRPr lang="en-US" sz="1600" baseline="-250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Brief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table, using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Planck 2015 cosmology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parameters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(from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J.P.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Rachen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colloquium,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Dwingeloo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11jun2015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98224"/>
              </p:ext>
            </p:extLst>
          </p:nvPr>
        </p:nvGraphicFramePr>
        <p:xfrm>
          <a:off x="1316736" y="4481576"/>
          <a:ext cx="6096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4672"/>
                <a:gridCol w="2450592"/>
                <a:gridCol w="2840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z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 </a:t>
                      </a:r>
                      <a:r>
                        <a:rPr lang="nl-NL" b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mas</a:t>
                      </a:r>
                      <a:r>
                        <a:rPr lang="nl-NL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nl-NL" b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subtends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(D</a:t>
                      </a:r>
                      <a:r>
                        <a:rPr lang="nl-NL" b="0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)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β</a:t>
                      </a:r>
                      <a:r>
                        <a:rPr lang="nl-NL" baseline="-250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app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nl-NL" b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for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0.1 </a:t>
                      </a:r>
                      <a:r>
                        <a:rPr lang="nl-NL" b="0" baseline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mas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/</a:t>
                      </a:r>
                      <a:r>
                        <a:rPr lang="nl-NL" b="0" baseline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yr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(D</a:t>
                      </a:r>
                      <a:r>
                        <a:rPr lang="nl-NL" b="0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</a:t>
                      </a:r>
                      <a:r>
                        <a:rPr lang="nl-NL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)</a:t>
                      </a:r>
                      <a:endParaRPr lang="nl-NL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0.1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1.8 pc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0.66 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0.5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6.4 pc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3.1 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8.3 pc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5.4 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1.6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8.4 pc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7.4 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8.0 pc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10.3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c</a:t>
                      </a:r>
                      <a:endParaRPr lang="nl-NL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sln+s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16" y="559894"/>
            <a:ext cx="5780087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VLBI  vs.  shorter-BI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4390527"/>
            <a:ext cx="8786812" cy="234581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Sparser u-v coverage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More stringent requirements on </a:t>
            </a:r>
            <a:r>
              <a:rPr lang="en-US" sz="2400" dirty="0" err="1" smtClean="0">
                <a:latin typeface="Comic Sans MS" pitchFamily="66" charset="0"/>
              </a:rPr>
              <a:t>correlator</a:t>
            </a:r>
            <a:r>
              <a:rPr lang="en-US" sz="2400" dirty="0" smtClean="0">
                <a:latin typeface="Comic Sans MS" pitchFamily="66" charset="0"/>
              </a:rPr>
              <a:t> model to avoid de-correlating during coherent averaging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No truly point-like primary flux calibrators in sky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Independent clocks &amp; equipment at the various stations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VLBI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priori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Model Constituents</a:t>
            </a:r>
          </a:p>
        </p:txBody>
      </p:sp>
      <p:pic>
        <p:nvPicPr>
          <p:cNvPr id="13315" name="Picture 6" descr="estrMD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66825"/>
            <a:ext cx="88963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VLBI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priori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Model:  References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181100"/>
            <a:ext cx="8813800" cy="564991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IERS </a:t>
            </a:r>
            <a:r>
              <a:rPr lang="en-US" sz="2400" dirty="0" err="1" smtClean="0">
                <a:latin typeface="Comic Sans MS" pitchFamily="66" charset="0"/>
              </a:rPr>
              <a:t>Tech.Note</a:t>
            </a:r>
            <a:r>
              <a:rPr lang="en-US" sz="2400" dirty="0" smtClean="0">
                <a:latin typeface="Comic Sans MS" pitchFamily="66" charset="0"/>
              </a:rPr>
              <a:t> #36, 2010:  </a:t>
            </a:r>
            <a:r>
              <a:rPr lang="en-US" sz="2400" i="1" dirty="0" smtClean="0">
                <a:latin typeface="Comic Sans MS" pitchFamily="66" charset="0"/>
              </a:rPr>
              <a:t>IERS Conventions 2010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www.iers.org</a:t>
            </a:r>
            <a:r>
              <a:rPr lang="en-US" sz="2000" dirty="0" smtClean="0">
                <a:latin typeface="Comic Sans MS" pitchFamily="66" charset="0"/>
              </a:rPr>
              <a:t>     </a:t>
            </a:r>
            <a:r>
              <a:rPr lang="en-US" sz="2000" smtClean="0">
                <a:latin typeface="Comic Sans MS" pitchFamily="66" charset="0"/>
              </a:rPr>
              <a:t>link via Publications // </a:t>
            </a:r>
            <a:r>
              <a:rPr lang="en-US" sz="2000" dirty="0" smtClean="0">
                <a:latin typeface="Comic Sans MS" pitchFamily="66" charset="0"/>
              </a:rPr>
              <a:t>Technical Notes </a:t>
            </a:r>
            <a:r>
              <a:rPr lang="en-US" sz="2400" dirty="0" smtClean="0">
                <a:latin typeface="Comic Sans MS" pitchFamily="66" charset="0"/>
              </a:rPr>
              <a:t> 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Urban &amp; </a:t>
            </a:r>
            <a:r>
              <a:rPr lang="en-US" sz="2400" dirty="0" err="1" smtClean="0">
                <a:latin typeface="Comic Sans MS" pitchFamily="66" charset="0"/>
              </a:rPr>
              <a:t>Seidelmann</a:t>
            </a:r>
            <a:r>
              <a:rPr lang="en-US" sz="2400" dirty="0" smtClean="0">
                <a:latin typeface="Comic Sans MS" pitchFamily="66" charset="0"/>
              </a:rPr>
              <a:t> (Eds.) 2013, </a:t>
            </a:r>
            <a:r>
              <a:rPr lang="en-US" sz="2400" i="1" dirty="0" smtClean="0">
                <a:latin typeface="Comic Sans MS" pitchFamily="66" charset="0"/>
              </a:rPr>
              <a:t>Explanatory Supplement to the Astronomical Almanac  (3</a:t>
            </a:r>
            <a:r>
              <a:rPr lang="en-US" sz="2400" i="1" baseline="30000" dirty="0" smtClean="0">
                <a:latin typeface="Comic Sans MS" pitchFamily="66" charset="0"/>
              </a:rPr>
              <a:t>rd</a:t>
            </a:r>
            <a:r>
              <a:rPr lang="en-US" sz="2400" i="1" dirty="0" smtClean="0">
                <a:latin typeface="Comic Sans MS" pitchFamily="66" charset="0"/>
              </a:rPr>
              <a:t> Ed.)</a:t>
            </a:r>
            <a:endParaRPr lang="en-US" sz="20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IAU Division </a:t>
            </a:r>
            <a:r>
              <a:rPr lang="en-US" sz="2400" dirty="0">
                <a:latin typeface="Comic Sans MS" pitchFamily="66" charset="0"/>
              </a:rPr>
              <a:t>A</a:t>
            </a:r>
            <a:r>
              <a:rPr lang="en-US" sz="2400" dirty="0" smtClean="0">
                <a:latin typeface="Comic Sans MS" pitchFamily="66" charset="0"/>
              </a:rPr>
              <a:t>  (Fundamental </a:t>
            </a:r>
            <a:r>
              <a:rPr lang="en-US" sz="2400" dirty="0">
                <a:latin typeface="Comic Sans MS" pitchFamily="66" charset="0"/>
              </a:rPr>
              <a:t>A</a:t>
            </a:r>
            <a:r>
              <a:rPr lang="en-US" sz="2400" dirty="0" smtClean="0">
                <a:latin typeface="Comic Sans MS" pitchFamily="66" charset="0"/>
              </a:rPr>
              <a:t>stronomy;  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was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Div.I</a:t>
            </a:r>
            <a:r>
              <a:rPr lang="en-US" sz="2400" dirty="0" smtClean="0">
                <a:latin typeface="Comic Sans MS" pitchFamily="66" charset="0"/>
              </a:rPr>
              <a:t>)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18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www.iau.org/science/scientific_bodies/divisions/A/info</a:t>
            </a:r>
            <a:endParaRPr lang="en-US" sz="20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SOFA (software):   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www.iausofa.org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Global Geophysical Fluids center:    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geophy.uni.lu</a:t>
            </a:r>
            <a:endParaRPr lang="en-US" sz="2800" b="1" dirty="0" smtClean="0">
              <a:solidFill>
                <a:srgbClr val="0000E5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Older (pre- IAU 2000 resolutions):</a:t>
            </a:r>
          </a:p>
          <a:p>
            <a:pPr lvl="1" eaLnBrk="1" hangingPunct="1"/>
            <a:r>
              <a:rPr lang="nl-NL" sz="2000" i="1" dirty="0" err="1" smtClean="0">
                <a:latin typeface="Comic Sans MS" pitchFamily="66" charset="0"/>
              </a:rPr>
              <a:t>Explanatory</a:t>
            </a:r>
            <a:r>
              <a:rPr lang="nl-NL" sz="2000" i="1" dirty="0" smtClean="0">
                <a:latin typeface="Comic Sans MS" pitchFamily="66" charset="0"/>
              </a:rPr>
              <a:t> Supplement </a:t>
            </a:r>
            <a:r>
              <a:rPr lang="nl-NL" sz="2000" i="1" dirty="0" err="1" smtClean="0">
                <a:latin typeface="Comic Sans MS" pitchFamily="66" charset="0"/>
              </a:rPr>
              <a:t>to</a:t>
            </a:r>
            <a:r>
              <a:rPr lang="nl-NL" sz="2000" i="1" dirty="0" smtClean="0">
                <a:latin typeface="Comic Sans MS" pitchFamily="66" charset="0"/>
              </a:rPr>
              <a:t> the </a:t>
            </a:r>
            <a:r>
              <a:rPr lang="nl-NL" sz="2000" i="1" dirty="0" err="1" smtClean="0">
                <a:latin typeface="Comic Sans MS" pitchFamily="66" charset="0"/>
              </a:rPr>
              <a:t>Astronomical</a:t>
            </a:r>
            <a:r>
              <a:rPr lang="nl-NL" sz="2000" i="1" dirty="0" smtClean="0">
                <a:latin typeface="Comic Sans MS" pitchFamily="66" charset="0"/>
              </a:rPr>
              <a:t> </a:t>
            </a:r>
            <a:r>
              <a:rPr lang="nl-NL" sz="2000" i="1" dirty="0" err="1" smtClean="0">
                <a:latin typeface="Comic Sans MS" pitchFamily="66" charset="0"/>
              </a:rPr>
              <a:t>Almanac</a:t>
            </a:r>
            <a:r>
              <a:rPr lang="nl-NL" sz="2000" i="1" dirty="0" smtClean="0">
                <a:latin typeface="Comic Sans MS" pitchFamily="66" charset="0"/>
              </a:rPr>
              <a:t>   </a:t>
            </a:r>
            <a:r>
              <a:rPr lang="nl-NL" sz="2000" dirty="0" smtClean="0">
                <a:latin typeface="Comic Sans MS" pitchFamily="66" charset="0"/>
              </a:rPr>
              <a:t>1992</a:t>
            </a:r>
          </a:p>
          <a:p>
            <a:pPr lvl="1" eaLnBrk="1" hangingPunct="1"/>
            <a:r>
              <a:rPr lang="nl-NL" sz="2000" dirty="0" err="1" smtClean="0">
                <a:latin typeface="Comic Sans MS" pitchFamily="66" charset="0"/>
              </a:rPr>
              <a:t>Seidelmann</a:t>
            </a:r>
            <a:r>
              <a:rPr lang="nl-NL" sz="2000" dirty="0" smtClean="0">
                <a:latin typeface="Comic Sans MS" pitchFamily="66" charset="0"/>
              </a:rPr>
              <a:t> &amp; </a:t>
            </a:r>
            <a:r>
              <a:rPr lang="nl-NL" sz="2000" dirty="0" err="1" smtClean="0">
                <a:latin typeface="Comic Sans MS" pitchFamily="66" charset="0"/>
              </a:rPr>
              <a:t>Fukushima</a:t>
            </a:r>
            <a:r>
              <a:rPr lang="nl-NL" sz="2000" dirty="0" smtClean="0">
                <a:latin typeface="Comic Sans MS" pitchFamily="66" charset="0"/>
              </a:rPr>
              <a:t> 1992, </a:t>
            </a:r>
            <a:r>
              <a:rPr lang="nl-NL" sz="2000" i="1" dirty="0" smtClean="0">
                <a:latin typeface="Comic Sans MS" pitchFamily="66" charset="0"/>
              </a:rPr>
              <a:t>A&amp;A</a:t>
            </a:r>
            <a:r>
              <a:rPr lang="nl-NL" sz="2000" dirty="0" smtClean="0">
                <a:latin typeface="Comic Sans MS" pitchFamily="66" charset="0"/>
              </a:rPr>
              <a:t>, </a:t>
            </a:r>
            <a:r>
              <a:rPr lang="nl-NL" sz="2000" u="sng" dirty="0" smtClean="0">
                <a:latin typeface="Comic Sans MS" pitchFamily="66" charset="0"/>
              </a:rPr>
              <a:t>265</a:t>
            </a:r>
            <a:r>
              <a:rPr lang="nl-NL" sz="2000" dirty="0" smtClean="0">
                <a:latin typeface="Comic Sans MS" pitchFamily="66" charset="0"/>
              </a:rPr>
              <a:t>, 833   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(time-</a:t>
            </a:r>
            <a:r>
              <a:rPr lang="nl-NL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scales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nl-NL" sz="2000" dirty="0" err="1" smtClean="0">
                <a:latin typeface="Comic Sans MS" pitchFamily="66" charset="0"/>
              </a:rPr>
              <a:t>Sovers</a:t>
            </a:r>
            <a:r>
              <a:rPr lang="nl-NL" sz="2000" dirty="0" smtClean="0">
                <a:latin typeface="Comic Sans MS" pitchFamily="66" charset="0"/>
              </a:rPr>
              <a:t>, </a:t>
            </a:r>
            <a:r>
              <a:rPr lang="nl-NL" sz="2000" dirty="0" err="1" smtClean="0">
                <a:latin typeface="Comic Sans MS" pitchFamily="66" charset="0"/>
              </a:rPr>
              <a:t>Fanselow</a:t>
            </a:r>
            <a:r>
              <a:rPr lang="nl-NL" sz="2000" dirty="0" smtClean="0">
                <a:latin typeface="Comic Sans MS" pitchFamily="66" charset="0"/>
              </a:rPr>
              <a:t>, Jacobs 1998, </a:t>
            </a:r>
            <a:r>
              <a:rPr lang="nl-NL" sz="2000" i="1" dirty="0" err="1" smtClean="0">
                <a:latin typeface="Comic Sans MS" pitchFamily="66" charset="0"/>
              </a:rPr>
              <a:t>Rev</a:t>
            </a:r>
            <a:r>
              <a:rPr lang="nl-NL" sz="2000" i="1" dirty="0" smtClean="0">
                <a:latin typeface="Comic Sans MS" pitchFamily="66" charset="0"/>
              </a:rPr>
              <a:t> </a:t>
            </a:r>
            <a:r>
              <a:rPr lang="nl-NL" sz="2000" i="1" dirty="0" err="1" smtClean="0">
                <a:latin typeface="Comic Sans MS" pitchFamily="66" charset="0"/>
              </a:rPr>
              <a:t>Mod</a:t>
            </a:r>
            <a:r>
              <a:rPr lang="nl-NL" sz="2000" i="1" dirty="0" smtClean="0">
                <a:latin typeface="Comic Sans MS" pitchFamily="66" charset="0"/>
              </a:rPr>
              <a:t> </a:t>
            </a:r>
            <a:r>
              <a:rPr lang="nl-NL" sz="2000" i="1" dirty="0" err="1" smtClean="0">
                <a:latin typeface="Comic Sans MS" pitchFamily="66" charset="0"/>
              </a:rPr>
              <a:t>Phys</a:t>
            </a:r>
            <a:r>
              <a:rPr lang="nl-NL" sz="2000" dirty="0" smtClean="0">
                <a:latin typeface="Comic Sans MS" pitchFamily="66" charset="0"/>
              </a:rPr>
              <a:t>, </a:t>
            </a:r>
            <a:r>
              <a:rPr lang="nl-NL" sz="2000" u="sng" dirty="0" smtClean="0">
                <a:latin typeface="Comic Sans MS" pitchFamily="66" charset="0"/>
              </a:rPr>
              <a:t>70</a:t>
            </a:r>
            <a:r>
              <a:rPr lang="nl-NL" sz="2000" dirty="0" smtClean="0">
                <a:latin typeface="Comic Sans MS" pitchFamily="66" charset="0"/>
              </a:rPr>
              <a:t>, 1393</a:t>
            </a:r>
            <a:endParaRPr lang="en-US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47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569913"/>
            <a:ext cx="8631238" cy="723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VLBI Delay (</a:t>
            </a:r>
            <a:r>
              <a:rPr lang="en-US" sz="4000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</a:rPr>
              <a:t>Phase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) Constituents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01750"/>
            <a:ext cx="8988425" cy="5556250"/>
          </a:xfrm>
          <a:ln w="19050"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Conceptual components: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τ</a:t>
            </a:r>
            <a:r>
              <a:rPr lang="nl-NL" sz="3200" baseline="-25000" dirty="0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obs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= </a:t>
            </a: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τ</a:t>
            </a:r>
            <a:r>
              <a:rPr lang="nl-NL" sz="3200" baseline="-25000" dirty="0" err="1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geom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+ </a:t>
            </a: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τ</a:t>
            </a:r>
            <a:r>
              <a:rPr lang="nl-NL" sz="3200" baseline="-25000" dirty="0" err="1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str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+ </a:t>
            </a: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τ</a:t>
            </a:r>
            <a:r>
              <a:rPr lang="nl-NL" sz="3200" baseline="-25000" dirty="0" err="1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trop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+ </a:t>
            </a: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τ</a:t>
            </a:r>
            <a:r>
              <a:rPr lang="nl-NL" sz="3200" baseline="-25000" dirty="0" err="1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iono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+ </a:t>
            </a: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τ</a:t>
            </a:r>
            <a:r>
              <a:rPr lang="nl-NL" sz="3200" baseline="-25000" dirty="0" err="1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instr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+ </a:t>
            </a:r>
            <a:r>
              <a:rPr lang="el-GR" sz="3200" b="1" i="1" dirty="0" smtClean="0">
                <a:solidFill>
                  <a:srgbClr val="0000E5"/>
                </a:solidFill>
                <a:cs typeface="Times New Roman" pitchFamily="18" charset="0"/>
              </a:rPr>
              <a:t>ε</a:t>
            </a:r>
            <a:r>
              <a:rPr lang="nl-NL" sz="3200" baseline="-25000" dirty="0" err="1" smtClean="0">
                <a:solidFill>
                  <a:srgbClr val="0000E5"/>
                </a:solidFill>
                <a:latin typeface="Comic Sans MS" pitchFamily="66" charset="0"/>
                <a:cs typeface="Times New Roman" pitchFamily="18" charset="0"/>
              </a:rPr>
              <a:t>noise</a:t>
            </a:r>
            <a:r>
              <a:rPr lang="nl-NL" sz="3200" b="1" i="1" dirty="0" smtClean="0">
                <a:solidFill>
                  <a:srgbClr val="0000E5"/>
                </a:solidFill>
                <a:cs typeface="Times New Roman" pitchFamily="18" charset="0"/>
              </a:rPr>
              <a:t> </a:t>
            </a:r>
            <a:endParaRPr lang="en-US" b="1" i="1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0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                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                 </a:t>
            </a:r>
            <a:r>
              <a:rPr lang="en-US" sz="2800" dirty="0" smtClean="0">
                <a:solidFill>
                  <a:srgbClr val="5D5DAE"/>
                </a:solidFill>
                <a:latin typeface="Comic Sans MS" pitchFamily="66" charset="0"/>
              </a:rPr>
              <a:t>    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Instrumental Effects</a:t>
            </a:r>
            <a:endParaRPr lang="en-US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           Source Structure</a:t>
            </a:r>
            <a:endParaRPr lang="en-US" sz="28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Source/Station/Earth orientation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nl-NL" b="1" i="1" dirty="0" smtClean="0">
                <a:solidFill>
                  <a:srgbClr val="0000E5"/>
                </a:solidFill>
                <a:cs typeface="Times New Roman" pitchFamily="18" charset="0"/>
              </a:rPr>
              <a:t>  </a:t>
            </a:r>
            <a:r>
              <a:rPr lang="el-GR" b="1" i="1" dirty="0" smtClean="0">
                <a:solidFill>
                  <a:srgbClr val="7030A0"/>
                </a:solidFill>
                <a:cs typeface="Times New Roman" pitchFamily="18" charset="0"/>
              </a:rPr>
              <a:t>τ</a:t>
            </a:r>
            <a:r>
              <a:rPr lang="nl-NL" baseline="-250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geom</a:t>
            </a:r>
            <a:r>
              <a:rPr lang="nl-NL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r>
              <a:rPr lang="nl-NL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-[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cos</a:t>
            </a:r>
            <a:r>
              <a:rPr lang="el-GR" sz="2800" dirty="0" smtClean="0">
                <a:solidFill>
                  <a:srgbClr val="7030A0"/>
                </a:solidFill>
                <a:cs typeface="Times New Roman" pitchFamily="18" charset="0"/>
              </a:rPr>
              <a:t>δ</a:t>
            </a:r>
            <a:r>
              <a:rPr lang="nl-NL" sz="2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{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nl-NL" sz="2800" baseline="-250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x</a:t>
            </a:r>
            <a:r>
              <a:rPr lang="nl-NL" sz="2800" baseline="-25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cos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H(t) – 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nl-NL" sz="2800" baseline="-250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y</a:t>
            </a:r>
            <a:r>
              <a:rPr lang="nl-NL" sz="2800" baseline="-25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sin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H(t)}</a:t>
            </a:r>
            <a:r>
              <a:rPr lang="nl-NL" sz="2800" b="1" dirty="0" smtClean="0">
                <a:solidFill>
                  <a:srgbClr val="7030A0"/>
                </a:solidFill>
                <a:cs typeface="Times New Roman" pitchFamily="18" charset="0"/>
              </a:rPr>
              <a:t> + 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nl-NL" sz="2800" baseline="-250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z</a:t>
            </a:r>
            <a:r>
              <a:rPr lang="nl-NL" sz="2800" baseline="-25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sin</a:t>
            </a:r>
            <a:r>
              <a:rPr lang="el-GR" sz="2800" dirty="0" smtClean="0">
                <a:solidFill>
                  <a:srgbClr val="7030A0"/>
                </a:solidFill>
                <a:cs typeface="Times New Roman" pitchFamily="18" charset="0"/>
              </a:rPr>
              <a:t>δ</a:t>
            </a:r>
            <a:r>
              <a:rPr lang="nl-NL" sz="2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]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/ c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             </a:t>
            </a:r>
            <a:r>
              <a:rPr lang="nl-NL" sz="2400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where</a:t>
            </a:r>
            <a:r>
              <a:rPr lang="nl-NL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nl-NL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nl-NL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H(t) = GAST – </a:t>
            </a:r>
            <a:r>
              <a:rPr lang="nl-NL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R.A.</a:t>
            </a:r>
            <a:endParaRPr lang="nl-NL" sz="24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nl-NL" sz="24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nl-NL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nl-NL" sz="2400" dirty="0" err="1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nl-NL" sz="2400" dirty="0" err="1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nd</a:t>
            </a:r>
            <a:r>
              <a:rPr lang="nl-NL" sz="2400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 of course:   </a:t>
            </a:r>
            <a:r>
              <a:rPr lang="el-GR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nl-NL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 = 2</a:t>
            </a:r>
            <a:r>
              <a:rPr lang="el-GR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πω</a:t>
            </a:r>
            <a:r>
              <a:rPr lang="el-GR" b="1" i="1" dirty="0" smtClean="0">
                <a:solidFill>
                  <a:schemeClr val="accent1">
                    <a:lumMod val="90000"/>
                  </a:schemeClr>
                </a:solidFill>
                <a:latin typeface="Times New Roman"/>
                <a:cs typeface="Times New Roman"/>
              </a:rPr>
              <a:t>τ</a:t>
            </a:r>
            <a:r>
              <a:rPr lang="nl-NL" baseline="-25000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  <a:cs typeface="Times New Roman"/>
              </a:rPr>
              <a:t>p</a:t>
            </a:r>
            <a:endParaRPr lang="nl-NL" sz="2400" baseline="-25000" dirty="0" smtClean="0">
              <a:solidFill>
                <a:schemeClr val="accent1">
                  <a:lumMod val="9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652588" y="1838325"/>
            <a:ext cx="914400" cy="914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881313" y="1787525"/>
            <a:ext cx="711200" cy="873125"/>
          </a:xfrm>
          <a:prstGeom prst="ellips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79850" y="1821942"/>
            <a:ext cx="2008886" cy="9429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83313" y="1814513"/>
            <a:ext cx="914400" cy="914400"/>
          </a:xfrm>
          <a:prstGeom prst="ellips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9" name="Curved Connector 8"/>
          <p:cNvCxnSpPr>
            <a:cxnSpLocks noChangeShapeType="1"/>
          </p:cNvCxnSpPr>
          <p:nvPr/>
        </p:nvCxnSpPr>
        <p:spPr bwMode="auto">
          <a:xfrm rot="5400000" flipH="1" flipV="1">
            <a:off x="465932" y="2840831"/>
            <a:ext cx="1422400" cy="969963"/>
          </a:xfrm>
          <a:prstGeom prst="curvedConnector3">
            <a:avLst>
              <a:gd name="adj1" fmla="val 99352"/>
            </a:avLst>
          </a:prstGeom>
          <a:noFill/>
          <a:ln w="3175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</p:cNvCxnSpPr>
          <p:nvPr/>
        </p:nvCxnSpPr>
        <p:spPr bwMode="auto">
          <a:xfrm flipV="1">
            <a:off x="1773238" y="2549525"/>
            <a:ext cx="1127125" cy="979488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3481388" y="2697163"/>
            <a:ext cx="766762" cy="28575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5592763" y="2701925"/>
            <a:ext cx="766762" cy="285750"/>
          </a:xfrm>
          <a:prstGeom prst="straightConnector1">
            <a:avLst/>
          </a:prstGeom>
          <a:noFill/>
          <a:ln w="3175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20950" y="2898775"/>
            <a:ext cx="240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Propagation</a:t>
            </a:r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5462016" y="5924868"/>
            <a:ext cx="3413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nl-NL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nl-NL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nl-NL" sz="32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nl-NL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± N</a:t>
            </a:r>
            <a:r>
              <a:rPr lang="en-US" sz="3200" b="1" baseline="-25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baseline="-25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lobes</a:t>
            </a:r>
            <a:endParaRPr lang="nl-NL" sz="3200" b="1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352288" y="5922075"/>
            <a:ext cx="3413759" cy="661606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loud 36"/>
          <p:cNvSpPr/>
          <p:nvPr/>
        </p:nvSpPr>
        <p:spPr bwMode="auto">
          <a:xfrm>
            <a:off x="1847850" y="2322513"/>
            <a:ext cx="1243013" cy="77787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0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Closure Phase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4324350"/>
            <a:ext cx="8615362" cy="23971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>
                <a:latin typeface="Comic Sans MS" pitchFamily="66" charset="0"/>
              </a:rPr>
              <a:t>However, </a:t>
            </a:r>
            <a:r>
              <a:rPr lang="el-GR" sz="2400" smtClean="0">
                <a:latin typeface="Comic Sans MS" pitchFamily="66" charset="0"/>
              </a:rPr>
              <a:t>φ</a:t>
            </a:r>
            <a:r>
              <a:rPr lang="en-US" sz="2400" baseline="-25000" smtClean="0">
                <a:latin typeface="Comic Sans MS" pitchFamily="66" charset="0"/>
              </a:rPr>
              <a:t>str</a:t>
            </a:r>
            <a:r>
              <a:rPr lang="nl-NL" sz="2400" smtClean="0">
                <a:latin typeface="Comic Sans MS" pitchFamily="66" charset="0"/>
                <a:cs typeface="Times New Roman" pitchFamily="18" charset="0"/>
              </a:rPr>
              <a:t> is baseline-based: it does not cancel </a:t>
            </a:r>
            <a:endParaRPr lang="en-US" sz="24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Closure phase can be used to constrain source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4D734D"/>
                </a:solidFill>
                <a:latin typeface="Comic Sans MS" pitchFamily="66" charset="0"/>
              </a:rPr>
              <a:t>Point source </a:t>
            </a:r>
            <a:r>
              <a:rPr lang="en-US" sz="2000" smtClean="0">
                <a:solidFill>
                  <a:srgbClr val="4D734D"/>
                </a:solidFill>
                <a:latin typeface="Comic Sans MS" pitchFamily="66" charset="0"/>
                <a:sym typeface="Wingdings" pitchFamily="2" charset="2"/>
              </a:rPr>
              <a:t> closure phase = 0</a:t>
            </a:r>
            <a:endParaRPr lang="en-US" sz="2000" smtClean="0">
              <a:solidFill>
                <a:srgbClr val="4D734D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Global fringe-fitting / Elliptical-Gaussian modelling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>
                <a:solidFill>
                  <a:srgbClr val="5D5DAE"/>
                </a:solidFill>
                <a:latin typeface="Comic Sans MS" pitchFamily="66" charset="0"/>
              </a:rPr>
              <a:t>Original ref:  Rogers et al. 1974, </a:t>
            </a:r>
            <a:r>
              <a:rPr lang="en-US" sz="2400" i="1" smtClean="0">
                <a:solidFill>
                  <a:srgbClr val="5D5DAE"/>
                </a:solidFill>
                <a:latin typeface="Comic Sans MS" pitchFamily="66" charset="0"/>
              </a:rPr>
              <a:t>ApJ</a:t>
            </a:r>
            <a:r>
              <a:rPr lang="en-US" sz="2400" smtClean="0">
                <a:solidFill>
                  <a:srgbClr val="5D5DAE"/>
                </a:solidFill>
                <a:latin typeface="Comic Sans MS" pitchFamily="66" charset="0"/>
              </a:rPr>
              <a:t>, 193, 293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657600" y="1554163"/>
            <a:ext cx="517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nl-NL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08363" y="1238250"/>
            <a:ext cx="54768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9900" indent="-4699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08050" indent="-436563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l-GR" dirty="0"/>
              <a:t>φ</a:t>
            </a:r>
            <a:r>
              <a:rPr lang="nl-NL" baseline="-25000" dirty="0" err="1">
                <a:cs typeface="Times New Roman" pitchFamily="18" charset="0"/>
              </a:rPr>
              <a:t>cls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φ</a:t>
            </a:r>
            <a:r>
              <a:rPr lang="en-US" baseline="-25000" dirty="0" err="1">
                <a:solidFill>
                  <a:srgbClr val="FF0000"/>
                </a:solidFill>
              </a:rPr>
              <a:t>AB</a:t>
            </a:r>
            <a:r>
              <a:rPr lang="en-US" dirty="0"/>
              <a:t> + </a:t>
            </a:r>
            <a:r>
              <a:rPr lang="el-GR" dirty="0">
                <a:solidFill>
                  <a:srgbClr val="0000FF"/>
                </a:solidFill>
              </a:rPr>
              <a:t>φ</a:t>
            </a:r>
            <a:r>
              <a:rPr lang="nl-NL" baseline="-25000" dirty="0">
                <a:solidFill>
                  <a:srgbClr val="0000FF"/>
                </a:solidFill>
                <a:cs typeface="Times New Roman" pitchFamily="18" charset="0"/>
              </a:rPr>
              <a:t>BC</a:t>
            </a:r>
            <a:r>
              <a:rPr lang="nl-NL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nl-NL" dirty="0">
                <a:cs typeface="Times New Roman" pitchFamily="18" charset="0"/>
              </a:rPr>
              <a:t>+ </a:t>
            </a:r>
            <a:r>
              <a:rPr lang="el-GR" dirty="0">
                <a:solidFill>
                  <a:srgbClr val="00B050"/>
                </a:solidFill>
              </a:rPr>
              <a:t>φ</a:t>
            </a:r>
            <a:r>
              <a:rPr lang="nl-NL" baseline="-25000" dirty="0">
                <a:solidFill>
                  <a:srgbClr val="00B050"/>
                </a:solidFill>
                <a:cs typeface="Times New Roman" pitchFamily="18" charset="0"/>
              </a:rPr>
              <a:t>CA  </a:t>
            </a:r>
            <a:r>
              <a:rPr lang="nl-NL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>
                <a:solidFill>
                  <a:srgbClr val="4D734D"/>
                </a:solidFill>
              </a:rPr>
              <a:t>Independent of station-based </a:t>
            </a:r>
            <a:r>
              <a:rPr lang="el-GR" sz="1800" dirty="0">
                <a:solidFill>
                  <a:srgbClr val="4D734D"/>
                </a:solidFill>
              </a:rPr>
              <a:t>Δ</a:t>
            </a:r>
            <a:r>
              <a:rPr lang="el-GR" sz="2400" dirty="0">
                <a:solidFill>
                  <a:srgbClr val="4D734D"/>
                </a:solidFill>
              </a:rPr>
              <a:t>φ</a:t>
            </a:r>
            <a:endParaRPr lang="en-US" sz="2400" dirty="0">
              <a:solidFill>
                <a:srgbClr val="4D734D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4D734D"/>
                </a:solidFill>
              </a:rPr>
              <a:t>propagation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4D734D"/>
                </a:solidFill>
              </a:rPr>
              <a:t>instrumental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But loses absolute position info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C00000"/>
                </a:solidFill>
              </a:rPr>
              <a:t>degenerate to </a:t>
            </a:r>
            <a:r>
              <a:rPr lang="en-US" sz="2000" dirty="0" smtClean="0">
                <a:solidFill>
                  <a:srgbClr val="C00000"/>
                </a:solidFill>
              </a:rPr>
              <a:t>an arbitrary </a:t>
            </a:r>
            <a:r>
              <a:rPr lang="el-GR" sz="1600" dirty="0" smtClean="0">
                <a:solidFill>
                  <a:srgbClr val="C00000"/>
                </a:solidFill>
              </a:rPr>
              <a:t>Δ</a:t>
            </a:r>
            <a:r>
              <a:rPr lang="el-GR" sz="2000" dirty="0" smtClean="0">
                <a:solidFill>
                  <a:srgbClr val="C00000"/>
                </a:solidFill>
              </a:rPr>
              <a:t>φ</a:t>
            </a:r>
            <a:r>
              <a:rPr lang="nl-NL" sz="2000" baseline="-25000" dirty="0" err="1">
                <a:solidFill>
                  <a:srgbClr val="C00000"/>
                </a:solidFill>
              </a:rPr>
              <a:t>geom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added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to</a:t>
            </a:r>
            <a:r>
              <a:rPr lang="nl-NL" sz="2000" dirty="0">
                <a:solidFill>
                  <a:srgbClr val="C00000"/>
                </a:solidFill>
              </a:rPr>
              <a:t> a </a:t>
            </a:r>
            <a:r>
              <a:rPr lang="nl-NL" sz="2000" dirty="0" err="1">
                <a:solidFill>
                  <a:srgbClr val="C00000"/>
                </a:solidFill>
              </a:rPr>
              <a:t>given</a:t>
            </a:r>
            <a:r>
              <a:rPr lang="nl-NL" sz="2000" dirty="0">
                <a:solidFill>
                  <a:srgbClr val="C00000"/>
                </a:solidFill>
              </a:rPr>
              <a:t> station</a:t>
            </a:r>
            <a:endParaRPr lang="en-US" sz="2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 bwMode="auto">
          <a:xfrm rot="12480000">
            <a:off x="274638" y="3684588"/>
            <a:ext cx="246062" cy="227012"/>
          </a:xfrm>
          <a:prstGeom prst="arc">
            <a:avLst>
              <a:gd name="adj1" fmla="val 11482138"/>
              <a:gd name="adj2" fmla="val 2117268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Arc 7"/>
          <p:cNvSpPr>
            <a:spLocks noChangeAspect="1"/>
          </p:cNvSpPr>
          <p:nvPr/>
        </p:nvSpPr>
        <p:spPr bwMode="auto">
          <a:xfrm rot="12660000">
            <a:off x="527050" y="2054225"/>
            <a:ext cx="246063" cy="227013"/>
          </a:xfrm>
          <a:prstGeom prst="arc">
            <a:avLst>
              <a:gd name="adj1" fmla="val 11482138"/>
              <a:gd name="adj2" fmla="val 2117268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Arc 8"/>
          <p:cNvSpPr>
            <a:spLocks noChangeAspect="1"/>
          </p:cNvSpPr>
          <p:nvPr/>
        </p:nvSpPr>
        <p:spPr bwMode="auto">
          <a:xfrm rot="12120000">
            <a:off x="1392238" y="3789363"/>
            <a:ext cx="247650" cy="227012"/>
          </a:xfrm>
          <a:prstGeom prst="arc">
            <a:avLst>
              <a:gd name="adj1" fmla="val 11482138"/>
              <a:gd name="adj2" fmla="val 2117268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cxnSp>
        <p:nvCxnSpPr>
          <p:cNvPr id="16394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-370680" y="2958306"/>
            <a:ext cx="1636712" cy="2381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Connector 12"/>
          <p:cNvCxnSpPr>
            <a:cxnSpLocks noChangeShapeType="1"/>
          </p:cNvCxnSpPr>
          <p:nvPr/>
        </p:nvCxnSpPr>
        <p:spPr bwMode="auto">
          <a:xfrm>
            <a:off x="347663" y="3913188"/>
            <a:ext cx="1123950" cy="12858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169863" y="2711450"/>
            <a:ext cx="1736725" cy="9048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92075" y="3886200"/>
            <a:ext cx="32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400">
                <a:latin typeface="Aharoni" pitchFamily="2" charset="-79"/>
                <a:cs typeface="Aharoni" pitchFamily="2" charset="-79"/>
              </a:rPr>
              <a:t>A</a:t>
            </a: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1431925" y="3956050"/>
            <a:ext cx="33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400"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16399" name="TextBox 20"/>
          <p:cNvSpPr txBox="1">
            <a:spLocks noChangeArrowheads="1"/>
          </p:cNvSpPr>
          <p:nvPr/>
        </p:nvSpPr>
        <p:spPr bwMode="auto">
          <a:xfrm>
            <a:off x="514350" y="1822450"/>
            <a:ext cx="33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400">
                <a:latin typeface="Aharoni" pitchFamily="2" charset="-79"/>
                <a:cs typeface="Aharoni" pitchFamily="2" charset="-79"/>
              </a:rPr>
              <a:t>B</a:t>
            </a:r>
          </a:p>
        </p:txBody>
      </p:sp>
      <p:cxnSp>
        <p:nvCxnSpPr>
          <p:cNvPr id="16400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-50006" y="1485106"/>
            <a:ext cx="2789238" cy="1920875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403225" y="1060450"/>
            <a:ext cx="1389063" cy="950913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Connector 32"/>
          <p:cNvCxnSpPr>
            <a:cxnSpLocks noChangeShapeType="1"/>
          </p:cNvCxnSpPr>
          <p:nvPr/>
        </p:nvCxnSpPr>
        <p:spPr bwMode="auto">
          <a:xfrm rot="5400000" flipH="1" flipV="1">
            <a:off x="1143794" y="2051844"/>
            <a:ext cx="2270125" cy="15509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 bwMode="auto">
          <a:xfrm>
            <a:off x="1090613" y="1625600"/>
            <a:ext cx="609600" cy="48895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23875"/>
            <a:ext cx="760095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Difference Phase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5737225"/>
            <a:ext cx="8196262" cy="11207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>
                <a:latin typeface="Comic Sans MS" pitchFamily="66" charset="0"/>
              </a:rPr>
              <a:t>Differential astrometry on sub-mas scales: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4D734D"/>
                </a:solidFill>
                <a:latin typeface="Comic Sans MS" pitchFamily="66" charset="0"/>
                <a:cs typeface="Times New Roman" pitchFamily="18" charset="0"/>
              </a:rPr>
              <a:t>           </a:t>
            </a:r>
            <a:r>
              <a:rPr lang="en-US" sz="280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4D734D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smtClean="0">
                <a:solidFill>
                  <a:srgbClr val="4D734D"/>
                </a:solidFill>
                <a:latin typeface="Comic Sans MS" pitchFamily="66" charset="0"/>
                <a:cs typeface="Times New Roman" pitchFamily="18" charset="0"/>
              </a:rPr>
              <a:t> Phase Referencing </a:t>
            </a:r>
            <a:r>
              <a:rPr lang="nl-NL" sz="2800" smtClean="0">
                <a:solidFill>
                  <a:srgbClr val="4D73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80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</a:t>
            </a:r>
            <a:endParaRPr lang="en-US" sz="2400" smtClean="0">
              <a:solidFill>
                <a:srgbClr val="5D5DAE"/>
              </a:solidFill>
              <a:latin typeface="Comic Sans MS" pitchFamily="66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657600" y="1554163"/>
            <a:ext cx="517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nl-NL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16288" y="1236663"/>
            <a:ext cx="5486400" cy="457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9900" indent="-4699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08050" indent="-436563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/>
              <a:t>Another differential </a:t>
            </a:r>
            <a:r>
              <a:rPr lang="el-GR" sz="2400" dirty="0"/>
              <a:t>φ</a:t>
            </a:r>
            <a:r>
              <a:rPr lang="nl-NL" sz="2400" dirty="0"/>
              <a:t> </a:t>
            </a:r>
            <a:r>
              <a:rPr lang="nl-NL" sz="2400" dirty="0" err="1"/>
              <a:t>measure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5D5DAE"/>
                </a:solidFill>
              </a:rPr>
              <a:t>pairs of sources from a given </a:t>
            </a:r>
            <a:r>
              <a:rPr lang="en-US" sz="2000" dirty="0" err="1">
                <a:solidFill>
                  <a:srgbClr val="5D5DAE"/>
                </a:solidFill>
              </a:rPr>
              <a:t>bsln</a:t>
            </a:r>
            <a:endParaRPr lang="en-US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>
                <a:solidFill>
                  <a:srgbClr val="4D734D"/>
                </a:solidFill>
              </a:rPr>
              <a:t>(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Near</a:t>
            </a:r>
            <a:r>
              <a:rPr lang="en-US" sz="2400" dirty="0">
                <a:solidFill>
                  <a:srgbClr val="4D734D"/>
                </a:solidFill>
              </a:rPr>
              <a:t>) cancellations: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4D734D"/>
                </a:solidFill>
              </a:rPr>
              <a:t>propagation  (time &amp; angle between 	                       sources)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4D734D"/>
                </a:solidFill>
              </a:rPr>
              <a:t>instrumental  (time between scans)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/>
              <a:t>There remains differential: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l-GR" sz="2400" dirty="0" smtClean="0">
                <a:latin typeface="Comic Sans MS"/>
              </a:rPr>
              <a:t>δ</a:t>
            </a:r>
            <a:r>
              <a:rPr lang="el-GR" sz="2400" dirty="0" smtClean="0"/>
              <a:t>φ</a:t>
            </a:r>
            <a:r>
              <a:rPr lang="nl-NL" sz="2400" baseline="-25000" dirty="0" err="1"/>
              <a:t>str</a:t>
            </a:r>
            <a:r>
              <a:rPr lang="nl-NL" sz="2000" dirty="0"/>
              <a:t>  (</a:t>
            </a:r>
            <a:r>
              <a:rPr lang="nl-NL" sz="2000" dirty="0" err="1"/>
              <a:t>ideally</a:t>
            </a:r>
            <a:r>
              <a:rPr lang="nl-NL" sz="2000" dirty="0"/>
              <a:t>, </a:t>
            </a:r>
            <a:r>
              <a:rPr lang="nl-NL" sz="2000" dirty="0" err="1"/>
              <a:t>reference</a:t>
            </a:r>
            <a:r>
              <a:rPr lang="nl-NL" sz="2000" dirty="0"/>
              <a:t> source is 	          </a:t>
            </a:r>
            <a:r>
              <a:rPr lang="nl-NL" sz="2000" dirty="0" smtClean="0"/>
              <a:t>   point-</a:t>
            </a:r>
            <a:r>
              <a:rPr lang="nl-NL" sz="2000" dirty="0" err="1" smtClean="0"/>
              <a:t>like</a:t>
            </a:r>
            <a:r>
              <a:rPr lang="nl-NL" sz="2000" dirty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l-GR" sz="2400" dirty="0" smtClean="0">
                <a:latin typeface="Comic Sans MS"/>
              </a:rPr>
              <a:t>δ</a:t>
            </a:r>
            <a:r>
              <a:rPr lang="el-GR" sz="2400" dirty="0" smtClean="0"/>
              <a:t>φ</a:t>
            </a:r>
            <a:r>
              <a:rPr lang="nl-NL" sz="2400" baseline="-25000" dirty="0" err="1"/>
              <a:t>geom</a:t>
            </a:r>
            <a:r>
              <a:rPr lang="nl-NL" sz="2400" dirty="0"/>
              <a:t> </a:t>
            </a:r>
            <a:r>
              <a:rPr lang="nl-NL" sz="2000" dirty="0"/>
              <a:t>(</a:t>
            </a:r>
            <a:r>
              <a:rPr lang="nl-NL" sz="2000" dirty="0" err="1"/>
              <a:t>contains</a:t>
            </a:r>
            <a:r>
              <a:rPr lang="nl-NL" sz="2000" dirty="0"/>
              <a:t> the </a:t>
            </a:r>
            <a:r>
              <a:rPr lang="nl-NL" sz="2000" dirty="0" err="1"/>
              <a:t>position</a:t>
            </a:r>
            <a:r>
              <a:rPr lang="nl-NL" sz="2000" dirty="0"/>
              <a:t> offset        	            </a:t>
            </a:r>
            <a:r>
              <a:rPr lang="nl-NL" sz="2000" dirty="0" smtClean="0"/>
              <a:t>  </a:t>
            </a:r>
            <a:r>
              <a:rPr lang="nl-NL" sz="2000" dirty="0" err="1"/>
              <a:t>between</a:t>
            </a:r>
            <a:r>
              <a:rPr lang="nl-NL" sz="2000" dirty="0"/>
              <a:t> the </a:t>
            </a:r>
            <a:r>
              <a:rPr lang="nl-NL" sz="2000" dirty="0" err="1"/>
              <a:t>reference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 	             </a:t>
            </a:r>
            <a:r>
              <a:rPr lang="nl-NL" sz="2000" dirty="0" smtClean="0"/>
              <a:t> target</a:t>
            </a:r>
            <a:r>
              <a:rPr lang="nl-NL" sz="2000" dirty="0"/>
              <a:t>)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Arc 6"/>
          <p:cNvSpPr>
            <a:spLocks noChangeAspect="1"/>
          </p:cNvSpPr>
          <p:nvPr/>
        </p:nvSpPr>
        <p:spPr bwMode="auto">
          <a:xfrm rot="12000000">
            <a:off x="339725" y="4340225"/>
            <a:ext cx="246063" cy="228600"/>
          </a:xfrm>
          <a:prstGeom prst="arc">
            <a:avLst>
              <a:gd name="adj1" fmla="val 11482138"/>
              <a:gd name="adj2" fmla="val 2117268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Arc 7"/>
          <p:cNvSpPr>
            <a:spLocks noChangeAspect="1"/>
          </p:cNvSpPr>
          <p:nvPr/>
        </p:nvSpPr>
        <p:spPr bwMode="auto">
          <a:xfrm rot="12000000">
            <a:off x="1350963" y="4797425"/>
            <a:ext cx="246062" cy="228600"/>
          </a:xfrm>
          <a:prstGeom prst="arc">
            <a:avLst>
              <a:gd name="adj1" fmla="val 11482138"/>
              <a:gd name="adj2" fmla="val 2117268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-581819" y="2299494"/>
            <a:ext cx="3241675" cy="1265238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448469" y="2729707"/>
            <a:ext cx="3241675" cy="1265237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280000" flipH="1" flipV="1">
            <a:off x="378619" y="2715419"/>
            <a:ext cx="3241675" cy="126523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280000" flipH="1" flipV="1">
            <a:off x="-651669" y="2277269"/>
            <a:ext cx="3241675" cy="1265238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6075" y="1035050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000">
                <a:solidFill>
                  <a:srgbClr val="0070C0"/>
                </a:solidFill>
              </a:rPr>
              <a:t>Ref.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6763" y="1020763"/>
            <a:ext cx="80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000">
                <a:solidFill>
                  <a:srgbClr val="FF0000"/>
                </a:solidFill>
              </a:rPr>
              <a:t>Targ.</a:t>
            </a:r>
          </a:p>
        </p:txBody>
      </p:sp>
      <p:sp>
        <p:nvSpPr>
          <p:cNvPr id="20" name="Cloud 19"/>
          <p:cNvSpPr/>
          <p:nvPr/>
        </p:nvSpPr>
        <p:spPr bwMode="auto">
          <a:xfrm>
            <a:off x="2470150" y="1889125"/>
            <a:ext cx="503238" cy="420688"/>
          </a:xfrm>
          <a:prstGeom prst="cloud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Phase-Referencing Tactics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01750"/>
            <a:ext cx="8988425" cy="5457396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Extragalactic reference source(s)   (</a:t>
            </a:r>
            <a:r>
              <a:rPr lang="en-US" sz="2400" i="1" dirty="0" smtClean="0">
                <a:latin typeface="Comic Sans MS" pitchFamily="66" charset="0"/>
              </a:rPr>
              <a:t>i.e.,</a:t>
            </a:r>
            <a:r>
              <a:rPr lang="en-US" sz="2400" dirty="0" smtClean="0">
                <a:latin typeface="Comic Sans MS" pitchFamily="66" charset="0"/>
              </a:rPr>
              <a:t> tied to ICRF2)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Target </a:t>
            </a:r>
            <a:r>
              <a:rPr lang="en-US" sz="2000" dirty="0" smtClean="0">
                <a:latin typeface="Comic Sans MS" pitchFamily="66" charset="0"/>
              </a:rPr>
              <a:t>referenced 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an inertial frame </a:t>
            </a:r>
            <a:r>
              <a:rPr lang="en-US" sz="2400" dirty="0" smtClean="0">
                <a:latin typeface="Comic Sans MS" pitchFamily="66" charset="0"/>
              </a:rPr>
              <a:t> 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omic Sans MS" pitchFamily="66" charset="0"/>
              </a:rPr>
              <a:t>Close reference source(s)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Tends towards needing to use fainter ref-sources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Shorter cycle times between/among the sources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Shorter slews   (close ref-sources,  smaller antennas)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Shorter scans   (bright ref-sources,  big antennas) 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High SNR    (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longer scans, brighter ref-sources, bigger antennas</a:t>
            </a: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latin typeface="Comic Sans MS" pitchFamily="66" charset="0"/>
                <a:cs typeface="Courier New" pitchFamily="49" charset="0"/>
              </a:rPr>
              <a:t>Ref.src</a:t>
            </a: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 structure (</a:t>
            </a:r>
            <a:r>
              <a:rPr lang="en-US" sz="2000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best=none; if not, then not a function of </a:t>
            </a:r>
            <a:r>
              <a:rPr lang="el-GR" sz="2000" dirty="0" smtClean="0">
                <a:solidFill>
                  <a:schemeClr val="folHlink"/>
                </a:solidFill>
                <a:cs typeface="Times New Roman" pitchFamily="18" charset="0"/>
              </a:rPr>
              <a:t>ν</a:t>
            </a:r>
            <a:r>
              <a:rPr lang="en-US" sz="2000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folHlink"/>
                </a:solidFill>
                <a:latin typeface="Comic Sans MS" pitchFamily="66" charset="0"/>
                <a:cs typeface="Times New Roman" pitchFamily="18" charset="0"/>
              </a:rPr>
              <a:t>or t</a:t>
            </a: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omic Sans MS" pitchFamily="66" charset="0"/>
              </a:rPr>
              <a:t>In-beam reference source(s)</a:t>
            </a:r>
            <a:r>
              <a:rPr lang="en-US" sz="2400" dirty="0" smtClean="0">
                <a:latin typeface="Comic Sans MS" pitchFamily="66" charset="0"/>
              </a:rPr>
              <a:t> – no need to “nod” antennas</a:t>
            </a:r>
          </a:p>
          <a:p>
            <a:pPr lvl="1" eaLnBrk="1" hangingPunct="1">
              <a:lnSpc>
                <a:spcPct val="80000"/>
              </a:lnSpc>
            </a:pPr>
            <a:r>
              <a:rPr lang="nl-NL" sz="2000" dirty="0" smtClean="0">
                <a:latin typeface="Comic Sans MS" pitchFamily="66" charset="0"/>
              </a:rPr>
              <a:t>Best </a:t>
            </a:r>
            <a:r>
              <a:rPr lang="nl-NL" sz="2000" dirty="0" err="1" smtClean="0">
                <a:latin typeface="Comic Sans MS" pitchFamily="66" charset="0"/>
              </a:rPr>
              <a:t>astrometry</a:t>
            </a:r>
            <a:r>
              <a:rPr lang="nl-NL" sz="2000" dirty="0" smtClean="0">
                <a:latin typeface="Comic Sans MS" pitchFamily="66" charset="0"/>
              </a:rPr>
              <a:t>  (e.g.,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Bailes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et al. 1990, </a:t>
            </a:r>
            <a:r>
              <a:rPr lang="nl-NL" sz="20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Nature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 </a:t>
            </a:r>
            <a:r>
              <a:rPr lang="nl-NL" sz="20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319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733</a:t>
            </a:r>
            <a:r>
              <a:rPr lang="nl-NL" sz="2000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nl-NL" sz="2000" dirty="0" err="1" smtClean="0">
                <a:latin typeface="Comic Sans MS" pitchFamily="66" charset="0"/>
              </a:rPr>
              <a:t>Requires</a:t>
            </a:r>
            <a:r>
              <a:rPr lang="nl-NL" sz="2000" dirty="0" smtClean="0">
                <a:latin typeface="Comic Sans MS" pitchFamily="66" charset="0"/>
              </a:rPr>
              <a:t> a </a:t>
            </a:r>
            <a:r>
              <a:rPr lang="nl-NL" sz="2000" dirty="0" err="1" smtClean="0">
                <a:latin typeface="Comic Sans MS" pitchFamily="66" charset="0"/>
              </a:rPr>
              <a:t>population</a:t>
            </a:r>
            <a:r>
              <a:rPr lang="nl-NL" sz="2000" dirty="0" smtClean="0">
                <a:latin typeface="Comic Sans MS" pitchFamily="66" charset="0"/>
              </a:rPr>
              <a:t> of (</a:t>
            </a:r>
            <a:r>
              <a:rPr lang="nl-NL" sz="2000" dirty="0" err="1" smtClean="0">
                <a:latin typeface="Comic Sans MS" pitchFamily="66" charset="0"/>
              </a:rPr>
              <a:t>candidate</a:t>
            </a:r>
            <a:r>
              <a:rPr lang="nl-NL" sz="2000" dirty="0" smtClean="0">
                <a:latin typeface="Comic Sans MS" pitchFamily="66" charset="0"/>
              </a:rPr>
              <a:t>) ref-sources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nl-NL" sz="2000" dirty="0" smtClean="0">
                <a:latin typeface="Comic Sans MS" pitchFamily="66" charset="0"/>
              </a:rPr>
              <a:t>VERA </a:t>
            </a:r>
            <a:r>
              <a:rPr lang="nl-NL" sz="2000" dirty="0" err="1" smtClean="0">
                <a:latin typeface="Comic Sans MS" pitchFamily="66" charset="0"/>
              </a:rPr>
              <a:t>multi-beam</a:t>
            </a:r>
            <a:r>
              <a:rPr lang="nl-NL" sz="2000" dirty="0" smtClean="0">
                <a:latin typeface="Comic Sans MS" pitchFamily="66" charset="0"/>
              </a:rPr>
              <a:t> </a:t>
            </a:r>
            <a:r>
              <a:rPr lang="nl-NL" sz="2000" dirty="0" err="1" smtClean="0">
                <a:latin typeface="Comic Sans MS" pitchFamily="66" charset="0"/>
              </a:rPr>
              <a:t>technique</a:t>
            </a:r>
            <a:r>
              <a:rPr lang="nl-NL" sz="2000" dirty="0" smtClean="0">
                <a:latin typeface="Comic Sans MS" pitchFamily="66" charset="0"/>
              </a:rPr>
              <a:t>  /  Sites </a:t>
            </a:r>
            <a:r>
              <a:rPr lang="nl-NL" sz="2000" dirty="0" err="1" smtClean="0">
                <a:latin typeface="Comic Sans MS" pitchFamily="66" charset="0"/>
              </a:rPr>
              <a:t>with</a:t>
            </a:r>
            <a:r>
              <a:rPr lang="nl-NL" sz="2000" dirty="0" smtClean="0">
                <a:latin typeface="Comic Sans MS" pitchFamily="66" charset="0"/>
              </a:rPr>
              <a:t> </a:t>
            </a:r>
            <a:r>
              <a:rPr lang="nl-NL" sz="2000" dirty="0" err="1" smtClean="0">
                <a:latin typeface="Comic Sans MS" pitchFamily="66" charset="0"/>
              </a:rPr>
              <a:t>twin</a:t>
            </a:r>
            <a:r>
              <a:rPr lang="nl-NL" sz="2000" dirty="0" smtClean="0">
                <a:latin typeface="Comic Sans MS" pitchFamily="66" charset="0"/>
              </a:rPr>
              <a:t> </a:t>
            </a:r>
            <a:r>
              <a:rPr lang="nl-NL" sz="2000" dirty="0" err="1" smtClean="0">
                <a:latin typeface="Comic Sans MS" pitchFamily="66" charset="0"/>
              </a:rPr>
              <a:t>telescopes</a:t>
            </a:r>
            <a:endParaRPr lang="nl-NL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Where to Get </a:t>
            </a:r>
            <a:r>
              <a:rPr lang="en-US" sz="4000" dirty="0" err="1" smtClean="0">
                <a:solidFill>
                  <a:schemeClr val="folHlink"/>
                </a:solidFill>
                <a:latin typeface="Comic Sans MS" pitchFamily="66" charset="0"/>
              </a:rPr>
              <a:t>Phs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-Ref Sources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13" y="1301750"/>
            <a:ext cx="8988425" cy="532923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RFC Calibrator search tool  (L. </a:t>
            </a:r>
            <a:r>
              <a:rPr lang="en-US" sz="2800" dirty="0" err="1" smtClean="0">
                <a:latin typeface="Comic Sans MS" pitchFamily="66" charset="0"/>
              </a:rPr>
              <a:t>Petrov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VLBA Calibrator search tool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</a:rPr>
              <a:t>Links to both via</a:t>
            </a:r>
            <a:r>
              <a:rPr lang="en-US" sz="2400" b="1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www.evlbi.org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  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 under:  VLBI links  //  VLBI Surveys, Sources, &amp; Calibrators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bg2"/>
                </a:solidFill>
                <a:latin typeface="Comic Sans MS" pitchFamily="66" charset="0"/>
              </a:rPr>
              <a:t>List of reference sources close to specified position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smtClean="0">
                <a:solidFill>
                  <a:schemeClr val="bg2"/>
                </a:solidFill>
                <a:latin typeface="Comic Sans MS" pitchFamily="66" charset="0"/>
              </a:rPr>
              <a:t>FD (2 bands) </a:t>
            </a:r>
            <a:r>
              <a:rPr lang="en-US" sz="2400" dirty="0" smtClean="0">
                <a:solidFill>
                  <a:schemeClr val="bg2"/>
                </a:solidFill>
                <a:latin typeface="Comic Sans MS" pitchFamily="66" charset="0"/>
              </a:rPr>
              <a:t>on short &amp; long |B|;  Images, Amp(|</a:t>
            </a:r>
            <a:r>
              <a:rPr lang="en-US" sz="2400" i="1" dirty="0" smtClean="0">
                <a:solidFill>
                  <a:schemeClr val="bg2"/>
                </a:solidFill>
                <a:latin typeface="Comic Sans MS" pitchFamily="66" charset="0"/>
              </a:rPr>
              <a:t>u-v </a:t>
            </a:r>
            <a:r>
              <a:rPr lang="en-US" sz="2400" dirty="0" smtClean="0">
                <a:solidFill>
                  <a:schemeClr val="bg2"/>
                </a:solidFill>
                <a:latin typeface="Comic Sans MS" pitchFamily="66" charset="0"/>
              </a:rPr>
              <a:t>|)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Multiple reference sources per target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Estimate gradients in “phase-correction field”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AIPS memo #111  (task ATMCA)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Finding your own reference sources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(e-EVN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obs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Sensitive wide-field mapping around </a:t>
            </a:r>
            <a:r>
              <a:rPr lang="en-US" sz="2400" i="1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your  </a:t>
            </a: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target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Go deeper than “parent” surveys (</a:t>
            </a:r>
            <a:r>
              <a:rPr lang="en-US" sz="2400" i="1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e.g.,</a:t>
            </a: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 FIRST, NVSS)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800" dirty="0" smtClean="0">
              <a:latin typeface="Comic Sans MS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Celestial Reference Frame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195734"/>
            <a:ext cx="8988425" cy="55562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Reference System vs. Reference Frame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RS: concepts/procedures to determine coordinates from </a:t>
            </a:r>
            <a:r>
              <a:rPr lang="en-US" sz="2000" dirty="0" err="1" smtClean="0">
                <a:latin typeface="Comic Sans MS" pitchFamily="66" charset="0"/>
              </a:rPr>
              <a:t>obs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RF: coordinates of sources in catalog; triad of defining axes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</a:rPr>
              <a:t>Pre-1997:  FK5</a:t>
            </a:r>
            <a:endParaRPr lang="el-GR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“Dynamic” definition:  moving ecliptic &amp; equinox</a:t>
            </a:r>
            <a:endParaRPr lang="en-US" sz="2000" i="1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Rotational terms / accelerations in equations of motions</a:t>
            </a:r>
            <a:endParaRPr lang="en-US" sz="18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ICRS:  kinematic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omic Sans MS" pitchFamily="66" charset="0"/>
              </a:rPr>
              <a:t>axes fixed </a:t>
            </a:r>
            <a:r>
              <a:rPr lang="en-US" sz="2400" dirty="0" err="1" smtClean="0">
                <a:latin typeface="Comic Sans MS" pitchFamily="66" charset="0"/>
              </a:rPr>
              <a:t>wrt</a:t>
            </a:r>
            <a:r>
              <a:rPr lang="en-US" sz="2400" dirty="0" smtClean="0">
                <a:latin typeface="Comic Sans MS" pitchFamily="66" charset="0"/>
              </a:rPr>
              <a:t> extra-galactic sources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Independent of solar-system dynamics (incl. precession/nutation)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ICRF2:  most recent realization of the ICRS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IERS </a:t>
            </a:r>
            <a:r>
              <a:rPr lang="en-US" sz="2000" dirty="0" err="1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Tech.Note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 #35, 2009:  </a:t>
            </a:r>
            <a:r>
              <a:rPr lang="en-US" sz="2000" i="1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2</a:t>
            </a:r>
            <a:r>
              <a:rPr lang="en-US" sz="2000" i="1" baseline="30000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nd</a:t>
            </a:r>
            <a:r>
              <a:rPr lang="en-US" sz="2000" i="1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 Realization of ICRF by VLBI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295 defining sources (axes constraint);  3414 sources overall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Median </a:t>
            </a:r>
            <a:r>
              <a:rPr lang="el-GR" sz="2000" dirty="0" smtClean="0">
                <a:solidFill>
                  <a:schemeClr val="folHlink"/>
                </a:solidFill>
                <a:latin typeface="Comic Sans MS" pitchFamily="66" charset="0"/>
              </a:rPr>
              <a:t>σ</a:t>
            </a:r>
            <a:r>
              <a:rPr lang="en-US" sz="2000" baseline="-25000" dirty="0" err="1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pos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~ 100-175 </a:t>
            </a:r>
            <a:r>
              <a:rPr lang="el-GR" sz="2000" dirty="0" smtClean="0">
                <a:solidFill>
                  <a:srgbClr val="5D5DAE"/>
                </a:solidFill>
                <a:latin typeface="Comic Sans MS" pitchFamily="66" charset="0"/>
              </a:rPr>
              <a:t>μ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as (floor ~40 </a:t>
            </a:r>
            <a:r>
              <a:rPr lang="el-GR" sz="2000" dirty="0" smtClean="0">
                <a:solidFill>
                  <a:srgbClr val="5D5DAE"/>
                </a:solidFill>
                <a:latin typeface="Comic Sans MS" pitchFamily="66" charset="0"/>
              </a:rPr>
              <a:t>μ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as)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; 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axis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stability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 ~10 </a:t>
            </a:r>
            <a:r>
              <a:rPr lang="el-GR" sz="2000" dirty="0" smtClean="0">
                <a:solidFill>
                  <a:srgbClr val="5D5DAE"/>
                </a:solidFill>
                <a:latin typeface="Comic Sans MS" pitchFamily="66" charset="0"/>
              </a:rPr>
              <a:t>μ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as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More emphasis put on source stability &amp; structure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Process to create ICRF3 underway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196850" y="952500"/>
            <a:ext cx="509588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</a:rPr>
              <a:t>e</a:t>
            </a:r>
          </a:p>
          <a:p>
            <a:pPr>
              <a:spcBef>
                <a:spcPct val="50000"/>
              </a:spcBef>
            </a:pPr>
            <a:endParaRPr lang="en-US" sz="360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</a:rPr>
              <a:t>E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</a:rPr>
              <a:t>V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folHlink"/>
                </a:solidFill>
              </a:rPr>
              <a:t>N</a:t>
            </a:r>
          </a:p>
        </p:txBody>
      </p:sp>
      <p:pic>
        <p:nvPicPr>
          <p:cNvPr id="310279" name="Picture 7" descr="evn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750888"/>
            <a:ext cx="2327275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6664325" y="3211513"/>
            <a:ext cx="2206625" cy="890587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3" y="781050"/>
            <a:ext cx="59086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Faint-Source Mapping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01750"/>
            <a:ext cx="8988425" cy="532923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Comic Sans MS" pitchFamily="66" charset="0"/>
              </a:rPr>
              <a:t>Phase-referencing to establish </a:t>
            </a:r>
            <a:r>
              <a:rPr lang="en-US" sz="2400" dirty="0" err="1" smtClean="0">
                <a:latin typeface="Comic Sans MS" pitchFamily="66" charset="0"/>
              </a:rPr>
              <a:t>Dly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Rt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Phs</a:t>
            </a:r>
            <a:r>
              <a:rPr lang="en-US" sz="2400" dirty="0" smtClean="0">
                <a:latin typeface="Comic Sans MS" pitchFamily="66" charset="0"/>
              </a:rPr>
              <a:t> corrections at positions/scan-times of targets too faint to self-cal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 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Increasing coherent integration time to whole observation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nl-NL" sz="2000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Beasley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 &amp; </a:t>
            </a:r>
            <a:r>
              <a:rPr lang="nl-NL" sz="2000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Conway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  1995, </a:t>
            </a:r>
            <a:r>
              <a:rPr lang="nl-NL" sz="2000" i="1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VLBI and the VLBA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,  </a:t>
            </a:r>
            <a:r>
              <a:rPr lang="nl-NL" sz="2000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Ch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 17, p.327</a:t>
            </a:r>
          </a:p>
          <a:p>
            <a:pPr lvl="1" eaLnBrk="1" hangingPunct="1">
              <a:defRPr/>
            </a:pPr>
            <a:r>
              <a:rPr lang="nl-NL" sz="2000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Alef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 1989, </a:t>
            </a:r>
            <a:r>
              <a:rPr lang="nl-NL" sz="2000" i="1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VLBI </a:t>
            </a:r>
            <a:r>
              <a:rPr lang="nl-NL" sz="2000" i="1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Techniques</a:t>
            </a:r>
            <a:r>
              <a:rPr lang="nl-NL" sz="2000" i="1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 &amp; </a:t>
            </a:r>
            <a:r>
              <a:rPr lang="nl-NL" sz="2000" i="1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Applications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, p.261</a:t>
            </a:r>
          </a:p>
        </p:txBody>
      </p:sp>
      <p:pic>
        <p:nvPicPr>
          <p:cNvPr id="19460" name="Picture 4" descr="phsre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0"/>
          <a:stretch>
            <a:fillRect/>
          </a:stretch>
        </p:blipFill>
        <p:spPr bwMode="auto">
          <a:xfrm>
            <a:off x="1230313" y="2225675"/>
            <a:ext cx="62865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hsre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0"/>
          <a:stretch>
            <a:fillRect/>
          </a:stretch>
        </p:blipFill>
        <p:spPr bwMode="auto">
          <a:xfrm>
            <a:off x="1231900" y="2224088"/>
            <a:ext cx="628491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Differential Astrometry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01750"/>
            <a:ext cx="8988425" cy="545261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Motion of target with respect to a reference source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Extragalactic </a:t>
            </a:r>
            <a:r>
              <a:rPr lang="en-US" sz="2000" dirty="0" err="1" smtClean="0">
                <a:latin typeface="Comic Sans MS" pitchFamily="66" charset="0"/>
              </a:rPr>
              <a:t>ref.src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omic Sans MS" pitchFamily="66" charset="0"/>
              </a:rPr>
              <a:t> tied to inertial space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(FK5 vs. ICRF)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Shapiro et al. 1979, </a:t>
            </a:r>
            <a:r>
              <a:rPr lang="en-US" sz="2000" i="1" dirty="0" smtClean="0">
                <a:solidFill>
                  <a:srgbClr val="5D5DAE"/>
                </a:solidFill>
                <a:latin typeface="Comic Sans MS" pitchFamily="66" charset="0"/>
              </a:rPr>
              <a:t>AJ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, </a:t>
            </a:r>
            <a:r>
              <a:rPr lang="en-US" sz="2000" u="sng" dirty="0" smtClean="0">
                <a:solidFill>
                  <a:srgbClr val="5D5DAE"/>
                </a:solidFill>
                <a:latin typeface="Comic Sans MS" pitchFamily="66" charset="0"/>
              </a:rPr>
              <a:t>84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, 1459  (3C345 &amp; NRAO 512: ’71-’74)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Masers in SFR as tracers of Galactic arms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err="1" smtClean="0">
                <a:solidFill>
                  <a:srgbClr val="5D5DAE"/>
                </a:solidFill>
                <a:latin typeface="Comic Sans MS" pitchFamily="66" charset="0"/>
              </a:rPr>
              <a:t>BeSSeL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:    </a:t>
            </a:r>
            <a:r>
              <a:rPr lang="en-US" sz="20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bessel.vlbi-astrometry.org</a:t>
            </a:r>
            <a:endParaRPr lang="en-US" sz="20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Pulsar astrometry (birthplaces, frame ties, </a:t>
            </a:r>
            <a:r>
              <a:rPr lang="en-US" sz="2400" i="1" dirty="0" smtClean="0"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e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Courier New" pitchFamily="49" charset="0"/>
              </a:rPr>
              <a:t>PSRPI:      </a:t>
            </a:r>
            <a:r>
              <a:rPr lang="en-US" sz="20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safe.nrao.edu/</a:t>
            </a:r>
            <a:r>
              <a:rPr lang="en-US" sz="2000" b="1" dirty="0" err="1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vlba</a:t>
            </a:r>
            <a:r>
              <a:rPr lang="en-US" sz="20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b="1" dirty="0" err="1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psrpi</a:t>
            </a:r>
            <a:endParaRPr lang="en-US" sz="2000" b="1" dirty="0" smtClean="0">
              <a:solidFill>
                <a:srgbClr val="0000E5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Stellar systems:  magnetically active binaries,</a:t>
            </a:r>
            <a:r>
              <a:rPr lang="en-US" sz="2400" dirty="0" smtClean="0">
                <a:latin typeface="Comic Sans MS" pitchFamily="66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Courier New" pitchFamily="49" charset="0"/>
                <a:sym typeface="Wingdings" pitchFamily="2" charset="2"/>
              </a:rPr>
              <a:t>exo</a:t>
            </a:r>
            <a:r>
              <a:rPr lang="en-US" sz="2400" dirty="0" smtClean="0">
                <a:latin typeface="Comic Sans MS" pitchFamily="66" charset="0"/>
                <a:cs typeface="Courier New" pitchFamily="49" charset="0"/>
                <a:sym typeface="Wingdings" pitchFamily="2" charset="2"/>
              </a:rPr>
              <a:t>-planets</a:t>
            </a:r>
            <a:endParaRPr lang="en-US" sz="2000" b="1" dirty="0" smtClean="0">
              <a:solidFill>
                <a:srgbClr val="0000E5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</a:rPr>
              <a:t>PPN </a:t>
            </a:r>
            <a:r>
              <a:rPr lang="el-GR" sz="2400" dirty="0" smtClean="0">
                <a:cs typeface="Times New Roman" pitchFamily="18" charset="0"/>
              </a:rPr>
              <a:t>γ</a:t>
            </a:r>
            <a:r>
              <a:rPr lang="nl-NL" sz="2400" dirty="0" smtClean="0">
                <a:cs typeface="Times New Roman" pitchFamily="18" charset="0"/>
              </a:rPr>
              <a:t> </a:t>
            </a:r>
            <a:r>
              <a:rPr lang="nl-NL" sz="2400" dirty="0" smtClean="0">
                <a:latin typeface="Comic Sans MS" pitchFamily="66" charset="0"/>
                <a:cs typeface="Times New Roman" pitchFamily="18" charset="0"/>
              </a:rPr>
              <a:t>parameter:   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Lambert et al. 2009, </a:t>
            </a:r>
            <a:r>
              <a:rPr lang="nl-NL" sz="2400" i="1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A&amp;A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nl-NL" sz="2400" u="sng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499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, 331</a:t>
            </a:r>
          </a:p>
          <a:p>
            <a:pPr eaLnBrk="1" hangingPunct="1">
              <a:spcBef>
                <a:spcPts val="600"/>
              </a:spcBef>
            </a:pPr>
            <a:r>
              <a:rPr lang="nl-NL" sz="2400" dirty="0" smtClean="0">
                <a:latin typeface="Comic Sans MS" pitchFamily="66" charset="0"/>
                <a:cs typeface="Times New Roman" pitchFamily="18" charset="0"/>
              </a:rPr>
              <a:t>Frame </a:t>
            </a:r>
            <a:r>
              <a:rPr lang="nl-NL" sz="2400" dirty="0" err="1" smtClean="0">
                <a:latin typeface="Comic Sans MS" pitchFamily="66" charset="0"/>
                <a:cs typeface="Times New Roman" pitchFamily="18" charset="0"/>
              </a:rPr>
              <a:t>dragging</a:t>
            </a:r>
            <a:r>
              <a:rPr lang="nl-NL" sz="2400" dirty="0" smtClean="0">
                <a:latin typeface="Comic Sans MS" pitchFamily="66" charset="0"/>
                <a:cs typeface="Times New Roman" pitchFamily="18" charset="0"/>
              </a:rPr>
              <a:t> (GP-B):  </a:t>
            </a:r>
            <a:r>
              <a:rPr lang="nl-NL" sz="2400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Lebach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 et al. 2012, </a:t>
            </a:r>
            <a:r>
              <a:rPr lang="nl-NL" sz="2400" i="1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ApJS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nl-NL" sz="2400" u="sng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201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, 4</a:t>
            </a:r>
            <a:endParaRPr lang="nl-NL" sz="24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</a:rPr>
              <a:t>IAU </a:t>
            </a:r>
            <a:r>
              <a:rPr lang="nl-NL" sz="2400" dirty="0" err="1" smtClean="0">
                <a:solidFill>
                  <a:srgbClr val="5D5DAE"/>
                </a:solidFill>
                <a:latin typeface="Comic Sans MS" pitchFamily="66" charset="0"/>
              </a:rPr>
              <a:t>Symp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</a:rPr>
              <a:t> #248: </a:t>
            </a:r>
            <a:r>
              <a:rPr lang="nl-NL" sz="2400" i="1" dirty="0" err="1" smtClean="0">
                <a:solidFill>
                  <a:srgbClr val="5D5DAE"/>
                </a:solidFill>
                <a:latin typeface="Comic Sans MS" pitchFamily="66" charset="0"/>
              </a:rPr>
              <a:t>From</a:t>
            </a:r>
            <a:r>
              <a:rPr lang="nl-NL" sz="2400" i="1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nl-NL" sz="2400" i="1" dirty="0" err="1" smtClean="0">
                <a:solidFill>
                  <a:srgbClr val="5D5DAE"/>
                </a:solidFill>
                <a:latin typeface="Comic Sans MS" pitchFamily="66" charset="0"/>
              </a:rPr>
              <a:t>mas</a:t>
            </a:r>
            <a:r>
              <a:rPr lang="nl-NL" sz="2400" i="1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nl-NL" sz="2400" i="1" dirty="0" err="1" smtClean="0">
                <a:solidFill>
                  <a:srgbClr val="5D5DAE"/>
                </a:solidFill>
                <a:latin typeface="Comic Sans MS" pitchFamily="66" charset="0"/>
              </a:rPr>
              <a:t>to</a:t>
            </a:r>
            <a:r>
              <a:rPr lang="nl-NL" sz="2400" i="1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el-GR" sz="2400" i="1" dirty="0" smtClean="0">
                <a:solidFill>
                  <a:srgbClr val="5D5DAE"/>
                </a:solidFill>
                <a:latin typeface="Comic Sans MS" pitchFamily="66" charset="0"/>
              </a:rPr>
              <a:t>μ</a:t>
            </a:r>
            <a:r>
              <a:rPr lang="nl-NL" sz="2400" i="1" dirty="0" smtClean="0">
                <a:solidFill>
                  <a:srgbClr val="5D5DAE"/>
                </a:solidFill>
                <a:latin typeface="Comic Sans MS" pitchFamily="66" charset="0"/>
              </a:rPr>
              <a:t>as </a:t>
            </a:r>
            <a:r>
              <a:rPr lang="nl-NL" sz="2400" i="1" dirty="0" err="1" smtClean="0">
                <a:solidFill>
                  <a:srgbClr val="5D5DAE"/>
                </a:solidFill>
                <a:latin typeface="Comic Sans MS" pitchFamily="66" charset="0"/>
              </a:rPr>
              <a:t>Astrometry</a:t>
            </a:r>
            <a:endParaRPr lang="nl-NL" sz="2400" i="1" dirty="0" smtClean="0">
              <a:solidFill>
                <a:srgbClr val="5D5DA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aa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r="11729"/>
          <a:stretch>
            <a:fillRect/>
          </a:stretch>
        </p:blipFill>
        <p:spPr bwMode="auto">
          <a:xfrm>
            <a:off x="4556125" y="1344613"/>
            <a:ext cx="4587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err="1" smtClean="0">
                <a:solidFill>
                  <a:schemeClr val="folHlink"/>
                </a:solidFill>
                <a:latin typeface="Comic Sans MS" pitchFamily="66" charset="0"/>
              </a:rPr>
              <a:t>Phs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-Ref Limitations: Troposphere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4351338"/>
            <a:ext cx="8858250" cy="22923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Station </a:t>
            </a:r>
            <a:r>
              <a:rPr lang="el-GR" sz="2000" dirty="0" smtClean="0">
                <a:latin typeface="Comic Sans MS" pitchFamily="66" charset="0"/>
              </a:rPr>
              <a:t>Δ</a:t>
            </a:r>
            <a:r>
              <a:rPr lang="nl-NL" sz="2400" dirty="0" smtClean="0">
                <a:latin typeface="Comic Sans MS" pitchFamily="66" charset="0"/>
                <a:cs typeface="Times New Roman" pitchFamily="18" charset="0"/>
              </a:rPr>
              <a:t>ZD </a:t>
            </a:r>
            <a:r>
              <a:rPr lang="nl-NL" sz="2400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nl-NL" sz="2400" dirty="0" err="1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elevation-dependent</a:t>
            </a:r>
            <a:r>
              <a:rPr lang="nl-NL" sz="2400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Δ</a:t>
            </a:r>
            <a:r>
              <a:rPr lang="el-GR" sz="2400" dirty="0" smtClean="0">
                <a:latin typeface="Comic Sans MS" pitchFamily="66" charset="0"/>
              </a:rPr>
              <a:t>φ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Dry ZD ~ 7.5ns  (~37.5 cycles of phase at C-band)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Wet ZD ~ 0.3ns  (0.1—1ns) 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but high spatial/temporal variability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Water-vapor radiometers to measure </a:t>
            </a:r>
            <a:r>
              <a:rPr lang="en-US" sz="2400" dirty="0" err="1" smtClean="0">
                <a:latin typeface="Comic Sans MS" pitchFamily="66" charset="0"/>
              </a:rPr>
              <a:t>precipitable</a:t>
            </a:r>
            <a:r>
              <a:rPr lang="en-US" sz="2400" dirty="0" smtClean="0">
                <a:latin typeface="Comic Sans MS" pitchFamily="66" charset="0"/>
              </a:rPr>
              <a:t> water       	along the antenna’s pointing direction</a:t>
            </a:r>
            <a:endParaRPr lang="el-GR" sz="2400" dirty="0" smtClean="0">
              <a:latin typeface="Comic Sans MS" pitchFamily="66" charset="0"/>
            </a:endParaRPr>
          </a:p>
        </p:txBody>
      </p:sp>
      <p:grpSp>
        <p:nvGrpSpPr>
          <p:cNvPr id="21509" name="Group 41"/>
          <p:cNvGrpSpPr>
            <a:grpSpLocks/>
          </p:cNvGrpSpPr>
          <p:nvPr/>
        </p:nvGrpSpPr>
        <p:grpSpPr bwMode="auto">
          <a:xfrm>
            <a:off x="96838" y="1919288"/>
            <a:ext cx="4740275" cy="1725612"/>
            <a:chOff x="134112" y="2139696"/>
            <a:chExt cx="4739640" cy="172426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34112" y="2285632"/>
              <a:ext cx="4736465" cy="23476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287" y="2523570"/>
              <a:ext cx="4736465" cy="11072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" name="Arc 16"/>
            <p:cNvSpPr>
              <a:spLocks noChangeAspect="1"/>
            </p:cNvSpPr>
            <p:nvPr/>
          </p:nvSpPr>
          <p:spPr bwMode="auto">
            <a:xfrm rot="10800000">
              <a:off x="219826" y="3511808"/>
              <a:ext cx="246029" cy="226835"/>
            </a:xfrm>
            <a:prstGeom prst="arc">
              <a:avLst>
                <a:gd name="adj1" fmla="val 11482138"/>
                <a:gd name="adj2" fmla="val 21172686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" name="Arc 17"/>
            <p:cNvSpPr>
              <a:spLocks noChangeAspect="1"/>
            </p:cNvSpPr>
            <p:nvPr/>
          </p:nvSpPr>
          <p:spPr bwMode="auto">
            <a:xfrm rot="14400000">
              <a:off x="545300" y="3627531"/>
              <a:ext cx="245869" cy="226983"/>
            </a:xfrm>
            <a:prstGeom prst="arc">
              <a:avLst>
                <a:gd name="adj1" fmla="val 11482138"/>
                <a:gd name="adj2" fmla="val 21172686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cxnSp>
          <p:nvCxnSpPr>
            <p:cNvPr id="21514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-397764" y="2866644"/>
              <a:ext cx="1481328" cy="27432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Straight Connector 23"/>
            <p:cNvCxnSpPr>
              <a:cxnSpLocks noChangeShapeType="1"/>
            </p:cNvCxnSpPr>
            <p:nvPr/>
          </p:nvCxnSpPr>
          <p:spPr bwMode="auto">
            <a:xfrm rot="10800000" flipV="1">
              <a:off x="649226" y="2167128"/>
              <a:ext cx="2752342" cy="1581912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6" name="TextBox 37"/>
            <p:cNvSpPr txBox="1">
              <a:spLocks noChangeArrowheads="1"/>
            </p:cNvSpPr>
            <p:nvPr/>
          </p:nvSpPr>
          <p:spPr bwMode="auto">
            <a:xfrm>
              <a:off x="292608" y="2779776"/>
              <a:ext cx="89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nl-NL" sz="2000"/>
                <a:t>ZD</a:t>
              </a:r>
            </a:p>
          </p:txBody>
        </p:sp>
        <p:sp>
          <p:nvSpPr>
            <p:cNvPr id="21517" name="TextBox 38"/>
            <p:cNvSpPr txBox="1">
              <a:spLocks noChangeArrowheads="1"/>
            </p:cNvSpPr>
            <p:nvPr/>
          </p:nvSpPr>
          <p:spPr bwMode="auto">
            <a:xfrm>
              <a:off x="1898904" y="2932176"/>
              <a:ext cx="2929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nl-NL" sz="2000"/>
                <a:t>ZD x mapping function</a:t>
              </a:r>
            </a:p>
          </p:txBody>
        </p:sp>
        <p:sp>
          <p:nvSpPr>
            <p:cNvPr id="21518" name="TextBox 39"/>
            <p:cNvSpPr txBox="1">
              <a:spLocks noChangeArrowheads="1"/>
            </p:cNvSpPr>
            <p:nvPr/>
          </p:nvSpPr>
          <p:spPr bwMode="auto">
            <a:xfrm>
              <a:off x="280416" y="2228088"/>
              <a:ext cx="896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l-GR" sz="1400"/>
                <a:t>Δ</a:t>
              </a:r>
              <a:r>
                <a:rPr lang="nl-NL" sz="1800"/>
                <a:t>ZD</a:t>
              </a:r>
            </a:p>
          </p:txBody>
        </p:sp>
        <p:sp>
          <p:nvSpPr>
            <p:cNvPr id="21519" name="TextBox 40"/>
            <p:cNvSpPr txBox="1">
              <a:spLocks noChangeArrowheads="1"/>
            </p:cNvSpPr>
            <p:nvPr/>
          </p:nvSpPr>
          <p:spPr bwMode="auto">
            <a:xfrm>
              <a:off x="3112008" y="2225040"/>
              <a:ext cx="17068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l-GR" sz="1400"/>
                <a:t>Δ</a:t>
              </a:r>
              <a:r>
                <a:rPr lang="nl-NL" sz="1800"/>
                <a:t>ZD x m.f.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Troposphere Mitigation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26134"/>
            <a:ext cx="8988425" cy="55562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sz="2400" dirty="0" smtClean="0">
                <a:latin typeface="Comic Sans MS" pitchFamily="66" charset="0"/>
              </a:rPr>
              <a:t>Computing “own” </a:t>
            </a:r>
            <a:r>
              <a:rPr lang="en-US" sz="2400" dirty="0" err="1" smtClean="0">
                <a:latin typeface="Comic Sans MS" pitchFamily="66" charset="0"/>
              </a:rPr>
              <a:t>tropo</a:t>
            </a:r>
            <a:r>
              <a:rPr lang="en-US" sz="2400" dirty="0" smtClean="0">
                <a:latin typeface="Comic Sans MS" pitchFamily="66" charset="0"/>
              </a:rPr>
              <a:t> corrections from correlated data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 smtClean="0">
                <a:latin typeface="Comic Sans MS" pitchFamily="66" charset="0"/>
              </a:rPr>
              <a:t>Scheduling:  insert “Geodetic” blocks in schedule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sched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:  GEOSEG as scan-based parameter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other control parameters 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egdelzn.key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in examples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latin typeface="Comic Sans MS" pitchFamily="66" charset="0"/>
              </a:rPr>
              <a:t> AIPS 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(AIPS memo #110)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DELZN  &amp;  CLCOR/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opcode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=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atmo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marL="471487" lvl="1" indent="0" eaLnBrk="1" hangingPunct="1">
              <a:spcBef>
                <a:spcPts val="600"/>
              </a:spcBef>
              <a:buNone/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marL="471487" lvl="1" indent="0" eaLnBrk="1" hangingPunct="1">
              <a:spcBef>
                <a:spcPts val="600"/>
              </a:spcBef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Numerical weather models &amp; ray-tracing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ggosatm.hg.tuwien.ac.at/proj-ggosatm.html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strogeo.org/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spd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2532" name="Picture 4" descr="delz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770" r="48401"/>
          <a:stretch>
            <a:fillRect/>
          </a:stretch>
        </p:blipFill>
        <p:spPr bwMode="auto">
          <a:xfrm>
            <a:off x="6648450" y="2436940"/>
            <a:ext cx="233045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038" y="4502150"/>
            <a:ext cx="6630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Brunthaler, </a:t>
            </a:r>
            <a:r>
              <a:rPr lang="nl-NL" sz="2000" dirty="0" err="1">
                <a:solidFill>
                  <a:schemeClr val="bg2">
                    <a:lumMod val="75000"/>
                  </a:schemeClr>
                </a:solidFill>
              </a:rPr>
              <a:t>Reid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, &amp; </a:t>
            </a:r>
            <a:r>
              <a:rPr lang="nl-NL" sz="2000" dirty="0" err="1">
                <a:solidFill>
                  <a:schemeClr val="bg2">
                    <a:lumMod val="75000"/>
                  </a:schemeClr>
                </a:solidFill>
              </a:rPr>
              <a:t>Falcke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  2005, in </a:t>
            </a:r>
            <a:r>
              <a:rPr lang="nl-NL" sz="2000" i="1" dirty="0" err="1">
                <a:solidFill>
                  <a:schemeClr val="bg2">
                    <a:lumMod val="75000"/>
                  </a:schemeClr>
                </a:solidFill>
              </a:rPr>
              <a:t>Future</a:t>
            </a:r>
            <a:r>
              <a:rPr lang="nl-NL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sz="2000" i="1" dirty="0" err="1">
                <a:solidFill>
                  <a:schemeClr val="bg2">
                    <a:lumMod val="75000"/>
                  </a:schemeClr>
                </a:solidFill>
              </a:rPr>
              <a:t>Directions</a:t>
            </a:r>
            <a:r>
              <a:rPr lang="nl-NL" sz="2000" i="1" dirty="0">
                <a:solidFill>
                  <a:schemeClr val="bg2">
                    <a:lumMod val="75000"/>
                  </a:schemeClr>
                </a:solidFill>
              </a:rPr>
              <a:t> in High-</a:t>
            </a:r>
            <a:r>
              <a:rPr lang="nl-NL" sz="2000" i="1" dirty="0" err="1">
                <a:solidFill>
                  <a:schemeClr val="bg2">
                    <a:lumMod val="75000"/>
                  </a:schemeClr>
                </a:solidFill>
              </a:rPr>
              <a:t>Resolution</a:t>
            </a:r>
            <a:r>
              <a:rPr lang="nl-NL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sz="2000" i="1" dirty="0" err="1">
                <a:solidFill>
                  <a:schemeClr val="bg2">
                    <a:lumMod val="75000"/>
                  </a:schemeClr>
                </a:solidFill>
              </a:rPr>
              <a:t>Astronomy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sz="2000" i="1" dirty="0">
                <a:solidFill>
                  <a:schemeClr val="bg2">
                    <a:lumMod val="75000"/>
                  </a:schemeClr>
                </a:solidFill>
              </a:rPr>
              <a:t>(VLBA 10th </a:t>
            </a:r>
            <a:r>
              <a:rPr lang="nl-NL" sz="2000" i="1" dirty="0" err="1" smtClean="0">
                <a:solidFill>
                  <a:schemeClr val="bg2">
                    <a:lumMod val="75000"/>
                  </a:schemeClr>
                </a:solidFill>
              </a:rPr>
              <a:t>anniv</a:t>
            </a:r>
            <a:r>
              <a:rPr lang="nl-NL" sz="2000" i="1" dirty="0" smtClean="0">
                <a:solidFill>
                  <a:schemeClr val="bg2">
                    <a:lumMod val="75000"/>
                  </a:schemeClr>
                </a:solidFill>
              </a:rPr>
              <a:t>.)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nl-NL" sz="2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p.455:  “</a:t>
            </a:r>
            <a:r>
              <a:rPr lang="nl-NL" sz="2000" dirty="0" err="1">
                <a:solidFill>
                  <a:schemeClr val="bg2">
                    <a:lumMod val="75000"/>
                  </a:schemeClr>
                </a:solidFill>
              </a:rPr>
              <a:t>Atmosphere-corrected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2">
                    <a:lumMod val="75000"/>
                  </a:schemeClr>
                </a:solidFill>
              </a:rPr>
              <a:t>phase-referencing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6263" y="3737356"/>
            <a:ext cx="795337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000" b="1" dirty="0" err="1">
                <a:solidFill>
                  <a:schemeClr val="bg2"/>
                </a:solidFill>
              </a:rPr>
              <a:t>raw</a:t>
            </a:r>
            <a:endParaRPr lang="nl-NL" sz="2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4575" y="5732971"/>
            <a:ext cx="165735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000" b="1" dirty="0" err="1">
                <a:solidFill>
                  <a:schemeClr val="bg2"/>
                </a:solidFill>
              </a:rPr>
              <a:t>geo-blocks</a:t>
            </a:r>
            <a:endParaRPr lang="nl-NL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Wvp.suw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96963"/>
            <a:ext cx="395605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900363" y="3494088"/>
            <a:ext cx="3883025" cy="425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" name="Picture 10" descr="WSRT1930Gslnt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7539" b="6921"/>
          <a:stretch>
            <a:fillRect/>
          </a:stretch>
        </p:blipFill>
        <p:spPr bwMode="auto">
          <a:xfrm>
            <a:off x="6821488" y="1477963"/>
            <a:ext cx="20272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27338" y="3397250"/>
            <a:ext cx="407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TECU = 1.34/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aseline="-25000" dirty="0">
                <a:cs typeface="Times New Roman" pitchFamily="18" charset="0"/>
              </a:rPr>
              <a:t>GHz]</a:t>
            </a:r>
            <a:r>
              <a:rPr lang="en-US" sz="2400" dirty="0">
                <a:cs typeface="Times New Roman" pitchFamily="18" charset="0"/>
              </a:rPr>
              <a:t> cycles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Phs-Ref Limitations:  Ionosphere</a:t>
            </a:r>
          </a:p>
        </p:txBody>
      </p:sp>
      <p:pic>
        <p:nvPicPr>
          <p:cNvPr id="23556" name="Picture 6" descr="eqmax.1930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36650"/>
            <a:ext cx="23669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eqmax.0330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43238"/>
            <a:ext cx="23653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eqmax.1130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946650"/>
            <a:ext cx="23637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tec39map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335713"/>
            <a:ext cx="3783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WSRT1930Gfr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7539" b="6921"/>
          <a:stretch>
            <a:fillRect/>
          </a:stretch>
        </p:blipFill>
        <p:spPr bwMode="auto">
          <a:xfrm>
            <a:off x="6838950" y="4146550"/>
            <a:ext cx="20272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92075" y="1430338"/>
            <a:ext cx="7683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nl-NL" sz="2000" b="1">
                <a:solidFill>
                  <a:srgbClr val="7030A0"/>
                </a:solidFill>
              </a:rPr>
              <a:t>1</a:t>
            </a:r>
          </a:p>
          <a:p>
            <a:r>
              <a:rPr lang="nl-NL" sz="2000" b="1">
                <a:solidFill>
                  <a:srgbClr val="7030A0"/>
                </a:solidFill>
              </a:rPr>
              <a:t>9</a:t>
            </a:r>
          </a:p>
          <a:p>
            <a:r>
              <a:rPr lang="nl-NL" sz="2000" b="1">
                <a:solidFill>
                  <a:srgbClr val="7030A0"/>
                </a:solidFill>
              </a:rPr>
              <a:t>3</a:t>
            </a:r>
          </a:p>
          <a:p>
            <a:r>
              <a:rPr lang="nl-NL" sz="2000" b="1">
                <a:solidFill>
                  <a:srgbClr val="7030A0"/>
                </a:solidFill>
              </a:rPr>
              <a:t>0</a:t>
            </a:r>
          </a:p>
          <a:p>
            <a:endParaRPr lang="nl-NL" sz="2000" b="1">
              <a:solidFill>
                <a:srgbClr val="7030A0"/>
              </a:solidFill>
            </a:endParaRPr>
          </a:p>
          <a:p>
            <a:endParaRPr lang="nl-NL" sz="2000" b="1">
              <a:solidFill>
                <a:srgbClr val="7030A0"/>
              </a:solidFill>
            </a:endParaRPr>
          </a:p>
          <a:p>
            <a:r>
              <a:rPr lang="nl-NL" sz="2000" b="1">
                <a:solidFill>
                  <a:srgbClr val="7030A0"/>
                </a:solidFill>
              </a:rPr>
              <a:t>0</a:t>
            </a:r>
          </a:p>
          <a:p>
            <a:r>
              <a:rPr lang="nl-NL" sz="2000" b="1">
                <a:solidFill>
                  <a:srgbClr val="7030A0"/>
                </a:solidFill>
              </a:rPr>
              <a:t>3</a:t>
            </a:r>
          </a:p>
          <a:p>
            <a:r>
              <a:rPr lang="nl-NL" sz="2000" b="1">
                <a:solidFill>
                  <a:srgbClr val="7030A0"/>
                </a:solidFill>
              </a:rPr>
              <a:t>3</a:t>
            </a:r>
          </a:p>
          <a:p>
            <a:r>
              <a:rPr lang="nl-NL" sz="2000" b="1">
                <a:solidFill>
                  <a:srgbClr val="7030A0"/>
                </a:solidFill>
              </a:rPr>
              <a:t>0</a:t>
            </a:r>
          </a:p>
          <a:p>
            <a:endParaRPr lang="nl-NL" sz="2000" b="1">
              <a:solidFill>
                <a:srgbClr val="7030A0"/>
              </a:solidFill>
            </a:endParaRPr>
          </a:p>
          <a:p>
            <a:endParaRPr lang="nl-NL" sz="2000" b="1">
              <a:solidFill>
                <a:srgbClr val="7030A0"/>
              </a:solidFill>
            </a:endParaRPr>
          </a:p>
          <a:p>
            <a:r>
              <a:rPr lang="nl-NL" sz="2000" b="1">
                <a:solidFill>
                  <a:srgbClr val="7030A0"/>
                </a:solidFill>
              </a:rPr>
              <a:t>1</a:t>
            </a:r>
          </a:p>
          <a:p>
            <a:r>
              <a:rPr lang="nl-NL" sz="2000" b="1">
                <a:solidFill>
                  <a:srgbClr val="7030A0"/>
                </a:solidFill>
              </a:rPr>
              <a:t>1</a:t>
            </a:r>
          </a:p>
          <a:p>
            <a:r>
              <a:rPr lang="nl-NL" sz="2000" b="1">
                <a:solidFill>
                  <a:srgbClr val="7030A0"/>
                </a:solidFill>
              </a:rPr>
              <a:t>3</a:t>
            </a:r>
          </a:p>
          <a:p>
            <a:r>
              <a:rPr lang="nl-NL" sz="2000" b="1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2780538" y="1731264"/>
            <a:ext cx="901446" cy="437692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1568" y="2775458"/>
            <a:ext cx="2109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USAF   PIM model run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solar</a:t>
            </a:r>
            <a:r>
              <a:rPr lang="nl-NL" dirty="0" smtClean="0">
                <a:solidFill>
                  <a:srgbClr val="FF0000"/>
                </a:solidFill>
              </a:rPr>
              <a:t> max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366" y="5396946"/>
            <a:ext cx="401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TEC </a:t>
            </a:r>
            <a:r>
              <a:rPr lang="nl-NL" dirty="0" err="1" smtClean="0"/>
              <a:t>color</a:t>
            </a:r>
            <a:r>
              <a:rPr lang="nl-NL" dirty="0" smtClean="0"/>
              <a:t>-map </a:t>
            </a:r>
            <a:r>
              <a:rPr lang="nl-NL" dirty="0" err="1" smtClean="0"/>
              <a:t>scaling</a:t>
            </a:r>
            <a:r>
              <a:rPr lang="nl-NL" dirty="0" smtClean="0"/>
              <a:t>: </a:t>
            </a:r>
            <a:r>
              <a:rPr lang="nl-NL" dirty="0" smtClean="0">
                <a:solidFill>
                  <a:schemeClr val="accent1">
                    <a:lumMod val="25000"/>
                  </a:schemeClr>
                </a:solidFill>
              </a:rPr>
              <a:t>30</a:t>
            </a:r>
            <a:r>
              <a:rPr lang="nl-NL" dirty="0" smtClean="0"/>
              <a:t>     </a:t>
            </a:r>
            <a:r>
              <a:rPr lang="nl-NL" dirty="0" smtClean="0">
                <a:solidFill>
                  <a:srgbClr val="00B0F0"/>
                </a:solidFill>
              </a:rPr>
              <a:t>75</a:t>
            </a:r>
            <a:r>
              <a:rPr lang="nl-NL" dirty="0" smtClean="0"/>
              <a:t>      </a:t>
            </a:r>
            <a:r>
              <a:rPr lang="nl-NL" b="1" dirty="0" smtClean="0">
                <a:solidFill>
                  <a:srgbClr val="FFFF00"/>
                </a:solidFill>
              </a:rPr>
              <a:t>135</a:t>
            </a: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180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4" grpId="0"/>
      <p:bldP spid="2" grpId="0" animBg="1"/>
      <p:bldP spid="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teco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322" r="2898" b="369"/>
          <a:stretch>
            <a:fillRect/>
          </a:stretch>
        </p:blipFill>
        <p:spPr bwMode="auto">
          <a:xfrm>
            <a:off x="5473700" y="2495550"/>
            <a:ext cx="3670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Ionosphere Mitigation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" y="1204214"/>
            <a:ext cx="8988425" cy="55562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Dispersive delay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inverse quadratic dependence </a:t>
            </a:r>
            <a:r>
              <a:rPr lang="el-GR" sz="2400" dirty="0" smtClean="0">
                <a:sym typeface="Wingdings" pitchFamily="2" charset="2"/>
              </a:rPr>
              <a:t>τ</a:t>
            </a:r>
            <a:r>
              <a:rPr lang="nl-NL" sz="2400" dirty="0" smtClean="0">
                <a:latin typeface="Comic Sans MS" pitchFamily="66" charset="0"/>
                <a:sym typeface="Wingdings" pitchFamily="2" charset="2"/>
              </a:rPr>
              <a:t> vs. </a:t>
            </a:r>
            <a:r>
              <a:rPr lang="el-GR" sz="2400" dirty="0" smtClean="0">
                <a:cs typeface="Times New Roman" pitchFamily="18" charset="0"/>
                <a:sym typeface="Wingdings" pitchFamily="2" charset="2"/>
              </a:rPr>
              <a:t>ν</a:t>
            </a:r>
            <a:endParaRPr lang="el-GR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Dual-frequency (e.g., 2.3, 8.4 GHz</a:t>
            </a:r>
            <a:r>
              <a:rPr lang="en-US" sz="2000" dirty="0"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widely-separated sub-bands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Brisken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et al. 2002,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ApJ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571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906</a:t>
            </a:r>
            <a:r>
              <a:rPr lang="en-US" sz="2000" dirty="0" smtClean="0">
                <a:latin typeface="Comic Sans MS" pitchFamily="66" charset="0"/>
              </a:rPr>
              <a:t>)</a:t>
            </a:r>
            <a:r>
              <a:rPr lang="en-US" sz="1800" dirty="0" smtClean="0">
                <a:latin typeface="Comic Sans MS" pitchFamily="66" charset="0"/>
              </a:rPr>
              <a:t>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IGS</a:t>
            </a:r>
            <a:r>
              <a:rPr lang="en-US" sz="2400" dirty="0" smtClean="0">
                <a:solidFill>
                  <a:srgbClr val="4D734D"/>
                </a:solidFill>
                <a:latin typeface="Comic Sans MS" pitchFamily="66" charset="0"/>
              </a:rPr>
              <a:t> IONEX maps (gridded </a:t>
            </a:r>
            <a:r>
              <a:rPr lang="en-US" sz="2400" dirty="0" err="1" smtClean="0">
                <a:solidFill>
                  <a:srgbClr val="4D734D"/>
                </a:solidFill>
                <a:latin typeface="Comic Sans MS" pitchFamily="66" charset="0"/>
              </a:rPr>
              <a:t>vTEC</a:t>
            </a:r>
            <a:r>
              <a:rPr lang="en-US" sz="2400" dirty="0" smtClean="0">
                <a:solidFill>
                  <a:srgbClr val="4D734D"/>
                </a:solidFill>
                <a:latin typeface="Comic Sans MS" pitchFamily="66" charset="0"/>
              </a:rPr>
              <a:t>)</a:t>
            </a:r>
          </a:p>
          <a:p>
            <a:pPr marL="471487" lvl="1" indent="0" eaLnBrk="1" hangingPunct="1">
              <a:lnSpc>
                <a:spcPct val="6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800" b="1" dirty="0" smtClean="0">
                <a:solidFill>
                  <a:schemeClr val="bg1"/>
                </a:solidFill>
                <a:latin typeface="Courier New" pitchFamily="49" charset="0"/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igscb.jpl.nasa.gov/components/prods.html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long. x 2.5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lat.,  every 2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= 450km 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||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~ 2-8 TECU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Based on ≥150 GPS stations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Various analysis centers’ solutions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4D734D"/>
                </a:solidFill>
                <a:latin typeface="Comic Sans MS" pitchFamily="66" charset="0"/>
              </a:rPr>
              <a:t>AIPS:  TECOR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VLBI science memo #23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From raw GPS data: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Ros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et al. 2000,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A&amp;A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356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, 375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7F7F7F"/>
                </a:solidFill>
                <a:latin typeface="Comic Sans MS" pitchFamily="66" charset="0"/>
                <a:cs typeface="Courier New" pitchFamily="49" charset="0"/>
              </a:rPr>
              <a:t>Incorporation of profile info?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err="1" smtClean="0">
                <a:solidFill>
                  <a:srgbClr val="7F7F7F"/>
                </a:solidFill>
                <a:latin typeface="Comic Sans MS" pitchFamily="66" charset="0"/>
                <a:cs typeface="Courier New" pitchFamily="49" charset="0"/>
              </a:rPr>
              <a:t>Ionosondes</a:t>
            </a:r>
            <a:r>
              <a:rPr lang="en-US" sz="2000" dirty="0" smtClean="0">
                <a:solidFill>
                  <a:srgbClr val="7F7F7F"/>
                </a:solidFill>
                <a:latin typeface="Comic Sans MS" pitchFamily="66" charset="0"/>
                <a:cs typeface="Courier New" pitchFamily="49" charset="0"/>
              </a:rPr>
              <a:t>, GPS/LEO </a:t>
            </a:r>
            <a:r>
              <a:rPr lang="en-US" sz="2000" dirty="0" err="1" smtClean="0">
                <a:solidFill>
                  <a:srgbClr val="7F7F7F"/>
                </a:solidFill>
                <a:latin typeface="Comic Sans MS" pitchFamily="66" charset="0"/>
                <a:cs typeface="Courier New" pitchFamily="49" charset="0"/>
              </a:rPr>
              <a:t>occultations</a:t>
            </a:r>
            <a:endParaRPr lang="en-US" sz="2000" dirty="0" smtClean="0">
              <a:solidFill>
                <a:srgbClr val="7F7F7F"/>
              </a:solidFill>
              <a:latin typeface="Comic Sans MS" pitchFamily="66" charset="0"/>
              <a:cs typeface="Courier New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087813" y="4672014"/>
            <a:ext cx="1955800" cy="4120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34112" y="2816352"/>
            <a:ext cx="498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800"/>
              </a:spcBef>
              <a:spcAft>
                <a:spcPts val="400"/>
              </a:spcAft>
              <a:buSzPct val="75000"/>
            </a:pPr>
            <a:r>
              <a:rPr lang="en-US" sz="2400" b="1" dirty="0" smtClean="0">
                <a:solidFill>
                  <a:srgbClr val="0000FF"/>
                </a:solidFill>
                <a:latin typeface="Courier New" pitchFamily="49" charset="0"/>
              </a:rPr>
              <a:t>  igscb.jpl.nasa.gov</a:t>
            </a:r>
            <a:endParaRPr lang="nl-NL" sz="24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Ionosphere:  Climatology</a:t>
            </a:r>
          </a:p>
        </p:txBody>
      </p:sp>
      <p:pic>
        <p:nvPicPr>
          <p:cNvPr id="2457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34" y="1192152"/>
            <a:ext cx="4592881" cy="34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833" y="3376613"/>
            <a:ext cx="4407821" cy="33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81525" y="1318006"/>
            <a:ext cx="41357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past few </a:t>
            </a:r>
            <a:r>
              <a:rPr lang="nl-NL" sz="2400" dirty="0" err="1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cycles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10.7cm flux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density</a:t>
            </a:r>
            <a:endParaRPr lang="nl-NL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nl-NL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nl-NL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Past peak more </a:t>
            </a:r>
            <a:r>
              <a:rPr lang="nl-NL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akin</a:t>
            </a:r>
            <a:r>
              <a:rPr lang="nl-NL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 </a:t>
            </a:r>
            <a:r>
              <a:rPr lang="nl-NL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solar</a:t>
            </a:r>
            <a:r>
              <a:rPr lang="nl-NL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“medium” </a:t>
            </a:r>
            <a:r>
              <a:rPr lang="nl-NL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condition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067" y="5238095"/>
            <a:ext cx="3488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Prediction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current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cycle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:  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nearing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 “minimum”        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Ionosphere: 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" y="1215075"/>
            <a:ext cx="6477062" cy="3015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" y="4281652"/>
            <a:ext cx="6476745" cy="1525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344" y="5974300"/>
            <a:ext cx="279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τ</a:t>
            </a:r>
            <a:r>
              <a:rPr lang="nl-NL" baseline="-250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= (∫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μ</a:t>
            </a:r>
            <a:r>
              <a:rPr lang="nl-NL" baseline="-25000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nl-NL" dirty="0" err="1" smtClean="0">
                <a:solidFill>
                  <a:schemeClr val="accent2">
                    <a:lumMod val="75000"/>
                  </a:schemeClr>
                </a:solidFill>
              </a:rPr>
              <a:t>dl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) /c</a:t>
            </a:r>
            <a:r>
              <a:rPr lang="nl-NL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5961888"/>
            <a:ext cx="2926080" cy="682752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8448" y="5998464"/>
            <a:ext cx="320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μ</a:t>
            </a:r>
            <a:r>
              <a:rPr lang="nl-NL" baseline="-25000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= d (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μ</a:t>
            </a:r>
            <a:r>
              <a:rPr lang="nl-NL" baseline="-250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) /d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ν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17" y="5948180"/>
            <a:ext cx="3106038" cy="75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1008" y="1524000"/>
            <a:ext cx="23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</a:rPr>
              <a:t>N.B.  </a:t>
            </a:r>
            <a:r>
              <a:rPr lang="el-GR" sz="3200" dirty="0" smtClean="0">
                <a:solidFill>
                  <a:srgbClr val="C00000"/>
                </a:solidFill>
              </a:rPr>
              <a:t>μ</a:t>
            </a:r>
            <a:r>
              <a:rPr lang="nl-NL" sz="3200" baseline="-25000" dirty="0" smtClean="0">
                <a:solidFill>
                  <a:srgbClr val="C00000"/>
                </a:solidFill>
              </a:rPr>
              <a:t>p</a:t>
            </a:r>
            <a:r>
              <a:rPr lang="nl-NL" sz="3200" dirty="0" smtClean="0">
                <a:solidFill>
                  <a:srgbClr val="C00000"/>
                </a:solidFill>
              </a:rPr>
              <a:t> &lt; 1</a:t>
            </a:r>
            <a:endParaRPr lang="nl-NL" sz="3200" baseline="-250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40168" y="1438656"/>
            <a:ext cx="2533144" cy="76809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2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Ionosphere:  References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557782"/>
            <a:ext cx="8988425" cy="503809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Davies, K.E. 1990, </a:t>
            </a:r>
            <a:r>
              <a:rPr lang="en-US" sz="2400" i="1" dirty="0" err="1" smtClean="0">
                <a:latin typeface="Comic Sans MS" pitchFamily="66" charset="0"/>
              </a:rPr>
              <a:t>Ionospheric</a:t>
            </a:r>
            <a:r>
              <a:rPr lang="en-US" sz="2400" i="1" dirty="0" smtClean="0">
                <a:latin typeface="Comic Sans MS" pitchFamily="66" charset="0"/>
              </a:rPr>
              <a:t> Radio</a:t>
            </a:r>
            <a:endParaRPr lang="en-US" sz="2000" i="1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rom a more practical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view-point;  all frequency ranges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Hargreaves, J.K.  1995, </a:t>
            </a:r>
            <a:r>
              <a:rPr lang="en-US" sz="2400" i="1" dirty="0" smtClean="0">
                <a:latin typeface="Comic Sans MS" pitchFamily="66" charset="0"/>
              </a:rPr>
              <a:t>Solar-Terrestrial Environment</a:t>
            </a:r>
            <a:endParaRPr lang="en-US" sz="2400" b="1" i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~senior undergrad science in larger context 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Kelly, M.C.  1989, </a:t>
            </a:r>
            <a:r>
              <a:rPr lang="en-US" sz="2400" i="1" dirty="0" smtClean="0">
                <a:latin typeface="Comic Sans MS" pitchFamily="66" charset="0"/>
              </a:rPr>
              <a:t>Earth’s Ionosphere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~grad science, more detail in transport processes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latin typeface="Comic Sans MS" pitchFamily="66" charset="0"/>
              </a:rPr>
              <a:t>Schunk</a:t>
            </a:r>
            <a:r>
              <a:rPr lang="en-US" sz="2400" dirty="0" smtClean="0">
                <a:latin typeface="Comic Sans MS" pitchFamily="66" charset="0"/>
              </a:rPr>
              <a:t>, R. &amp; Nagy, A.  2009, </a:t>
            </a:r>
            <a:r>
              <a:rPr lang="en-US" sz="2400" i="1" dirty="0" smtClean="0">
                <a:latin typeface="Comic Sans MS" pitchFamily="66" charset="0"/>
              </a:rPr>
              <a:t>Ionospheres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ame as above, plus attention to other planets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latin typeface="Comic Sans MS" pitchFamily="66" charset="0"/>
              </a:rPr>
              <a:t>Budden</a:t>
            </a:r>
            <a:r>
              <a:rPr lang="en-US" sz="2400" dirty="0" smtClean="0">
                <a:latin typeface="Comic Sans MS" pitchFamily="66" charset="0"/>
              </a:rPr>
              <a:t>, K.G., 1988, </a:t>
            </a:r>
            <a:r>
              <a:rPr lang="en-US" sz="2400" i="1" dirty="0" smtClean="0">
                <a:latin typeface="Comic Sans MS" pitchFamily="66" charset="0"/>
              </a:rPr>
              <a:t>Propagation of Radio Waves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rightening math(s) for people way smarter than I…</a:t>
            </a:r>
          </a:p>
        </p:txBody>
      </p:sp>
    </p:spTree>
    <p:extLst>
      <p:ext uri="{BB962C8B-B14F-4D97-AF65-F5344CB8AC3E}">
        <p14:creationId xmlns:p14="http://schemas.microsoft.com/office/powerpoint/2010/main" val="210622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60451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Troposphere vs. Ionosphere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09" y="1204214"/>
            <a:ext cx="8988425" cy="55562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Cross-over frequency below which typical </a:t>
            </a:r>
            <a:r>
              <a:rPr lang="en-US" sz="2400" dirty="0" err="1" smtClean="0">
                <a:latin typeface="Comic Sans MS" pitchFamily="66" charset="0"/>
              </a:rPr>
              <a:t>ionospheric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delay exceeds typical tropospheric delay  (at zenith)</a:t>
            </a:r>
            <a:endParaRPr lang="en-US" sz="2400" b="1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Troposphere:  ~7.8 ns  (at sea level, STP)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Ionosphere:  -1.34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TEC 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[TECU]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/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ν</a:t>
            </a:r>
            <a:r>
              <a:rPr lang="nl-NL" sz="20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[GHz]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ns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sz="2800" b="1" i="1" dirty="0" smtClean="0">
                <a:latin typeface="Times New Roman"/>
                <a:cs typeface="Times New Roman"/>
              </a:rPr>
              <a:t>ν</a:t>
            </a:r>
            <a:r>
              <a:rPr lang="en-US" sz="2400" baseline="-25000" dirty="0" smtClean="0">
                <a:latin typeface="Comic Sans MS" pitchFamily="66" charset="0"/>
                <a:cs typeface="Courier New" pitchFamily="49" charset="0"/>
              </a:rPr>
              <a:t>cross-over</a:t>
            </a: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 ~ </a:t>
            </a:r>
            <a:r>
              <a:rPr lang="en-US" dirty="0" smtClean="0">
                <a:latin typeface="Comic Sans MS" pitchFamily="66" charset="0"/>
                <a:cs typeface="Times New Roman"/>
              </a:rPr>
              <a:t>√</a:t>
            </a:r>
            <a:r>
              <a:rPr lang="en-US" sz="2400" i="1" dirty="0" smtClean="0">
                <a:latin typeface="Comic Sans MS" pitchFamily="66" charset="0"/>
                <a:cs typeface="Times New Roman"/>
              </a:rPr>
              <a:t>TEC </a:t>
            </a:r>
            <a:r>
              <a:rPr lang="en-US" sz="2400" dirty="0" smtClean="0">
                <a:latin typeface="Comic Sans MS" pitchFamily="66" charset="0"/>
                <a:cs typeface="Times New Roman"/>
              </a:rPr>
              <a:t>/ 5.82    GHz    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Times New Roman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can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expect to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encounter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different tropospheric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&amp;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ionospheric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 vertical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  <a:cs typeface="Times New Roman"/>
                <a:sym typeface="Wingdings" pitchFamily="2" charset="2"/>
              </a:rPr>
              <a:t> slant mapping functions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  <a:cs typeface="Courier New" pitchFamily="49" charset="0"/>
            </a:endParaRPr>
          </a:p>
          <a:p>
            <a:pPr marL="941387" lvl="2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for some representative TECs:</a:t>
            </a:r>
          </a:p>
          <a:p>
            <a:pPr marL="471487" lvl="1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000" dirty="0" smtClean="0">
              <a:solidFill>
                <a:srgbClr val="7F7F7F"/>
              </a:solidFill>
              <a:latin typeface="Comic Sans MS" pitchFamily="66" charset="0"/>
              <a:cs typeface="Courier New" pitchFamily="49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414016" y="3169920"/>
            <a:ext cx="18409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4703"/>
              </p:ext>
            </p:extLst>
          </p:nvPr>
        </p:nvGraphicFramePr>
        <p:xfrm>
          <a:off x="1828800" y="5139944"/>
          <a:ext cx="4974336" cy="1569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13422"/>
                <a:gridCol w="29609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TEC  [TECU]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Cross-over </a:t>
                      </a:r>
                      <a:r>
                        <a:rPr lang="el-GR" sz="2400" i="1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nl-NL" sz="2400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nl-NL" sz="1800" dirty="0" smtClean="0">
                          <a:latin typeface="Comic Sans MS" pitchFamily="66" charset="0"/>
                        </a:rPr>
                        <a:t>[GHz]</a:t>
                      </a:r>
                      <a:endParaRPr lang="nl-NL" sz="1800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10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~1.3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50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~2.9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100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pitchFamily="66" charset="0"/>
                        </a:rPr>
                        <a:t>~4.1</a:t>
                      </a:r>
                      <a:endParaRPr lang="nl-NL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6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The EVN  (</a:t>
            </a:r>
            <a:r>
              <a:rPr lang="en-US" sz="3600" dirty="0" smtClean="0">
                <a:solidFill>
                  <a:schemeClr val="folHlink"/>
                </a:solidFill>
                <a:latin typeface="Comic Sans MS" pitchFamily="66" charset="0"/>
              </a:rPr>
              <a:t>European VLBI Network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301750"/>
            <a:ext cx="8615362" cy="53292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Composed of existing antennas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generally larger (32m – 100m):  more sensitive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baselines up to 10k km  (8k km from </a:t>
            </a:r>
            <a:r>
              <a:rPr lang="en-US" sz="2000" dirty="0" err="1" smtClean="0">
                <a:latin typeface="Comic Sans MS" pitchFamily="66" charset="0"/>
              </a:rPr>
              <a:t>Ef</a:t>
            </a:r>
            <a:r>
              <a:rPr lang="en-US" sz="2000" dirty="0" smtClean="0">
                <a:latin typeface="Comic Sans MS" pitchFamily="66" charset="0"/>
              </a:rPr>
              <a:t> to Shanghai, </a:t>
            </a:r>
            <a:r>
              <a:rPr lang="en-US" sz="2000" dirty="0" err="1" smtClean="0">
                <a:latin typeface="Comic Sans MS" pitchFamily="66" charset="0"/>
              </a:rPr>
              <a:t>S.Africa</a:t>
            </a:r>
            <a:r>
              <a:rPr lang="en-US" sz="2000" dirty="0" smtClean="0">
                <a:latin typeface="Comic Sans MS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               down to 17 km  (with </a:t>
            </a:r>
            <a:r>
              <a:rPr lang="en-US" sz="2000" dirty="0" err="1" smtClean="0">
                <a:latin typeface="Comic Sans MS" pitchFamily="66" charset="0"/>
              </a:rPr>
              <a:t>Jb</a:t>
            </a:r>
            <a:r>
              <a:rPr lang="en-US" sz="2000" dirty="0" smtClean="0">
                <a:latin typeface="Comic Sans MS" pitchFamily="66" charset="0"/>
              </a:rPr>
              <a:t>-Da baseline from </a:t>
            </a:r>
            <a:r>
              <a:rPr lang="en-US" sz="2000" dirty="0" err="1" smtClean="0">
                <a:latin typeface="Comic Sans MS" pitchFamily="66" charset="0"/>
              </a:rPr>
              <a:t>eMERLIN</a:t>
            </a:r>
            <a:r>
              <a:rPr lang="en-US" sz="2000" dirty="0" smtClean="0">
                <a:latin typeface="Comic Sans MS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heterogeneous,  generally slower slewing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Frequency coverage [GHz]: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workhorses:  1.4/1.6, 5,  6.0/6.7, 2.3/8.4,  22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niches:          0.329,  UHF (~0.6-1.1),  43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frequency coverage/agility not universal across all stations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4D734D"/>
                </a:solidFill>
                <a:latin typeface="Comic Sans MS" pitchFamily="66" charset="0"/>
              </a:rPr>
              <a:t>Real-time e-VLBI 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Observing sessions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Three ~3-week sessions per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~10 scheduled e-VLBI days per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Target of Opportunity observations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Wide-field Mapping:  </a:t>
            </a:r>
            <a:r>
              <a:rPr lang="en-US" sz="4000" dirty="0" err="1" smtClean="0">
                <a:solidFill>
                  <a:schemeClr val="folHlink"/>
                </a:solidFill>
                <a:latin typeface="Comic Sans MS" pitchFamily="66" charset="0"/>
              </a:rPr>
              <a:t>FoV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 limits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01750"/>
            <a:ext cx="8988425" cy="532923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  <a:tabLst>
                <a:tab pos="1970088" algn="l"/>
              </a:tabLst>
            </a:pPr>
            <a:r>
              <a:rPr lang="en-US" sz="2400" dirty="0" smtClean="0">
                <a:latin typeface="Comic Sans MS" pitchFamily="66" charset="0"/>
              </a:rPr>
              <a:t>Residual delay, rate 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 slopes in phase vs.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freq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 time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1970088" algn="l"/>
              </a:tabLst>
            </a:pPr>
            <a:r>
              <a:rPr lang="nl-NL" sz="2000" dirty="0" smtClean="0">
                <a:latin typeface="Comic Sans MS" pitchFamily="66" charset="0"/>
              </a:rPr>
              <a:t>Delay</a:t>
            </a:r>
            <a:r>
              <a:rPr lang="en-US" sz="2000" dirty="0" smtClean="0">
                <a:latin typeface="Comic Sans MS" pitchFamily="66" charset="0"/>
              </a:rPr>
              <a:t> = ∂</a:t>
            </a:r>
            <a:r>
              <a:rPr lang="el-GR" sz="2000" dirty="0" smtClean="0">
                <a:latin typeface="Comic Sans MS" pitchFamily="66" charset="0"/>
              </a:rPr>
              <a:t>φ</a:t>
            </a:r>
            <a:r>
              <a:rPr lang="nl-NL" sz="2000" dirty="0" smtClean="0">
                <a:latin typeface="Comic Sans MS" pitchFamily="66" charset="0"/>
              </a:rPr>
              <a:t>/</a:t>
            </a:r>
            <a:r>
              <a:rPr lang="el-GR" sz="2000" dirty="0" smtClean="0">
                <a:latin typeface="Comic Sans MS" pitchFamily="66" charset="0"/>
              </a:rPr>
              <a:t>∂ω</a:t>
            </a:r>
            <a:r>
              <a:rPr lang="en-US" sz="1800" dirty="0" smtClean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  i.e., via Fourier transform shift theorem;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1970088" algn="l"/>
              </a:tabLst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Rate  = ∂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φ</a:t>
            </a:r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∂t         </a:t>
            </a:r>
            <a:r>
              <a:rPr lang="en-US" sz="2000" dirty="0" smtClean="0">
                <a:latin typeface="Comic Sans MS" pitchFamily="66" charset="0"/>
              </a:rPr>
              <a:t>1 wrap of </a:t>
            </a:r>
            <a:r>
              <a:rPr lang="el-GR" sz="2000" dirty="0" smtClean="0">
                <a:latin typeface="Comic Sans MS" pitchFamily="66" charset="0"/>
              </a:rPr>
              <a:t>φ</a:t>
            </a:r>
            <a:r>
              <a:rPr lang="en-US" sz="2000" dirty="0" smtClean="0">
                <a:latin typeface="Comic Sans MS" pitchFamily="66" charset="0"/>
              </a:rPr>
              <a:t> across band = 1/BW [s] of delay)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1970088" algn="l"/>
              </a:tabLst>
            </a:pPr>
            <a:r>
              <a:rPr lang="en-US" sz="2400" dirty="0" smtClean="0">
                <a:latin typeface="Comic Sans MS" pitchFamily="66" charset="0"/>
              </a:rPr>
              <a:t>Delay  (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&amp; rate</a:t>
            </a:r>
            <a:r>
              <a:rPr lang="en-US" sz="2400" dirty="0" smtClean="0">
                <a:latin typeface="Comic Sans MS" pitchFamily="66" charset="0"/>
              </a:rPr>
              <a:t>)  = function of correlated position: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1970088" algn="l"/>
              </a:tabLst>
            </a:pPr>
            <a:r>
              <a:rPr lang="en-US" sz="2400" dirty="0" smtClean="0">
                <a:latin typeface="Comic Sans MS" pitchFamily="66" charset="0"/>
              </a:rPr>
              <a:t>           </a:t>
            </a:r>
            <a:r>
              <a:rPr lang="el-GR" sz="24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</a:t>
            </a:r>
            <a:r>
              <a:rPr lang="nl-NL" sz="2400" baseline="-25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= -[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cos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δ</a:t>
            </a:r>
            <a:r>
              <a:rPr lang="nl-NL" sz="2400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{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nl-NL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x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cos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nl-NL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sid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nl-NL" sz="2400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) –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nl-NL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y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sin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nl-NL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sid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nl-NL" sz="2400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)} </a:t>
            </a: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+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nl-NL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z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sin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δ</a:t>
            </a:r>
            <a:r>
              <a:rPr lang="nl-NL" sz="2400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]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/ c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tabLst>
                <a:tab pos="1970088" algn="l"/>
              </a:tabLst>
            </a:pPr>
            <a:r>
              <a:rPr lang="en-US" sz="2400" dirty="0" smtClean="0">
                <a:latin typeface="Comic Sans MS" pitchFamily="66" charset="0"/>
              </a:rPr>
              <a:t>As one moves away from correlation center, can make a Taylor-expansion of delay  (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&amp; rate</a:t>
            </a:r>
            <a:r>
              <a:rPr lang="en-US" sz="2400" dirty="0" smtClean="0">
                <a:latin typeface="Comic Sans MS" pitchFamily="66" charset="0"/>
              </a:rPr>
              <a:t>):</a:t>
            </a:r>
          </a:p>
          <a:p>
            <a:pPr marL="471487" lvl="1" indent="0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1970088" algn="l"/>
              </a:tabLst>
            </a:pPr>
            <a:r>
              <a:rPr lang="nl-NL" sz="2400" b="1" dirty="0" smtClean="0">
                <a:cs typeface="Times New Roman" pitchFamily="18" charset="0"/>
              </a:rPr>
              <a:t>       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δ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τ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α</a:t>
            </a:r>
            <a:r>
              <a:rPr lang="en-US" sz="2400" b="1" baseline="-25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δ</a:t>
            </a:r>
            <a:r>
              <a:rPr lang="en-US" sz="2400" b="1" baseline="-25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Δα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∂τ</a:t>
            </a: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/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∂α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)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Δδ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∂τ</a:t>
            </a: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/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∂δ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)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tabLst>
                <a:tab pos="1970088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leads to residual delays &amp; rates across the field, increasing away from the phase center.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tabLst>
                <a:tab pos="1970088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leads to de-correlations in coherent averaging over frequency (finite BW) and time (finite integrations).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tabLst>
                <a:tab pos="1970088" algn="l"/>
              </a:tabLst>
            </a:pP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2877312" y="1895856"/>
            <a:ext cx="170688" cy="64617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Wide-field Mapping:  </a:t>
            </a:r>
            <a:r>
              <a:rPr lang="en-US" sz="4000" dirty="0" err="1" smtClean="0">
                <a:solidFill>
                  <a:schemeClr val="folHlink"/>
                </a:solidFill>
                <a:latin typeface="Comic Sans MS" pitchFamily="66" charset="0"/>
              </a:rPr>
              <a:t>Scalings</a:t>
            </a:r>
            <a:endParaRPr lang="en-US" sz="4000" dirty="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1389063"/>
            <a:ext cx="9080500" cy="54689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To maintain ≤10% reduction in response to point-source: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endParaRPr lang="en-US" sz="24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Wrobel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1995, in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“VLBI &amp; the VLBA” 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Ch. 21.7.5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</a:pPr>
            <a:endParaRPr lang="en-US" sz="2000" dirty="0">
              <a:solidFill>
                <a:schemeClr val="folHlink"/>
              </a:solidFill>
              <a:latin typeface="Comic Sans MS" pitchFamily="66" charset="0"/>
              <a:cs typeface="Times New Roman" pitchFamily="18" charset="0"/>
            </a:endParaRPr>
          </a:p>
          <a:p>
            <a:pPr marL="471487" lvl="1" indent="0" eaLnBrk="1" hangingPunct="1">
              <a:lnSpc>
                <a:spcPct val="7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chemeClr val="folHlink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Scaling: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BW-smearing:  inversely with channel-width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             time-smearing:  inversely with t</a:t>
            </a:r>
            <a:r>
              <a:rPr lang="en-US" sz="2400" baseline="-25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obs. Frequency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None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ts val="2400"/>
              </a:spcBef>
            </a:pPr>
            <a:r>
              <a:rPr lang="en-US" sz="2400" dirty="0" smtClean="0">
                <a:latin typeface="Comic Sans MS" pitchFamily="66" charset="0"/>
              </a:rPr>
              <a:t>Data size would scale as </a:t>
            </a:r>
            <a:r>
              <a:rPr lang="en-US" sz="2400" dirty="0" err="1" smtClean="0">
                <a:latin typeface="Comic Sans MS" pitchFamily="66" charset="0"/>
              </a:rPr>
              <a:t>N</a:t>
            </a:r>
            <a:r>
              <a:rPr lang="en-US" sz="2400" baseline="-25000" dirty="0" err="1" smtClean="0">
                <a:latin typeface="Comic Sans MS" pitchFamily="66" charset="0"/>
              </a:rPr>
              <a:t>frq</a:t>
            </a:r>
            <a:r>
              <a:rPr lang="en-US" sz="2400" dirty="0" smtClean="0">
                <a:latin typeface="Comic Sans MS" pitchFamily="66" charset="0"/>
              </a:rPr>
              <a:t> x </a:t>
            </a:r>
            <a:r>
              <a:rPr lang="en-US" sz="2400" dirty="0" err="1" smtClean="0">
                <a:latin typeface="Comic Sans MS" pitchFamily="66" charset="0"/>
              </a:rPr>
              <a:t>N</a:t>
            </a:r>
            <a:r>
              <a:rPr lang="en-US" sz="2400" baseline="-25000" dirty="0" err="1" smtClean="0">
                <a:latin typeface="Comic Sans MS" pitchFamily="66" charset="0"/>
              </a:rPr>
              <a:t>int</a:t>
            </a:r>
            <a:r>
              <a:rPr lang="en-US" sz="2400" dirty="0" smtClean="0">
                <a:latin typeface="Comic Sans MS" pitchFamily="66" charset="0"/>
              </a:rPr>
              <a:t>   (e.g.,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</a:t>
            </a:r>
            <a:r>
              <a:rPr lang="en-US" sz="2400" dirty="0" smtClean="0">
                <a:latin typeface="Comic Sans MS" pitchFamily="66" charset="0"/>
                <a:sym typeface="Symbol"/>
              </a:rPr>
              <a:t> area)</a:t>
            </a:r>
            <a:r>
              <a:rPr lang="en-US" sz="2400" dirty="0" smtClean="0">
                <a:latin typeface="Comic Sans MS" pitchFamily="66" charset="0"/>
              </a:rPr>
              <a:t>  </a:t>
            </a:r>
            <a:endParaRPr lang="en-US" sz="2400" baseline="-25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</a:pP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Record 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for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single experiment 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correlated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at JIVE =   5.32 TB</a:t>
            </a:r>
            <a:endParaRPr lang="nl-NL" sz="2000" dirty="0">
              <a:solidFill>
                <a:schemeClr val="bg2">
                  <a:lumMod val="75000"/>
                </a:schemeClr>
              </a:solidFill>
              <a:latin typeface="Comic Sans MS" pitchFamily="66" charset="0"/>
              <a:cs typeface="Courier New" pitchFamily="49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Expected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record 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for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an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on-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going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multi-epoch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exp</a:t>
            </a:r>
            <a:r>
              <a:rPr lang="nl-NL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. = 14.71 TB</a:t>
            </a:r>
          </a:p>
        </p:txBody>
      </p:sp>
      <p:pic>
        <p:nvPicPr>
          <p:cNvPr id="27652" name="Picture 3" descr="WROBe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8500"/>
            <a:ext cx="7124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2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WFM:  </a:t>
            </a:r>
            <a:r>
              <a:rPr lang="en-US" sz="4000" dirty="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oftware </a:t>
            </a:r>
            <a:r>
              <a:rPr lang="en-US" sz="4000" dirty="0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orrelation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1301750"/>
            <a:ext cx="8988425" cy="54006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Software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correlators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can use almost unlimited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</a:t>
            </a:r>
            <a:r>
              <a:rPr lang="en-US" sz="2400" baseline="-25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frq</a:t>
            </a:r>
            <a:r>
              <a:rPr lang="en-US" sz="2400" baseline="-25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&amp; t</a:t>
            </a:r>
            <a:r>
              <a:rPr lang="en-US" sz="2400" baseline="-25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int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PIs can get a much larger single </a:t>
            </a:r>
            <a:r>
              <a:rPr lang="en-US" sz="2000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FoV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 in a huge data-set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Multiple phase-centers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:  using the extremely wide 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FoV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correlation “internally”,  and steering a delay/rate beam to different positions on the sky to integrate on smaller sub-fields within the “internal” wide field: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ook at a set of specific sources in the field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(in-beam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phs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-refs)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Chop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 the full field up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into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easier-to-eat</a:t>
            </a:r>
            <a:r>
              <a:rPr lang="nl-NL" sz="2000" dirty="0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nl-NL" sz="2000" dirty="0" err="1" smtClean="0">
                <a:solidFill>
                  <a:srgbClr val="5D5DAE"/>
                </a:solidFill>
                <a:latin typeface="Comic Sans MS" pitchFamily="66" charset="0"/>
                <a:cs typeface="Times New Roman" pitchFamily="18" charset="0"/>
              </a:rPr>
              <a:t>chunks</a:t>
            </a:r>
            <a:endParaRPr lang="en-US" sz="2000" baseline="-250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As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FoV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grows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, 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need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looms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for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primary-beam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corrections</a:t>
            </a:r>
            <a:endParaRPr lang="nl-NL" sz="2400" dirty="0" smtClean="0">
              <a:solidFill>
                <a:srgbClr val="C00000"/>
              </a:solidFill>
              <a:latin typeface="Comic Sans MS" pitchFamily="66" charset="0"/>
              <a:cs typeface="Courier New" pitchFamily="49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nl-NL" sz="20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EVN has stations </a:t>
            </a:r>
            <a:r>
              <a:rPr lang="nl-NL" sz="20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ranging</a:t>
            </a:r>
            <a:r>
              <a:rPr lang="nl-NL" sz="20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from</a:t>
            </a:r>
            <a:r>
              <a:rPr lang="nl-NL" sz="20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20 </a:t>
            </a:r>
            <a:r>
              <a:rPr lang="nl-NL" sz="2000" dirty="0" err="1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to</a:t>
            </a:r>
            <a:r>
              <a:rPr lang="nl-NL" sz="2000" dirty="0" smtClean="0">
                <a:solidFill>
                  <a:srgbClr val="C00000"/>
                </a:solidFill>
                <a:latin typeface="Comic Sans MS" pitchFamily="66" charset="0"/>
                <a:cs typeface="Courier New" pitchFamily="49" charset="0"/>
              </a:rPr>
              <a:t> 100 m</a:t>
            </a:r>
            <a:endParaRPr lang="en-US" sz="1800" dirty="0" smtClean="0">
              <a:latin typeface="Comic Sans MS" pitchFamily="66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Space VLBI: Orbiting Antennas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1335088"/>
            <a:ext cx="8988425" cy="552291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(Much) longer baselines,   no atmosphere in the way</a:t>
            </a:r>
            <a:endParaRPr lang="en-US" sz="24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HALCA:  Feb’97 — Nov’05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Orbit: 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= 12k—27k km;  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= 6.3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;   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= 31°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err="1" smtClean="0">
                <a:latin typeface="Comic Sans MS" pitchFamily="66" charset="0"/>
              </a:rPr>
              <a:t>RadioAstron</a:t>
            </a:r>
            <a:r>
              <a:rPr lang="en-US" sz="2400" dirty="0" smtClean="0">
                <a:latin typeface="Comic Sans MS" pitchFamily="66" charset="0"/>
              </a:rPr>
              <a:t>:  launched 18 July 2011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Orbit: 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= 10-70k km — 310-390k km;  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~ 9.5d; 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= 51.6°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329 MHz,   1.6,   5,   22  GHz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www.asc.rssi.ru/radioastron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50000"/>
              </a:lnSpc>
              <a:spcBef>
                <a:spcPts val="3000"/>
              </a:spcBef>
            </a:pPr>
            <a:r>
              <a:rPr lang="en-US" sz="2400" dirty="0" smtClean="0">
                <a:latin typeface="Comic Sans MS" pitchFamily="66" charset="0"/>
              </a:rPr>
              <a:t>Model/correlation issues:</a:t>
            </a:r>
          </a:p>
          <a:p>
            <a:pPr lvl="1" eaLnBrk="1" hangingPunct="1">
              <a:lnSpc>
                <a:spcPct val="20000"/>
              </a:lnSpc>
              <a:spcBef>
                <a:spcPts val="3000"/>
              </a:spcBef>
            </a:pPr>
            <a:r>
              <a:rPr lang="en-US" sz="2000" dirty="0" smtClean="0">
                <a:latin typeface="Comic Sans MS" pitchFamily="66" charset="0"/>
              </a:rPr>
              <a:t>Satellite position/velocity;  proper vs. coordinate time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Space VLBI: Solar System Targets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335088"/>
            <a:ext cx="8778875" cy="517544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Model variations  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Comic Sans MS" pitchFamily="66" charset="0"/>
              </a:rPr>
              <a:t>Near field / curved </a:t>
            </a:r>
            <a:r>
              <a:rPr lang="en-US" sz="2000" dirty="0" err="1" smtClean="0">
                <a:latin typeface="Comic Sans MS" pitchFamily="66" charset="0"/>
              </a:rPr>
              <a:t>wavefront</a:t>
            </a:r>
            <a:r>
              <a:rPr lang="en-US" sz="2000" dirty="0" smtClean="0">
                <a:latin typeface="Comic Sans MS" pitchFamily="66" charset="0"/>
              </a:rPr>
              <a:t>;  may bypass some outer planets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i="1" dirty="0" smtClean="0">
                <a:solidFill>
                  <a:srgbClr val="5D5DAE"/>
                </a:solidFill>
                <a:latin typeface="Comic Sans MS" pitchFamily="66" charset="0"/>
              </a:rPr>
              <a:t>e.g.,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  </a:t>
            </a:r>
            <a:r>
              <a:rPr lang="en-US" sz="2000" dirty="0" err="1" smtClean="0">
                <a:solidFill>
                  <a:srgbClr val="5D5DAE"/>
                </a:solidFill>
                <a:latin typeface="Comic Sans MS" pitchFamily="66" charset="0"/>
              </a:rPr>
              <a:t>Duev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 et al. 2012, </a:t>
            </a:r>
            <a:r>
              <a:rPr lang="en-US" sz="2000" i="1" dirty="0" smtClean="0">
                <a:solidFill>
                  <a:srgbClr val="5D5DAE"/>
                </a:solidFill>
                <a:latin typeface="Comic Sans MS" pitchFamily="66" charset="0"/>
              </a:rPr>
              <a:t>A&amp;A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,  </a:t>
            </a:r>
            <a:r>
              <a:rPr lang="en-US" sz="2000" u="sng" dirty="0" smtClean="0">
                <a:solidFill>
                  <a:srgbClr val="5D5DAE"/>
                </a:solidFill>
                <a:latin typeface="Comic Sans MS" pitchFamily="66" charset="0"/>
              </a:rPr>
              <a:t>541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, 43</a:t>
            </a:r>
          </a:p>
          <a:p>
            <a:pPr marL="471487" lvl="1" indent="0" eaLnBrk="1" hangingPunct="1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              </a:t>
            </a:r>
            <a:r>
              <a:rPr lang="en-US" sz="2000" dirty="0" err="1" smtClean="0">
                <a:solidFill>
                  <a:srgbClr val="5D5DAE"/>
                </a:solidFill>
                <a:latin typeface="Comic Sans MS" pitchFamily="66" charset="0"/>
              </a:rPr>
              <a:t>Sekido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 &amp; Fukushima  2006, </a:t>
            </a:r>
            <a:r>
              <a:rPr lang="en-US" sz="2000" i="1" dirty="0" smtClean="0">
                <a:solidFill>
                  <a:srgbClr val="5D5DAE"/>
                </a:solidFill>
                <a:latin typeface="Comic Sans MS" pitchFamily="66" charset="0"/>
              </a:rPr>
              <a:t>J. Geodesy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,  </a:t>
            </a:r>
            <a:r>
              <a:rPr lang="en-US" sz="2000" u="sng" dirty="0" smtClean="0">
                <a:solidFill>
                  <a:srgbClr val="5D5DAE"/>
                </a:solidFill>
                <a:latin typeface="Comic Sans MS" pitchFamily="66" charset="0"/>
              </a:rPr>
              <a:t>80</a:t>
            </a:r>
            <a:r>
              <a:rPr lang="en-US" sz="2000" dirty="0" smtClean="0">
                <a:solidFill>
                  <a:srgbClr val="5D5DAE"/>
                </a:solidFill>
                <a:latin typeface="Comic Sans MS" pitchFamily="66" charset="0"/>
              </a:rPr>
              <a:t>, 137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400" dirty="0" smtClean="0">
                <a:latin typeface="Comic Sans MS" pitchFamily="66" charset="0"/>
              </a:rPr>
              <a:t>Science applications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Planetary probes (atmospheres, mass distribution, solar wind)</a:t>
            </a:r>
          </a:p>
          <a:p>
            <a:pPr lvl="2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4D734D"/>
                </a:solidFill>
                <a:latin typeface="Comic Sans MS" pitchFamily="66" charset="0"/>
              </a:rPr>
              <a:t>Huygens (2005 descent onto Titan),  Venus/Mars explorers,            MEX fly-by of </a:t>
            </a:r>
            <a:r>
              <a:rPr lang="en-US" sz="1800" dirty="0" err="1" smtClean="0">
                <a:solidFill>
                  <a:srgbClr val="4D734D"/>
                </a:solidFill>
                <a:latin typeface="Comic Sans MS" pitchFamily="66" charset="0"/>
              </a:rPr>
              <a:t>Phobos</a:t>
            </a:r>
            <a:r>
              <a:rPr lang="en-US" sz="1800" dirty="0" smtClean="0">
                <a:solidFill>
                  <a:srgbClr val="4D734D"/>
                </a:solidFill>
                <a:latin typeface="Comic Sans MS" pitchFamily="66" charset="0"/>
              </a:rPr>
              <a:t>,  </a:t>
            </a:r>
            <a:r>
              <a:rPr lang="en-US" sz="1800" dirty="0" err="1" smtClean="0">
                <a:solidFill>
                  <a:srgbClr val="4D734D"/>
                </a:solidFill>
                <a:latin typeface="Comic Sans MS" pitchFamily="66" charset="0"/>
              </a:rPr>
              <a:t>BepiColombo</a:t>
            </a:r>
            <a:r>
              <a:rPr lang="en-US" sz="1800" dirty="0" smtClean="0">
                <a:solidFill>
                  <a:srgbClr val="4D734D"/>
                </a:solidFill>
                <a:latin typeface="Comic Sans MS" pitchFamily="66" charset="0"/>
              </a:rPr>
              <a:t> (Mercury)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</a:rPr>
              <a:t>Tests of GR (PPN </a:t>
            </a:r>
            <a:r>
              <a:rPr lang="el-GR" sz="2000" dirty="0" smtClean="0"/>
              <a:t>γ</a:t>
            </a:r>
            <a:r>
              <a:rPr lang="nl-NL" sz="2000" dirty="0" smtClean="0">
                <a:latin typeface="Comic Sans MS" pitchFamily="66" charset="0"/>
              </a:rPr>
              <a:t>,  </a:t>
            </a:r>
            <a:r>
              <a:rPr lang="nl-NL" sz="2000" b="1" dirty="0" smtClean="0">
                <a:latin typeface="Times New Roman"/>
                <a:cs typeface="Times New Roman"/>
              </a:rPr>
              <a:t>∂</a:t>
            </a:r>
            <a:r>
              <a:rPr lang="nl-NL" sz="2000" dirty="0" smtClean="0">
                <a:latin typeface="Comic Sans MS" pitchFamily="66" charset="0"/>
              </a:rPr>
              <a:t>G/</a:t>
            </a:r>
            <a:r>
              <a:rPr lang="nl-NL" sz="2000" b="1" dirty="0" smtClean="0">
                <a:latin typeface="Times New Roman"/>
                <a:cs typeface="Times New Roman"/>
              </a:rPr>
              <a:t>∂</a:t>
            </a:r>
            <a:r>
              <a:rPr lang="nl-NL" sz="2000" dirty="0" smtClean="0">
                <a:latin typeface="Comic Sans MS" pitchFamily="66" charset="0"/>
                <a:cs typeface="Times New Roman"/>
              </a:rPr>
              <a:t>t</a:t>
            </a:r>
            <a:r>
              <a:rPr lang="nl-NL" sz="2000" dirty="0" smtClean="0">
                <a:latin typeface="Comic Sans MS" pitchFamily="66" charset="0"/>
              </a:rPr>
              <a:t>,  </a:t>
            </a:r>
            <a:r>
              <a:rPr lang="nl-NL" sz="2000" dirty="0" err="1" smtClean="0">
                <a:latin typeface="Comic Sans MS" pitchFamily="66" charset="0"/>
              </a:rPr>
              <a:t>deviations</a:t>
            </a:r>
            <a:r>
              <a:rPr lang="nl-NL" sz="2000" dirty="0" smtClean="0">
                <a:latin typeface="Comic Sans MS" pitchFamily="66" charset="0"/>
              </a:rPr>
              <a:t> </a:t>
            </a:r>
            <a:r>
              <a:rPr lang="nl-NL" sz="2000" dirty="0" err="1" smtClean="0">
                <a:latin typeface="Comic Sans MS" pitchFamily="66" charset="0"/>
              </a:rPr>
              <a:t>from</a:t>
            </a:r>
            <a:r>
              <a:rPr lang="nl-NL" sz="2000" dirty="0" smtClean="0">
                <a:latin typeface="Comic Sans MS" pitchFamily="66" charset="0"/>
              </a:rPr>
              <a:t> inverse-square </a:t>
            </a:r>
            <a:r>
              <a:rPr lang="nl-NL" sz="2000" dirty="0" err="1" smtClean="0">
                <a:latin typeface="Comic Sans MS" pitchFamily="66" charset="0"/>
              </a:rPr>
              <a:t>law</a:t>
            </a:r>
            <a:r>
              <a:rPr lang="nl-NL" sz="2000" dirty="0" smtClean="0">
                <a:latin typeface="Comic Sans MS" pitchFamily="66" charset="0"/>
              </a:rPr>
              <a:t>)</a:t>
            </a:r>
          </a:p>
          <a:p>
            <a:pPr lvl="2" eaLnBrk="1" hangingPunct="1">
              <a:lnSpc>
                <a:spcPct val="130000"/>
              </a:lnSpc>
              <a:spcBef>
                <a:spcPts val="600"/>
              </a:spcBef>
            </a:pPr>
            <a:r>
              <a:rPr lang="nl-NL" sz="1800" dirty="0" smtClean="0">
                <a:solidFill>
                  <a:srgbClr val="5D5DAE"/>
                </a:solidFill>
                <a:latin typeface="Comic Sans MS" pitchFamily="66" charset="0"/>
              </a:rPr>
              <a:t>IAU </a:t>
            </a:r>
            <a:r>
              <a:rPr lang="nl-NL" sz="1800" dirty="0" err="1" smtClean="0">
                <a:solidFill>
                  <a:srgbClr val="5D5DAE"/>
                </a:solidFill>
                <a:latin typeface="Comic Sans MS" pitchFamily="66" charset="0"/>
              </a:rPr>
              <a:t>Symp</a:t>
            </a:r>
            <a:r>
              <a:rPr lang="nl-NL" sz="1800" dirty="0" smtClean="0">
                <a:solidFill>
                  <a:srgbClr val="5D5DAE"/>
                </a:solidFill>
                <a:latin typeface="Comic Sans MS" pitchFamily="66" charset="0"/>
              </a:rPr>
              <a:t> #261:  </a:t>
            </a:r>
            <a:r>
              <a:rPr lang="nl-NL" sz="1800" i="1" dirty="0" err="1" smtClean="0">
                <a:solidFill>
                  <a:srgbClr val="5D5DAE"/>
                </a:solidFill>
                <a:latin typeface="Comic Sans MS" pitchFamily="66" charset="0"/>
              </a:rPr>
              <a:t>Relavitivity</a:t>
            </a:r>
            <a:r>
              <a:rPr lang="nl-NL" sz="1800" i="1" dirty="0" smtClean="0">
                <a:solidFill>
                  <a:srgbClr val="5D5DAE"/>
                </a:solidFill>
                <a:latin typeface="Comic Sans MS" pitchFamily="66" charset="0"/>
              </a:rPr>
              <a:t> in </a:t>
            </a:r>
            <a:r>
              <a:rPr lang="nl-NL" sz="1800" i="1" dirty="0" err="1" smtClean="0">
                <a:solidFill>
                  <a:srgbClr val="5D5DAE"/>
                </a:solidFill>
                <a:latin typeface="Comic Sans MS" pitchFamily="66" charset="0"/>
              </a:rPr>
              <a:t>Fundamental</a:t>
            </a:r>
            <a:r>
              <a:rPr lang="nl-NL" sz="1800" i="1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nl-NL" sz="1800" i="1" dirty="0" err="1" smtClean="0">
                <a:solidFill>
                  <a:srgbClr val="5D5DAE"/>
                </a:solidFill>
                <a:latin typeface="Comic Sans MS" pitchFamily="66" charset="0"/>
              </a:rPr>
              <a:t>Astronomy</a:t>
            </a:r>
            <a:endParaRPr lang="en-US" sz="1800" i="1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000" dirty="0" smtClean="0">
                <a:latin typeface="Comic Sans MS" pitchFamily="66" charset="0"/>
              </a:rPr>
              <a:t>Frame ties  (ecliptic within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ICRS)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Future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106678"/>
            <a:ext cx="8893175" cy="5562346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Digital back-ends / wider IFs / faster sampling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Higher total bit-rates  (higher sensitivity)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More flexible frequency configurations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More</a:t>
            </a:r>
            <a:r>
              <a:rPr lang="en-US" sz="2400" i="1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linear phase response across base-band channels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Developments in software correlation</a:t>
            </a:r>
            <a:endParaRPr lang="en-US" sz="2400" dirty="0" smtClean="0">
              <a:solidFill>
                <a:srgbClr val="5D5DAE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More special-purpose correlation modes / features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More stations:  better sensitivity, </a:t>
            </a:r>
            <a:r>
              <a:rPr lang="en-US" sz="2800" i="1" dirty="0" smtClean="0">
                <a:solidFill>
                  <a:schemeClr val="tx2"/>
                </a:solidFill>
                <a:latin typeface="Comic Sans MS" pitchFamily="66" charset="0"/>
              </a:rPr>
              <a:t>u-v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coverage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Additional African VLBI stations for N-S baselines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Continuing maturation of real-time e-VLBI</a:t>
            </a:r>
          </a:p>
          <a:p>
            <a:pPr lvl="1" eaLnBrk="1" hangingPunct="1"/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Better responsiveness  (e.g., automatic overrides)</a:t>
            </a:r>
          </a:p>
          <a:p>
            <a:pPr lvl="1" eaLnBrk="1" hangingPunct="1"/>
            <a:r>
              <a:rPr lang="en-US" sz="2400" dirty="0" smtClean="0">
                <a:solidFill>
                  <a:srgbClr val="5D5DAE"/>
                </a:solidFill>
                <a:latin typeface="Comic Sans MS" pitchFamily="66" charset="0"/>
              </a:rPr>
              <a:t>Better coordination into multi-</a:t>
            </a:r>
            <a:r>
              <a:rPr lang="el-GR" sz="2400" dirty="0" smtClean="0">
                <a:solidFill>
                  <a:srgbClr val="5D5DAE"/>
                </a:solidFill>
              </a:rPr>
              <a:t>λ</a:t>
            </a:r>
            <a:r>
              <a:rPr lang="nl-NL" sz="2400" dirty="0" smtClean="0">
                <a:solidFill>
                  <a:srgbClr val="5D5DAE"/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rgbClr val="5D5DAE"/>
                </a:solidFill>
                <a:latin typeface="Comic Sans MS" pitchFamily="66" charset="0"/>
              </a:rPr>
              <a:t>campaigns</a:t>
            </a:r>
            <a:endParaRPr lang="en-US" sz="2400" dirty="0" smtClean="0">
              <a:solidFill>
                <a:srgbClr val="5D5DA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Concepts for the VLBI Tutorial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347280"/>
            <a:ext cx="8778875" cy="54070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Review of VLBI-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(EVN-) </a:t>
            </a:r>
            <a:r>
              <a:rPr lang="en-US" sz="2800" dirty="0" smtClean="0">
                <a:latin typeface="Comic Sans MS" pitchFamily="66" charset="0"/>
              </a:rPr>
              <a:t>specific quirks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Comic Sans MS" pitchFamily="66" charset="0"/>
              </a:rPr>
              <a:t>|B| so long, no truly point-like primary calibrators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</a:rPr>
              <a:t>Each station has independent maser time/</a:t>
            </a:r>
            <a:r>
              <a:rPr lang="el-GR" sz="2400" dirty="0" smtClean="0">
                <a:latin typeface="Times New Roman"/>
                <a:cs typeface="Times New Roman"/>
              </a:rPr>
              <a:t>ν</a:t>
            </a:r>
            <a:r>
              <a:rPr lang="en-US" sz="2400" dirty="0" smtClean="0">
                <a:latin typeface="Comic Sans MS" pitchFamily="66" charset="0"/>
              </a:rPr>
              <a:t> control;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different feeds, IF chains, &amp; back-ends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Comic Sans MS" pitchFamily="66" charset="0"/>
              </a:rPr>
              <a:t>Processing steps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Data inspection</a:t>
            </a:r>
          </a:p>
          <a:p>
            <a:pPr lvl="1" eaLnBrk="1" hangingPunct="1">
              <a:spcBef>
                <a:spcPts val="40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Amplitude calibration  (relying on EVN pipeline…)</a:t>
            </a:r>
            <a:endParaRPr lang="nl-NL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Delay /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rate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/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phase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calibration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(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fringing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eaLnBrk="1" hangingPunct="1">
              <a:spcBef>
                <a:spcPts val="600"/>
              </a:spcBef>
            </a:pP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Bandpass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calibration</a:t>
            </a:r>
            <a:endParaRPr lang="nl-NL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Imaging /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self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-cal</a:t>
            </a:r>
          </a:p>
          <a:p>
            <a:pPr lvl="0" eaLnBrk="1" hangingPunct="1">
              <a:spcBef>
                <a:spcPts val="1200"/>
              </a:spcBef>
              <a:buClr>
                <a:srgbClr val="669966"/>
              </a:buClr>
            </a:pPr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ParselTongue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wiki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buClr>
                <a:srgbClr val="9999CC"/>
              </a:buClr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www.jive.eu/jivewiki/doku.php?id=parseltongue:parseltongue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200000"/>
              </a:lnSpc>
              <a:spcBef>
                <a:spcPts val="600"/>
              </a:spcBef>
            </a:pPr>
            <a:endParaRPr lang="en-US" sz="36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523875"/>
            <a:ext cx="6992112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                     </a:t>
            </a:r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EVN Archive</a:t>
            </a: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223" y="4191625"/>
            <a:ext cx="3621087" cy="222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038" y="1273204"/>
            <a:ext cx="4178300" cy="24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13" y="628587"/>
            <a:ext cx="3624262" cy="22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299" y="3798498"/>
            <a:ext cx="3563390" cy="29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Oval 12"/>
          <p:cNvSpPr>
            <a:spLocks noChangeArrowheads="1"/>
          </p:cNvSpPr>
          <p:nvPr/>
        </p:nvSpPr>
        <p:spPr bwMode="auto">
          <a:xfrm>
            <a:off x="1144397" y="1620711"/>
            <a:ext cx="706438" cy="21590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993" name="Line 14"/>
          <p:cNvSpPr>
            <a:spLocks noChangeShapeType="1"/>
          </p:cNvSpPr>
          <p:nvPr/>
        </p:nvSpPr>
        <p:spPr bwMode="auto">
          <a:xfrm flipV="1">
            <a:off x="2001044" y="2047050"/>
            <a:ext cx="3886549" cy="256032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1995" name="Oval 16"/>
          <p:cNvSpPr>
            <a:spLocks noChangeArrowheads="1"/>
          </p:cNvSpPr>
          <p:nvPr/>
        </p:nvSpPr>
        <p:spPr bwMode="auto">
          <a:xfrm>
            <a:off x="3285808" y="4479290"/>
            <a:ext cx="1505648" cy="214948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996" name="Oval 17"/>
          <p:cNvSpPr>
            <a:spLocks noChangeArrowheads="1"/>
          </p:cNvSpPr>
          <p:nvPr/>
        </p:nvSpPr>
        <p:spPr bwMode="auto">
          <a:xfrm>
            <a:off x="6753225" y="2172526"/>
            <a:ext cx="1622679" cy="215900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997" name="Oval 18"/>
          <p:cNvSpPr>
            <a:spLocks noChangeArrowheads="1"/>
          </p:cNvSpPr>
          <p:nvPr/>
        </p:nvSpPr>
        <p:spPr bwMode="auto">
          <a:xfrm>
            <a:off x="7115302" y="4845876"/>
            <a:ext cx="1138682" cy="29210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998" name="Text Box 19"/>
          <p:cNvSpPr txBox="1">
            <a:spLocks noChangeArrowheads="1"/>
          </p:cNvSpPr>
          <p:nvPr/>
        </p:nvSpPr>
        <p:spPr bwMode="auto">
          <a:xfrm>
            <a:off x="0" y="3241104"/>
            <a:ext cx="1905000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</a:rPr>
              <a:t>Feedback </a:t>
            </a:r>
            <a:r>
              <a:rPr lang="en-US" dirty="0" err="1" smtClean="0">
                <a:solidFill>
                  <a:schemeClr val="bg2"/>
                </a:solidFill>
              </a:rPr>
              <a:t>Logfiles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Plots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564564" y="3729644"/>
            <a:ext cx="0" cy="3302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618038" y="6604909"/>
            <a:ext cx="318484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32753" y="4906328"/>
            <a:ext cx="145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FITS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65" y="5388864"/>
            <a:ext cx="15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Pipeline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5" grpId="0" animBg="1"/>
      <p:bldP spid="41996" grpId="0" animBg="1"/>
      <p:bldP spid="419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589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Pipeline Outputs  (downloads)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301750"/>
            <a:ext cx="8772525" cy="54419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Plots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up through (rough) images  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Prepared ANTAB file   </a:t>
            </a:r>
            <a:r>
              <a:rPr lang="en-US" sz="2400" dirty="0" smtClean="0">
                <a:latin typeface="Comic Sans MS" pitchFamily="66" charset="0"/>
              </a:rPr>
              <a:t>(amplitude calibration input)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priori Flagging file(s)  </a:t>
            </a:r>
            <a:r>
              <a:rPr lang="en-US" sz="2400" dirty="0" smtClean="0">
                <a:latin typeface="Comic Sans MS" pitchFamily="66" charset="0"/>
              </a:rPr>
              <a:t>(by time-range,  by channel)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AIPS tables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CL1 = “unity”,   typically 15s sampling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SN1 = TY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Symbol"/>
              </a:rPr>
              <a:t>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Mathematica1" pitchFamily="2" charset="2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GC;    CL2 = CL1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Symbol"/>
              </a:rPr>
              <a:t>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SN1  (&amp;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parallactic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angles)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FG1   (sums over all input flagging files)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SN2 = FG1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Symbol"/>
              </a:rPr>
              <a:t>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CL2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Symbol"/>
              </a:rPr>
              <a:t>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fring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;    CL3 = CL2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Symbol"/>
              </a:rPr>
              <a:t>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SN2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BP1 = computed after  CL3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Symbol"/>
              </a:rPr>
              <a:t>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FG1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err="1" smtClean="0">
                <a:latin typeface="Comic Sans MS" pitchFamily="66" charset="0"/>
              </a:rPr>
              <a:t>Pipleline</a:t>
            </a:r>
            <a:r>
              <a:rPr lang="en-US" sz="2400" dirty="0" smtClean="0">
                <a:latin typeface="Comic Sans MS" pitchFamily="66" charset="0"/>
              </a:rPr>
              <a:t>-calibrated UVFITS  (per source)</a:t>
            </a:r>
            <a:endParaRPr lang="en-US" sz="2000" dirty="0" smtClean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006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589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Data Familiarization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301750"/>
            <a:ext cx="8772525" cy="54419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FITLD  —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 load data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LISTR  —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scan-based summary of observations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PRTAB, TBOUT,  PRTAN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Looking into contents of “tables”</a:t>
            </a:r>
            <a:endParaRPr lang="en-US" sz="32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POSSM, VPLOT, UVPLT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Plots:   vs. frequency,  vs. time,   u-v based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SNPLT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Plot solution/calibration tables  (various y-axes)</a:t>
            </a:r>
          </a:p>
        </p:txBody>
      </p:sp>
    </p:spTree>
    <p:extLst>
      <p:ext uri="{BB962C8B-B14F-4D97-AF65-F5344CB8AC3E}">
        <p14:creationId xmlns:p14="http://schemas.microsoft.com/office/powerpoint/2010/main" val="2983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EVN  Links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" y="1301750"/>
            <a:ext cx="8887968" cy="53292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Main EVN web page:    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www.evlbi.org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b="1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EVN Users’ Guide: 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  <a:cs typeface="Courier New" pitchFamily="49" charset="0"/>
              </a:rPr>
              <a:t>Proposing, Scheduling, Analysis, Status Table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b="1" dirty="0" smtClean="0">
                <a:solidFill>
                  <a:schemeClr val="bg2"/>
                </a:solidFill>
                <a:latin typeface="Comic Sans MS" pitchFamily="66" charset="0"/>
              </a:rPr>
              <a:t>EVN Archive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Proposals:  </a:t>
            </a:r>
            <a:r>
              <a:rPr lang="en-US" sz="2400" dirty="0" smtClean="0">
                <a:latin typeface="Comic Sans MS" pitchFamily="66" charset="0"/>
              </a:rPr>
              <a:t>due   </a:t>
            </a:r>
            <a:r>
              <a:rPr lang="en-US" sz="2400" dirty="0" smtClean="0">
                <a:latin typeface="Comic Sans MS" pitchFamily="66" charset="0"/>
              </a:rPr>
              <a:t>1 Feb.,  1 June,  1 Oct.   </a:t>
            </a:r>
            <a:r>
              <a:rPr lang="en-US" sz="2000" dirty="0" smtClean="0">
                <a:latin typeface="Comic Sans MS" pitchFamily="66" charset="0"/>
              </a:rPr>
              <a:t>(23:59:59 UTC)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via </a:t>
            </a:r>
            <a:r>
              <a:rPr lang="en-US" sz="2000" dirty="0" err="1" smtClean="0">
                <a:latin typeface="Comic Sans MS" pitchFamily="66" charset="0"/>
              </a:rPr>
              <a:t>NorthStar</a:t>
            </a:r>
            <a:r>
              <a:rPr lang="en-US" sz="2000" dirty="0" smtClean="0">
                <a:latin typeface="Comic Sans MS" pitchFamily="66" charset="0"/>
              </a:rPr>
              <a:t> web-tool:     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proposal.jive.eu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User Support via JIVE (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Joint Institute for VLBI  ERIC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www.jive.eu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RadioNet</a:t>
            </a:r>
            <a:r>
              <a:rPr lang="en-US" sz="2000" dirty="0" smtClean="0">
                <a:latin typeface="Comic Sans MS" pitchFamily="66" charset="0"/>
              </a:rPr>
              <a:t> trans-national access 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Comic Sans MS" pitchFamily="66" charset="0"/>
              </a:rPr>
              <a:t>Links to proceedings of the biennial EVN Symposia: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www.evlbi.org/meetings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cs typeface="Courier New" pitchFamily="49" charset="0"/>
              </a:rPr>
              <a:t>History of the EVN in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Porcas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, 2010,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urier New" pitchFamily="49" charset="0"/>
              </a:rPr>
              <a:t>EVN Symposium #10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589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Amplitude Calibration (I)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301750"/>
            <a:ext cx="8772525" cy="54419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VLBI:  no truly point-like primary calibrator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Structure-  and/or time-variability at smallest scales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Stations measure power levels on/off load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Convertible to </a:t>
            </a:r>
            <a:r>
              <a:rPr lang="en-US" sz="2400" dirty="0" err="1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T</a:t>
            </a:r>
            <a:r>
              <a:rPr lang="en-US" sz="2400" baseline="-25000" dirty="0" err="1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sys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  [K]  via calibrated loads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Sensitivities,  gain curves measured at station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SEFD = </a:t>
            </a:r>
            <a:r>
              <a:rPr lang="en-US" sz="2800" dirty="0" err="1" smtClean="0">
                <a:latin typeface="Comic Sans MS" pitchFamily="66" charset="0"/>
              </a:rPr>
              <a:t>T</a:t>
            </a:r>
            <a:r>
              <a:rPr lang="en-US" sz="2800" baseline="-25000" dirty="0" err="1" smtClean="0">
                <a:latin typeface="Comic Sans MS" pitchFamily="66" charset="0"/>
              </a:rPr>
              <a:t>sys</a:t>
            </a:r>
            <a:r>
              <a:rPr lang="en-US" sz="2800" dirty="0" smtClean="0">
                <a:latin typeface="Comic Sans MS" pitchFamily="66" charset="0"/>
              </a:rPr>
              <a:t>(t) / {DPFU </a:t>
            </a:r>
            <a:r>
              <a:rPr lang="en-US" sz="2800" dirty="0">
                <a:latin typeface="Comic Sans MS" pitchFamily="66" charset="0"/>
              </a:rPr>
              <a:t>*</a:t>
            </a:r>
            <a:r>
              <a:rPr lang="en-US" sz="2800" dirty="0" smtClean="0">
                <a:latin typeface="Comic Sans MS" pitchFamily="66" charset="0"/>
              </a:rPr>
              <a:t> g(z)}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32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√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{SEFD</a:t>
            </a:r>
            <a:r>
              <a:rPr lang="en-US" sz="2400" baseline="-250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1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*SEFD</a:t>
            </a:r>
            <a:r>
              <a:rPr lang="en-US" sz="2400" baseline="-250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}   as basis to convert from </a:t>
            </a:r>
            <a:r>
              <a:rPr lang="en-US" sz="2400" dirty="0" err="1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unitless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 correlation coefficients  to  flux densities  [</a:t>
            </a:r>
            <a:r>
              <a:rPr lang="en-US" sz="2400" dirty="0" err="1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Jy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] 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EVN Pipeline provides JIVE-processed TY table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445905" y="4892946"/>
            <a:ext cx="22612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8309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589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Amplitude Calibration (II)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301750"/>
            <a:ext cx="8772525" cy="215971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UVPLT:  plot  Amp(|</a:t>
            </a:r>
            <a:r>
              <a:rPr lang="en-US" sz="2800" dirty="0" err="1" smtClean="0">
                <a:latin typeface="Comic Sans MS" pitchFamily="66" charset="0"/>
              </a:rPr>
              <a:t>uv</a:t>
            </a:r>
            <a:r>
              <a:rPr lang="en-US" sz="2800" dirty="0" smtClean="0">
                <a:latin typeface="Comic Sans MS" pitchFamily="66" charset="0"/>
              </a:rPr>
              <a:t>|)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Calibrators with simple structure:  smooth drop-off</a:t>
            </a:r>
          </a:p>
          <a:p>
            <a:pPr marL="471487" lvl="1" indent="0" eaLnBrk="1" hangingPunct="1">
              <a:buClr>
                <a:srgbClr val="9999CC"/>
              </a:buClr>
              <a:buNone/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     e.g.,  A(</a:t>
            </a:r>
            <a:r>
              <a:rPr lang="el-GR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ρ</a:t>
            </a:r>
            <a:r>
              <a:rPr lang="nl-NL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) </a:t>
            </a:r>
            <a:r>
              <a:rPr lang="nl-NL" sz="2400" b="1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  <a:sym typeface="Symbol"/>
              </a:rPr>
              <a:t></a:t>
            </a:r>
            <a:r>
              <a:rPr lang="nl-NL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 J</a:t>
            </a:r>
            <a:r>
              <a:rPr lang="nl-NL" sz="2400" baseline="-250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1</a:t>
            </a:r>
            <a:r>
              <a:rPr lang="nl-NL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(</a:t>
            </a:r>
            <a:r>
              <a:rPr lang="az-Cyrl-AZ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π</a:t>
            </a:r>
            <a:r>
              <a:rPr lang="nl-NL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a</a:t>
            </a:r>
            <a:r>
              <a:rPr lang="el-GR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ρ</a:t>
            </a:r>
            <a:r>
              <a:rPr lang="nl-NL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) 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  for a uniform disk, diameter=a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Poorly calibrated stations appear discrepant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0" y="3461460"/>
            <a:ext cx="3179161" cy="33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8681" y="4689031"/>
            <a:ext cx="5325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669966"/>
              </a:buClr>
              <a:buSzPct val="70000"/>
              <a:buFont typeface="Wingdings" pitchFamily="2" charset="2"/>
              <a:buChar char="o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</a:rPr>
              <a:t>Self-calibration iterations can help bring things into alignment</a:t>
            </a:r>
            <a:endParaRPr lang="en-US" kern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8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589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Delay/Rate Calibration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301750"/>
            <a:ext cx="8772525" cy="54419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Each antenna has its own “clock”  (H-maser)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</a:rPr>
              <a:t>Each antenna has its own IF-chains, BBCs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Differing delays 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  <a:latin typeface="Comic Sans MS" pitchFamily="66" charset="0"/>
              </a:rPr>
              <a:t>(&amp; rates?)  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per station/pol/</a:t>
            </a:r>
            <a:r>
              <a:rPr lang="en-US" sz="2400" dirty="0" err="1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subband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elay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 ∂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φ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/∂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ω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   (</a:t>
            </a:r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phase-slope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across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 band)</a:t>
            </a:r>
          </a:p>
          <a:p>
            <a:pPr eaLnBrk="1" hangingPunct="1"/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Rate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  ∂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φ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l-GR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∂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t      (</a:t>
            </a:r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phase-slope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vs.time</a:t>
            </a:r>
            <a:r>
              <a:rPr lang="nl-NL" sz="2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Point-source = flat </a:t>
            </a:r>
            <a:r>
              <a:rPr lang="el-GR" sz="2800" dirty="0" smtClean="0">
                <a:latin typeface="Comic Sans MS" pitchFamily="66" charset="0"/>
              </a:rPr>
              <a:t>φ</a:t>
            </a:r>
            <a:r>
              <a:rPr lang="nl-NL" sz="2800" dirty="0" smtClean="0">
                <a:latin typeface="Comic Sans MS" pitchFamily="66" charset="0"/>
              </a:rPr>
              <a:t>(</a:t>
            </a:r>
            <a:r>
              <a:rPr lang="el-GR" sz="2800" dirty="0" smtClean="0">
                <a:latin typeface="Comic Sans MS" pitchFamily="66" charset="0"/>
              </a:rPr>
              <a:t>ω</a:t>
            </a:r>
            <a:r>
              <a:rPr lang="nl-NL" sz="2800" dirty="0" smtClean="0">
                <a:latin typeface="Comic Sans MS" pitchFamily="66" charset="0"/>
              </a:rPr>
              <a:t>,t)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Regular variations:  clocks, 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source-structure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, etc.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Irregular variations:  propagation, instrumental noise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130000"/>
              </a:lnSpc>
            </a:pPr>
            <a:r>
              <a:rPr lang="el-GR" sz="2400" dirty="0" smtClean="0">
                <a:solidFill>
                  <a:srgbClr val="C00000"/>
                </a:solidFill>
                <a:latin typeface="Comic Sans MS" pitchFamily="66" charset="0"/>
              </a:rPr>
              <a:t>φ</a:t>
            </a:r>
            <a:r>
              <a:rPr lang="nl-NL" sz="2400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str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</a:rPr>
              <a:t>doesn’t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</a:rPr>
              <a:t>necessarily</a:t>
            </a:r>
            <a:r>
              <a:rPr lang="nl-NL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</a:rPr>
              <a:t>close   (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</a:rPr>
              <a:t>not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</a:rPr>
              <a:t> station-</a:t>
            </a:r>
            <a:r>
              <a:rPr lang="nl-NL" sz="2400" dirty="0" err="1" smtClean="0">
                <a:solidFill>
                  <a:srgbClr val="C00000"/>
                </a:solidFill>
                <a:latin typeface="Comic Sans MS" pitchFamily="66" charset="0"/>
              </a:rPr>
              <a:t>based</a:t>
            </a:r>
            <a:r>
              <a:rPr lang="nl-NL" sz="24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en-US" sz="16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2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589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Fringe-fitting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1301750"/>
            <a:ext cx="8772525" cy="54419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Over short intervals (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SOLINT</a:t>
            </a:r>
            <a:r>
              <a:rPr lang="en-US" sz="2800" dirty="0" smtClean="0">
                <a:latin typeface="Comic Sans MS" pitchFamily="66" charset="0"/>
              </a:rPr>
              <a:t>),  estimate delay and rate at each station (</a:t>
            </a:r>
            <a:r>
              <a:rPr lang="en-US" sz="2800" dirty="0" err="1" smtClean="0">
                <a:latin typeface="Comic Sans MS" pitchFamily="66" charset="0"/>
              </a:rPr>
              <a:t>wrt</a:t>
            </a:r>
            <a:r>
              <a:rPr lang="en-US" sz="2800" dirty="0" smtClean="0">
                <a:latin typeface="Comic Sans MS" pitchFamily="66" charset="0"/>
              </a:rPr>
              <a:t> reference sta.)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a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bove = “global fringe-fit”   (cf. “baseline fringe-fit”)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“Goldilocks” problem for setting SOLINT: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buClr>
                <a:srgbClr val="9999CC"/>
              </a:buClr>
            </a:pPr>
            <a:r>
              <a:rPr lang="en-US" sz="2400" dirty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oo short:  low SNR</a:t>
            </a:r>
          </a:p>
          <a:p>
            <a:pPr lvl="1" eaLnBrk="1" hangingPunct="1">
              <a:buClr>
                <a:srgbClr val="9999CC"/>
              </a:buClr>
            </a:pPr>
            <a:r>
              <a:rPr lang="en-US" sz="2400" dirty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oo long:   &gt; atmospheric coherence time   [ = f(</a:t>
            </a:r>
            <a:r>
              <a:rPr lang="el-GR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ω</a:t>
            </a:r>
            <a:r>
              <a:rPr lang="en-US" sz="2400" dirty="0" smtClean="0">
                <a:solidFill>
                  <a:srgbClr val="9999CC">
                    <a:lumMod val="75000"/>
                  </a:srgbClr>
                </a:solidFill>
                <a:latin typeface="Comic Sans MS" pitchFamily="66" charset="0"/>
              </a:rPr>
              <a:t>) ]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nl-NL" sz="2800" dirty="0" err="1" smtClean="0">
                <a:latin typeface="Comic Sans MS" pitchFamily="66" charset="0"/>
              </a:rPr>
              <a:t>After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fringing</a:t>
            </a:r>
            <a:r>
              <a:rPr lang="nl-NL" sz="2800" dirty="0" smtClean="0">
                <a:latin typeface="Comic Sans MS" pitchFamily="66" charset="0"/>
              </a:rPr>
              <a:t>, </a:t>
            </a:r>
            <a:r>
              <a:rPr lang="nl-NL" sz="2800" dirty="0" err="1" smtClean="0">
                <a:latin typeface="Comic Sans MS" pitchFamily="66" charset="0"/>
              </a:rPr>
              <a:t>phases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should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be</a:t>
            </a:r>
            <a:r>
              <a:rPr lang="nl-NL" sz="2800" dirty="0" smtClean="0">
                <a:latin typeface="Comic Sans MS" pitchFamily="66" charset="0"/>
              </a:rPr>
              <a:t> flat in the </a:t>
            </a:r>
            <a:r>
              <a:rPr lang="nl-NL" sz="2800" dirty="0" err="1" smtClean="0">
                <a:latin typeface="Comic Sans MS" pitchFamily="66" charset="0"/>
              </a:rPr>
              <a:t>individual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subbands</a:t>
            </a:r>
            <a:r>
              <a:rPr lang="nl-NL" sz="2800" dirty="0" smtClean="0">
                <a:latin typeface="Comic Sans MS" pitchFamily="66" charset="0"/>
              </a:rPr>
              <a:t>, </a:t>
            </a:r>
            <a:r>
              <a:rPr lang="nl-NL" sz="2800" dirty="0" err="1" smtClean="0">
                <a:latin typeface="Comic Sans MS" pitchFamily="66" charset="0"/>
              </a:rPr>
              <a:t>and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subbands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aligned</a:t>
            </a:r>
            <a:r>
              <a:rPr lang="nl-NL" sz="2800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nl-NL" sz="2800" dirty="0" smtClean="0">
                <a:latin typeface="Comic Sans MS" pitchFamily="66" charset="0"/>
              </a:rPr>
              <a:t>BPASS:  </a:t>
            </a:r>
            <a:r>
              <a:rPr lang="nl-NL" sz="2800" dirty="0" err="1" smtClean="0">
                <a:latin typeface="Comic Sans MS" pitchFamily="66" charset="0"/>
              </a:rPr>
              <a:t>solve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for</a:t>
            </a:r>
            <a:r>
              <a:rPr lang="nl-NL" sz="2800" dirty="0" smtClean="0">
                <a:latin typeface="Comic Sans MS" pitchFamily="66" charset="0"/>
              </a:rPr>
              <a:t> station </a:t>
            </a:r>
            <a:r>
              <a:rPr lang="nl-NL" sz="2800" dirty="0" err="1" smtClean="0">
                <a:latin typeface="Comic Sans MS" pitchFamily="66" charset="0"/>
              </a:rPr>
              <a:t>bandpass</a:t>
            </a:r>
            <a:r>
              <a:rPr lang="nl-NL" sz="2800" dirty="0" smtClean="0">
                <a:latin typeface="Comic Sans MS" pitchFamily="66" charset="0"/>
              </a:rPr>
              <a:t> (</a:t>
            </a:r>
            <a:r>
              <a:rPr lang="nl-NL" sz="2800" dirty="0" err="1" smtClean="0">
                <a:latin typeface="Comic Sans MS" pitchFamily="66" charset="0"/>
              </a:rPr>
              <a:t>amp</a:t>
            </a:r>
            <a:r>
              <a:rPr lang="nl-NL" sz="2800" dirty="0" smtClean="0">
                <a:latin typeface="Comic Sans MS" pitchFamily="66" charset="0"/>
              </a:rPr>
              <a:t>/</a:t>
            </a:r>
            <a:r>
              <a:rPr lang="nl-NL" sz="2800" dirty="0" err="1" smtClean="0">
                <a:latin typeface="Comic Sans MS" pitchFamily="66" charset="0"/>
              </a:rPr>
              <a:t>phase</a:t>
            </a:r>
            <a:r>
              <a:rPr lang="nl-NL" sz="2800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removes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phase-curvature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across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individual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NL" sz="24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subbands</a:t>
            </a:r>
            <a:endParaRPr lang="nl-NL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4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henry-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92300"/>
            <a:ext cx="7620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027" name="Picture 3" descr="grunew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61975"/>
            <a:ext cx="440055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899025" y="903288"/>
            <a:ext cx="3902075" cy="66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VLBI (</a:t>
            </a:r>
            <a:r>
              <a:rPr lang="en-US" sz="3200" dirty="0">
                <a:solidFill>
                  <a:srgbClr val="FF0000"/>
                </a:solidFill>
              </a:rPr>
              <a:t>EVN</a:t>
            </a:r>
            <a:r>
              <a:rPr lang="en-US" sz="3600" b="1" dirty="0">
                <a:solidFill>
                  <a:srgbClr val="FF0000"/>
                </a:solidFill>
              </a:rPr>
              <a:t>) </a:t>
            </a:r>
            <a:r>
              <a:rPr lang="en-US" sz="3600" b="1" dirty="0" err="1">
                <a:solidFill>
                  <a:srgbClr val="FF0000"/>
                </a:solidFill>
              </a:rPr>
              <a:t>obs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What you may have thought before ERIS: artifacts from the </a:t>
            </a:r>
            <a:r>
              <a:rPr lang="en-US" sz="3600" b="1" dirty="0">
                <a:solidFill>
                  <a:srgbClr val="FF0000"/>
                </a:solidFill>
              </a:rPr>
              <a:t>dim mists of a Jungian collective </a:t>
            </a:r>
            <a:r>
              <a:rPr lang="en-US" sz="3600" b="1" dirty="0" err="1">
                <a:solidFill>
                  <a:srgbClr val="FF0000"/>
                </a:solidFill>
              </a:rPr>
              <a:t>unconcious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274638" y="674688"/>
            <a:ext cx="8650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More </a:t>
            </a:r>
            <a:r>
              <a:rPr lang="en-US" b="1" dirty="0" smtClean="0">
                <a:solidFill>
                  <a:schemeClr val="bg2"/>
                </a:solidFill>
              </a:rPr>
              <a:t>detailed </a:t>
            </a:r>
            <a:r>
              <a:rPr lang="en-US" b="1" dirty="0">
                <a:solidFill>
                  <a:schemeClr val="bg2"/>
                </a:solidFill>
              </a:rPr>
              <a:t>Monte Carlo simulations reveal an altogether different </a:t>
            </a:r>
            <a:r>
              <a:rPr lang="en-US" b="1" dirty="0" smtClean="0">
                <a:solidFill>
                  <a:schemeClr val="bg2"/>
                </a:solidFill>
              </a:rPr>
              <a:t>post-ERIS </a:t>
            </a:r>
            <a:r>
              <a:rPr lang="en-US" b="1" dirty="0">
                <a:solidFill>
                  <a:schemeClr val="bg2"/>
                </a:solidFill>
              </a:rPr>
              <a:t>paradigm: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/>
      <p:bldP spid="385028" grpId="1"/>
      <p:bldP spid="3850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23875"/>
            <a:ext cx="8632825" cy="7239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Real-time  e-VLBI with the EVN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1301750"/>
            <a:ext cx="8788400" cy="53292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Data transmitted from stations to </a:t>
            </a:r>
            <a:r>
              <a:rPr lang="en-US" sz="2400" dirty="0" err="1" smtClean="0">
                <a:latin typeface="Comic Sans MS" pitchFamily="66" charset="0"/>
              </a:rPr>
              <a:t>correlator</a:t>
            </a:r>
            <a:r>
              <a:rPr lang="en-US" sz="2400" dirty="0" smtClean="0">
                <a:latin typeface="Comic Sans MS" pitchFamily="66" charset="0"/>
              </a:rPr>
              <a:t> over fiber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Correlation proceeds in real-time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Improved possibilities for feedback to stations  during obs.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Much faster turn-around time from observations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FITS;  </a:t>
            </a:r>
          </a:p>
          <a:p>
            <a:pPr marL="471487" lvl="1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        permits EVN results to inform other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Denser time-sampling (beyond the 3 sessions per year)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EVN antenna availability at arbitrary epochs remains a limitation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Disk-recorded vs. e-VLBI:  different vulnerabilities</a:t>
            </a:r>
          </a:p>
          <a:p>
            <a:pPr lvl="1" eaLnBrk="1" hangingPunct="1"/>
            <a:r>
              <a:rPr lang="en-US" sz="2000" dirty="0" smtClean="0">
                <a:solidFill>
                  <a:srgbClr val="4D734D"/>
                </a:solidFill>
                <a:latin typeface="Comic Sans MS" pitchFamily="66" charset="0"/>
              </a:rPr>
              <a:t>Recorded e- and/or e-shipping </a:t>
            </a:r>
            <a:r>
              <a:rPr lang="en-US" sz="2000" dirty="0" smtClean="0">
                <a:solidFill>
                  <a:srgbClr val="4D734D"/>
                </a:solidFill>
                <a:latin typeface="Comic Sans MS" pitchFamily="66" charset="0"/>
              </a:rPr>
              <a:t>approaching best of both worlds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957" y="4820270"/>
            <a:ext cx="2673548" cy="19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434" y="4837498"/>
            <a:ext cx="2661231" cy="19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The VLBA  (</a:t>
            </a:r>
            <a:r>
              <a:rPr lang="en-US" sz="3200" smtClean="0">
                <a:solidFill>
                  <a:schemeClr val="folHlink"/>
                </a:solidFill>
                <a:latin typeface="Comic Sans MS" pitchFamily="66" charset="0"/>
              </a:rPr>
              <a:t>Very Long Baseline Array</a:t>
            </a:r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4818380"/>
            <a:ext cx="8615362" cy="17653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err="1" smtClean="0">
                <a:latin typeface="Comic Sans MS" pitchFamily="66" charset="0"/>
              </a:rPr>
              <a:t>Globals</a:t>
            </a:r>
            <a:r>
              <a:rPr lang="en-US" sz="2400" dirty="0" smtClean="0">
                <a:latin typeface="Comic Sans MS" pitchFamily="66" charset="0"/>
              </a:rPr>
              <a:t>:  EVN + VLBA  (+ GBT + JVLA)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proposed at EVN proposal deadlines  (1Feb, 1Jun, 1Oct)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VLBA-only proposals:  1Feb, 1Aug  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>
                <a:latin typeface="Comic Sans MS" pitchFamily="66" charset="0"/>
              </a:rPr>
              <a:t>VLBA URL: 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science.lbo.us</a:t>
            </a:r>
            <a:endParaRPr lang="en-US" sz="2000" b="1" dirty="0" smtClean="0">
              <a:solidFill>
                <a:srgbClr val="0000E5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657600" y="1554163"/>
            <a:ext cx="517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nl-NL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08363" y="1200150"/>
            <a:ext cx="54768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9900" indent="-4699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08050" indent="-436563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 smtClean="0"/>
              <a:t>Homogeneous </a:t>
            </a:r>
            <a:r>
              <a:rPr lang="en-US" sz="2400" dirty="0"/>
              <a:t>array (10x 25m) 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planned locations, dedicated array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 err="1"/>
              <a:t>Bslns</a:t>
            </a:r>
            <a:r>
              <a:rPr lang="en-US" sz="2000" dirty="0"/>
              <a:t> ~8600–250 km (~50 w/ </a:t>
            </a:r>
            <a:r>
              <a:rPr lang="en-US" sz="2000" dirty="0" smtClean="0"/>
              <a:t>JVLA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faster slewing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HSA  (+ </a:t>
            </a:r>
            <a:r>
              <a:rPr lang="en-US" sz="2000" dirty="0" err="1"/>
              <a:t>Ef</a:t>
            </a:r>
            <a:r>
              <a:rPr lang="en-US" sz="2000" dirty="0"/>
              <a:t> + </a:t>
            </a:r>
            <a:r>
              <a:rPr lang="en-US" sz="2000" dirty="0" err="1"/>
              <a:t>Ar</a:t>
            </a:r>
            <a:r>
              <a:rPr lang="en-US" sz="2000" dirty="0"/>
              <a:t> + GBT + </a:t>
            </a:r>
            <a:r>
              <a:rPr lang="en-US" sz="2000" dirty="0" smtClean="0"/>
              <a:t>JVLA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/>
              <a:t>Frequency agile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down to 0.329, up to 86 GHz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/>
              <a:t>Extremely large proposals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Up towards 1000 </a:t>
            </a:r>
            <a:r>
              <a:rPr lang="en-US" sz="2000" dirty="0" err="1"/>
              <a:t>hr</a:t>
            </a:r>
            <a:r>
              <a:rPr lang="en-US" sz="2000" dirty="0"/>
              <a:t> per </a:t>
            </a:r>
            <a:r>
              <a:rPr lang="en-US" sz="2000" dirty="0" smtClean="0"/>
              <a:t>year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174" name="Picture 6" descr="eavwUS.xf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181"/>
          <a:stretch>
            <a:fillRect/>
          </a:stretch>
        </p:blipFill>
        <p:spPr bwMode="auto">
          <a:xfrm>
            <a:off x="53975" y="1244600"/>
            <a:ext cx="33988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era_arry-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7" y="3429000"/>
            <a:ext cx="45148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East Asian VLBI Networks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3382"/>
            <a:ext cx="9097963" cy="3489116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en-US" sz="1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Chinese (CVN):  4 ants., primarily satellite tracking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Korean (KVN):  3 ants., simultaneous 22, 43, 86, 129 GHz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VERA:  4 dual-beam ants.,  maser astrometry 22-49 GHz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KaVA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==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KVN +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VERA  (issues separate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KaVA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calls for proposals)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Japanese:  various astronomical &amp; geodetic stations</a:t>
            </a:r>
          </a:p>
        </p:txBody>
      </p:sp>
      <p:pic>
        <p:nvPicPr>
          <p:cNvPr id="11" name="Picture 10" descr="eav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" y="3441193"/>
            <a:ext cx="45148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1" y="1485959"/>
            <a:ext cx="2547344" cy="19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folHlink"/>
                </a:solidFill>
                <a:latin typeface="Comic Sans MS" pitchFamily="66" charset="0"/>
              </a:rPr>
              <a:t>Other Astronomical VLBI Arrays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781" y="3874662"/>
            <a:ext cx="7833211" cy="280655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Global mm VLBI Network (GMVA)</a:t>
            </a:r>
            <a:endParaRPr lang="en-US" sz="2800" b="1" dirty="0" smtClean="0">
              <a:latin typeface="Comic Sans MS" pitchFamily="66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Effelsberg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Onsala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Metsahövi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Pico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Veleta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NOEMA, KVN,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most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VLBAs, Green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Bank    (LMT, ALMA)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86 GHz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~2 weeks of observing per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Coordinated from </a:t>
            </a:r>
            <a:r>
              <a:rPr lang="en-US" sz="2400" dirty="0" err="1" smtClean="0">
                <a:latin typeface="Comic Sans MS" pitchFamily="66" charset="0"/>
              </a:rPr>
              <a:t>MPIfR</a:t>
            </a:r>
            <a:r>
              <a:rPr lang="en-US" sz="2400" dirty="0" smtClean="0">
                <a:latin typeface="Comic Sans MS" pitchFamily="66" charset="0"/>
              </a:rPr>
              <a:t> Bonn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3657600" y="1554163"/>
            <a:ext cx="517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nl-NL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64917" y="1267904"/>
            <a:ext cx="6235700" cy="236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9900" indent="-4699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08050" indent="-436563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65250" indent="-436563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b="1" dirty="0">
                <a:solidFill>
                  <a:srgbClr val="4D734D"/>
                </a:solidFill>
              </a:rPr>
              <a:t>Long Baseline Array 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Only fully southern hemisphere </a:t>
            </a:r>
            <a:r>
              <a:rPr lang="en-US" sz="2000" dirty="0" smtClean="0"/>
              <a:t>array</a:t>
            </a: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en-US" sz="2400" dirty="0" smtClean="0"/>
              <a:t>Can now propose joint EVN+LBA </a:t>
            </a:r>
            <a:r>
              <a:rPr lang="en-US" sz="2400" dirty="0" err="1" smtClean="0"/>
              <a:t>obs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g</a:t>
            </a:r>
            <a:r>
              <a:rPr lang="en-US" sz="2000" dirty="0" smtClean="0"/>
              <a:t>rowing number of east-Asian EVN stations provide lots of N-S baselines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LBA—western EVN  ~12k km  (&lt; 1 </a:t>
            </a:r>
            <a:r>
              <a:rPr lang="en-US" sz="2000" dirty="0" err="1" smtClean="0"/>
              <a:t>hr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1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7239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IVS  (</a:t>
            </a:r>
            <a:r>
              <a:rPr lang="en-US" sz="3600" smtClean="0">
                <a:solidFill>
                  <a:schemeClr val="folHlink"/>
                </a:solidFill>
                <a:latin typeface="Comic Sans MS" pitchFamily="66" charset="0"/>
              </a:rPr>
              <a:t>International VLBI Service</a:t>
            </a:r>
            <a:r>
              <a:rPr lang="en-US" sz="4000" smtClean="0">
                <a:solidFill>
                  <a:schemeClr val="folHlink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308" y="4632960"/>
            <a:ext cx="8971722" cy="222504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Comic Sans MS" pitchFamily="66" charset="0"/>
              </a:rPr>
              <a:t>VGOS: wide-band geodetic system</a:t>
            </a:r>
            <a:r>
              <a:rPr lang="en-US" sz="2000" dirty="0" smtClean="0">
                <a:latin typeface="Comic Sans MS" pitchFamily="66" charset="0"/>
              </a:rPr>
              <a:t>  (4x 2GHz over 2-14 GHz)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Comic Sans MS" pitchFamily="66" charset="0"/>
              </a:rPr>
              <a:t>IVS web page: 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ivscc.gsfc.nasa.gov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omic Sans MS" pitchFamily="66" charset="0"/>
                <a:cs typeface="Courier New" pitchFamily="49" charset="0"/>
              </a:rPr>
              <a:t>Mirror:</a:t>
            </a:r>
            <a:r>
              <a:rPr lang="en-US" sz="20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00E5"/>
                </a:solidFill>
                <a:latin typeface="Courier New" pitchFamily="49" charset="0"/>
                <a:cs typeface="Courier New" pitchFamily="49" charset="0"/>
              </a:rPr>
              <a:t>ivscc.bkg.bund.de</a:t>
            </a:r>
            <a:endParaRPr lang="en-US" sz="1800" b="1" dirty="0" smtClean="0">
              <a:solidFill>
                <a:srgbClr val="0000E5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  <a:cs typeface="Courier New" pitchFamily="49" charset="0"/>
              </a:rPr>
              <a:t>History of geodetic VLBI (pre-IVS):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Ryan &amp; Ma 1998, </a:t>
            </a:r>
            <a:r>
              <a:rPr lang="en-US" sz="2000" i="1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Phys. Chem. Earth</a:t>
            </a:r>
            <a:r>
              <a:rPr lang="en-US" sz="2000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,  </a:t>
            </a:r>
            <a:r>
              <a:rPr lang="en-US" sz="2000" u="sng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23</a:t>
            </a:r>
            <a:r>
              <a:rPr lang="en-US" sz="2000" dirty="0" smtClean="0">
                <a:solidFill>
                  <a:schemeClr val="folHlink"/>
                </a:solidFill>
                <a:latin typeface="Comic Sans MS" pitchFamily="66" charset="0"/>
                <a:cs typeface="Courier New" pitchFamily="49" charset="0"/>
              </a:rPr>
              <a:t>, 1041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657600" y="1554163"/>
            <a:ext cx="517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nl-NL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29175" y="1374775"/>
            <a:ext cx="40560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eaLnBrk="1" hangingPunct="1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/>
              <a:t>VLBI as space geodesy  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cf</a:t>
            </a:r>
            <a:r>
              <a:rPr lang="en-US" sz="2000" kern="0" dirty="0"/>
              <a:t>: GPS, SLR/LLR, Doris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/>
              <a:t>Frequency: </a:t>
            </a:r>
            <a:r>
              <a:rPr lang="en-US" sz="2400" kern="0" dirty="0" smtClean="0"/>
              <a:t>2.3 &amp; 8-9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0000"/>
              <a:defRPr/>
            </a:pPr>
            <a:r>
              <a:rPr lang="en-US" sz="2400" kern="0" dirty="0" smtClean="0"/>
              <a:t>            </a:t>
            </a:r>
            <a:r>
              <a:rPr lang="en-US" sz="2000" kern="0" dirty="0" smtClean="0"/>
              <a:t>some at  8-9 &amp; 27-34</a:t>
            </a:r>
            <a:endParaRPr lang="en-US" sz="2000" kern="0" dirty="0"/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/>
              <a:t>Geodetic VLBI tactics: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/>
              <a:t>many short scans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/>
              <a:t>fast slews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/>
              <a:t>uniform distribution of stations over globe</a:t>
            </a:r>
          </a:p>
          <a:p>
            <a:pPr marL="450850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endParaRPr lang="en-US" sz="2000" kern="0" dirty="0"/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endParaRPr lang="en-US" sz="2000" kern="0" dirty="0">
              <a:solidFill>
                <a:srgbClr val="C00000"/>
              </a:solidFill>
            </a:endParaRPr>
          </a:p>
        </p:txBody>
      </p:sp>
      <p:pic>
        <p:nvPicPr>
          <p:cNvPr id="922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50" y="1294226"/>
            <a:ext cx="4441336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6">
      <a:dk1>
        <a:srgbClr val="000000"/>
      </a:dk1>
      <a:lt1>
        <a:srgbClr val="FFFFFF"/>
      </a:lt1>
      <a:dk2>
        <a:srgbClr val="000000"/>
      </a:dk2>
      <a:lt2>
        <a:srgbClr val="669966"/>
      </a:lt2>
      <a:accent1>
        <a:srgbClr val="CCCC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8AB9"/>
      </a:accent6>
      <a:hlink>
        <a:srgbClr val="000066"/>
      </a:hlink>
      <a:folHlink>
        <a:srgbClr val="333399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0</TotalTime>
  <Words>3437</Words>
  <Application>Microsoft Office PowerPoint</Application>
  <PresentationFormat>On-screen Show (4:3)</PresentationFormat>
  <Paragraphs>534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Wingdings</vt:lpstr>
      <vt:lpstr>Times New Roman</vt:lpstr>
      <vt:lpstr>Aharoni</vt:lpstr>
      <vt:lpstr>Verdana</vt:lpstr>
      <vt:lpstr>Comic Sans MS</vt:lpstr>
      <vt:lpstr>Symbol</vt:lpstr>
      <vt:lpstr>Mathematica1</vt:lpstr>
      <vt:lpstr>Arial Narrow</vt:lpstr>
      <vt:lpstr>Courier New</vt:lpstr>
      <vt:lpstr>Quadrant</vt:lpstr>
      <vt:lpstr>VLBI  Techniques</vt:lpstr>
      <vt:lpstr>PowerPoint Presentation</vt:lpstr>
      <vt:lpstr>The EVN  (European VLBI Network)</vt:lpstr>
      <vt:lpstr>EVN  Links</vt:lpstr>
      <vt:lpstr>Real-time  e-VLBI with the EVN</vt:lpstr>
      <vt:lpstr>The VLBA  (Very Long Baseline Array)</vt:lpstr>
      <vt:lpstr>East Asian VLBI Networks</vt:lpstr>
      <vt:lpstr>Other Astronomical VLBI Arrays</vt:lpstr>
      <vt:lpstr>IVS  (International VLBI Service)</vt:lpstr>
      <vt:lpstr>Some rule-of-thumb VLBI scales</vt:lpstr>
      <vt:lpstr>VLBI  vs.  shorter-BI</vt:lpstr>
      <vt:lpstr>VLBI a priori  Model Constituents</vt:lpstr>
      <vt:lpstr>VLBI a priori  Model:  References</vt:lpstr>
      <vt:lpstr>VLBI Delay (Phase) Constituents</vt:lpstr>
      <vt:lpstr>Closure Phase</vt:lpstr>
      <vt:lpstr>Difference Phase</vt:lpstr>
      <vt:lpstr>Phase-Referencing Tactics</vt:lpstr>
      <vt:lpstr>Where to Get Phs-Ref Sources</vt:lpstr>
      <vt:lpstr>Celestial Reference Frame</vt:lpstr>
      <vt:lpstr>Faint-Source Mapping</vt:lpstr>
      <vt:lpstr>Differential Astrometry</vt:lpstr>
      <vt:lpstr>Phs-Ref Limitations: Troposphere</vt:lpstr>
      <vt:lpstr>Troposphere Mitigation</vt:lpstr>
      <vt:lpstr>Phs-Ref Limitations:  Ionosphere</vt:lpstr>
      <vt:lpstr>Ionosphere Mitigation</vt:lpstr>
      <vt:lpstr>Ionosphere:  Climatology</vt:lpstr>
      <vt:lpstr>Ionosphere:  Equations</vt:lpstr>
      <vt:lpstr>Ionosphere:  References</vt:lpstr>
      <vt:lpstr>Troposphere vs. Ionosphere</vt:lpstr>
      <vt:lpstr>Wide-field Mapping:  FoV limits</vt:lpstr>
      <vt:lpstr>Wide-field Mapping:  Scalings</vt:lpstr>
      <vt:lpstr>WFM:  Software Correlation</vt:lpstr>
      <vt:lpstr>Space VLBI: Orbiting Antennas</vt:lpstr>
      <vt:lpstr>Space VLBI: Solar System Targets</vt:lpstr>
      <vt:lpstr>Future</vt:lpstr>
      <vt:lpstr>Concepts for the VLBI Tutorial</vt:lpstr>
      <vt:lpstr>                     EVN Archive</vt:lpstr>
      <vt:lpstr>Pipeline Outputs  (downloads)</vt:lpstr>
      <vt:lpstr>Data Familiarization</vt:lpstr>
      <vt:lpstr>Amplitude Calibration (I)</vt:lpstr>
      <vt:lpstr>Amplitude Calibration (II)</vt:lpstr>
      <vt:lpstr>Delay/Rate Calibration</vt:lpstr>
      <vt:lpstr>Fringe-fitting</vt:lpstr>
      <vt:lpstr>PowerPoint Presentation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Oosterloo</dc:creator>
  <cp:lastModifiedBy>Bob Campbell</cp:lastModifiedBy>
  <cp:revision>477</cp:revision>
  <dcterms:created xsi:type="dcterms:W3CDTF">2006-01-10T10:48:32Z</dcterms:created>
  <dcterms:modified xsi:type="dcterms:W3CDTF">2017-10-18T08:15:47Z</dcterms:modified>
</cp:coreProperties>
</file>