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5" r:id="rId3"/>
    <p:sldMasterId id="2147483683" r:id="rId4"/>
    <p:sldMasterId id="2147483696" r:id="rId5"/>
  </p:sldMasterIdLst>
  <p:notesMasterIdLst>
    <p:notesMasterId r:id="rId30"/>
  </p:notesMasterIdLst>
  <p:sldIdLst>
    <p:sldId id="256" r:id="rId6"/>
    <p:sldId id="481" r:id="rId7"/>
    <p:sldId id="487" r:id="rId8"/>
    <p:sldId id="371" r:id="rId9"/>
    <p:sldId id="383" r:id="rId10"/>
    <p:sldId id="489" r:id="rId11"/>
    <p:sldId id="373" r:id="rId12"/>
    <p:sldId id="497" r:id="rId13"/>
    <p:sldId id="463" r:id="rId14"/>
    <p:sldId id="413" r:id="rId15"/>
    <p:sldId id="414" r:id="rId16"/>
    <p:sldId id="415" r:id="rId17"/>
    <p:sldId id="433" r:id="rId18"/>
    <p:sldId id="422" r:id="rId19"/>
    <p:sldId id="423" r:id="rId20"/>
    <p:sldId id="419" r:id="rId21"/>
    <p:sldId id="480" r:id="rId22"/>
    <p:sldId id="490" r:id="rId23"/>
    <p:sldId id="491" r:id="rId24"/>
    <p:sldId id="499" r:id="rId25"/>
    <p:sldId id="424" r:id="rId26"/>
    <p:sldId id="485" r:id="rId27"/>
    <p:sldId id="486" r:id="rId28"/>
    <p:sldId id="458" r:id="rId29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ngsana New" pitchFamily="18" charset="0"/>
        <a:cs typeface="Angsana New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FF00"/>
    <a:srgbClr val="FF0000"/>
    <a:srgbClr val="0033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 snapToObjects="1">
      <p:cViewPr varScale="1">
        <p:scale>
          <a:sx n="68" d="100"/>
          <a:sy n="68" d="100"/>
        </p:scale>
        <p:origin x="-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AD2DABC-3703-E14C-9828-15C955269401}" type="datetimeFigureOut">
              <a:rPr lang="de-DE"/>
              <a:pPr/>
              <a:t>15.12.2011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00BAF12-E821-6F47-B30A-8EBE85937EF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8874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EAE9B-957C-4FEA-A67E-7B2E8679804C}" type="slidenum">
              <a:rPr lang="en-AU"/>
              <a:pPr>
                <a:defRPr/>
              </a:pPr>
              <a:t>5</a:t>
            </a:fld>
            <a:endParaRPr lang="en-AU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29000"/>
          </a:xfrm>
          <a:ln/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781" tIns="45390" rIns="90781" bIns="45390"/>
          <a:lstStyle/>
          <a:p>
            <a:pPr eaLnBrk="1" hangingPunct="1"/>
            <a:endParaRPr lang="en-US" smtClean="0">
              <a:latin typeface="Lucida Grande"/>
              <a:sym typeface="Lucida Grande"/>
            </a:endParaRP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A possible SKA configuration in Australia and New Zealand.</a:t>
            </a:r>
          </a:p>
          <a:p>
            <a:pPr eaLnBrk="1" hangingPunct="1"/>
            <a:endParaRPr lang="en-US" smtClean="0">
              <a:latin typeface="Lucida Grande"/>
              <a:sym typeface="Lucida Grande"/>
            </a:endParaRP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Each dot represents one of ~50 antennas stations with ~60 antennas.</a:t>
            </a:r>
          </a:p>
          <a:p>
            <a:pPr eaLnBrk="1" hangingPunct="1"/>
            <a:endParaRPr lang="en-US" smtClean="0">
              <a:latin typeface="Lucida Grande"/>
              <a:sym typeface="Lucida Grande"/>
            </a:endParaRP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50% of the antennas will be within a 5x5km core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A further 25% within 300kmx300km ‘inner region’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A further 25% out to a least 3000km from core</a:t>
            </a:r>
          </a:p>
          <a:p>
            <a:pPr eaLnBrk="1" hangingPunct="1"/>
            <a:endParaRPr lang="en-US" smtClean="0">
              <a:latin typeface="Lucida Grande"/>
              <a:sym typeface="Lucida Grande"/>
            </a:endParaRP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World’s fastest supercomputer in 2020: 10^18 Operations/second (1ExaFlop)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World’s fastest data network 10^12 bits/sec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Target construction cost: Euro1.5B </a:t>
            </a:r>
          </a:p>
          <a:p>
            <a:pPr eaLnBrk="1" hangingPunct="1"/>
            <a:r>
              <a:rPr lang="en-US" smtClean="0">
                <a:latin typeface="Lucida Grande"/>
                <a:sym typeface="Lucida Grande"/>
              </a:rPr>
              <a:t>Estimated Operating cost: Euro 150M per year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AE9B55-E91A-064A-A83B-02B0C2CA786A}" type="slidenum">
              <a:rPr lang="en-GB">
                <a:ea typeface="ＭＳ Ｐゴシック" charset="-128"/>
                <a:cs typeface="ＭＳ Ｐゴシック" charset="-128"/>
              </a:rPr>
              <a:pPr/>
              <a:t>10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/>
              <a:t>To be covered:  	(1) perspective on radio sky coverage w.r.t. the high-energy sky.</a:t>
            </a:r>
          </a:p>
          <a:p>
            <a:pPr eaLnBrk="1" hangingPunct="1"/>
            <a:r>
              <a:rPr lang="en-GB"/>
              <a:t>			(2) kinds of sources expected or hoped for</a:t>
            </a:r>
          </a:p>
          <a:p>
            <a:pPr eaLnBrk="1" hangingPunct="1"/>
            <a:r>
              <a:rPr lang="en-GB"/>
              <a:t>			(3) technical capabilities of the SKA needed</a:t>
            </a:r>
          </a:p>
          <a:p>
            <a:pPr eaLnBrk="1" hangingPunct="1"/>
            <a:r>
              <a:rPr lang="en-GB"/>
              <a:t>			(4) time frame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BAF12-E821-6F47-B30A-8EBE85937EF2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54425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BAF12-E821-6F47-B30A-8EBE85937EF2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54425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BAF12-E821-6F47-B30A-8EBE85937EF2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5442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BAF12-E821-6F47-B30A-8EBE85937EF2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54425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BAF12-E821-6F47-B30A-8EBE85937EF2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54425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cs typeface="+mn-cs"/>
              </a:rPr>
              <a:t>Seit März 2009 auch für die Pulsarsuche, 500 000 Rechner weltweit </a:t>
            </a:r>
          </a:p>
          <a:p>
            <a:pPr>
              <a:defRPr/>
            </a:pPr>
            <a:r>
              <a:rPr lang="de-DE" smtClean="0">
                <a:cs typeface="+mn-cs"/>
              </a:rPr>
              <a:t>Student aus Mainz und Ehepaar aus USA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152400"/>
            <a:ext cx="1958975" cy="5867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5724525" cy="5867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1"/>
            <a:ext cx="63246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924300" cy="441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828800"/>
            <a:ext cx="3924300" cy="2133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2500" y="4114800"/>
            <a:ext cx="3924300" cy="2133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477000"/>
            <a:ext cx="2895600" cy="228600"/>
          </a:xfrm>
          <a:prstGeom prst="rect">
            <a:avLst/>
          </a:prstGeom>
        </p:spPr>
        <p:txBody>
          <a:bodyPr lIns="91435" tIns="45718" rIns="91435" bIns="45718"/>
          <a:lstStyle>
            <a:lvl1pPr algn="ctr" eaLnBrk="0" hangingPunct="0">
              <a:spcBef>
                <a:spcPct val="50000"/>
              </a:spcBef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SKADS DS2-T1 Kick Off</a:t>
            </a:r>
          </a:p>
        </p:txBody>
      </p:sp>
    </p:spTree>
    <p:extLst>
      <p:ext uri="{BB962C8B-B14F-4D97-AF65-F5344CB8AC3E}">
        <p14:creationId xmlns:p14="http://schemas.microsoft.com/office/powerpoint/2010/main" xmlns="" val="2566261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025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3969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73904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8401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3075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4084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7887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61704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41009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778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152400"/>
            <a:ext cx="1958975" cy="5867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5724525" cy="5867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7410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Angsana New" pitchFamily="18" charset="0"/>
                <a:cs typeface="Angsana New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884488" y="6199188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ea typeface="Angsana New" charset="0"/>
                <a:cs typeface="Angsana New" charset="0"/>
              </a:defRPr>
            </a:lvl1pPr>
          </a:lstStyle>
          <a:p>
            <a:fld id="{0894DE41-0C92-5B49-9762-95F75BAE5F3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165414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697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0928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66442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9694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529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960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05195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14447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42685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4659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152400"/>
            <a:ext cx="1958975" cy="5867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5724525" cy="5867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591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Angsana New" pitchFamily="18" charset="0"/>
                <a:cs typeface="Angsana New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884488" y="6199188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cs typeface="Angsana New" charset="0"/>
              </a:defRPr>
            </a:lvl1pPr>
          </a:lstStyle>
          <a:p>
            <a:pPr>
              <a:defRPr/>
            </a:pPr>
            <a:fld id="{31F46137-C2F9-DF45-9853-C1FF157BD58B}" type="slidenum">
              <a:rPr lang="en-US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131338"/>
      </p:ext>
    </p:extLst>
  </p:cSld>
  <p:clrMapOvr>
    <a:masterClrMapping/>
  </p:clrMapOvr>
  <p:transition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1"/>
            <a:ext cx="6324600" cy="1295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924300" cy="441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828800"/>
            <a:ext cx="3924300" cy="2133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2500" y="4114800"/>
            <a:ext cx="3924300" cy="2133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477000"/>
            <a:ext cx="2895600" cy="228600"/>
          </a:xfrm>
          <a:prstGeom prst="rect">
            <a:avLst/>
          </a:prstGeom>
        </p:spPr>
        <p:txBody>
          <a:bodyPr lIns="91435" tIns="45718" rIns="91435" bIns="45718"/>
          <a:lstStyle>
            <a:lvl1pPr algn="ctr" eaLnBrk="0" hangingPunct="0">
              <a:spcBef>
                <a:spcPct val="50000"/>
              </a:spcBef>
              <a:defRPr sz="18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SKADS DS2-T1 Kick Off</a:t>
            </a:r>
          </a:p>
        </p:txBody>
      </p:sp>
    </p:spTree>
    <p:extLst>
      <p:ext uri="{BB962C8B-B14F-4D97-AF65-F5344CB8AC3E}">
        <p14:creationId xmlns:p14="http://schemas.microsoft.com/office/powerpoint/2010/main" xmlns="" val="338667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0" name="Picture 7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263113" y="6309320"/>
            <a:ext cx="838200" cy="4655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1" name="Picture 8"/>
          <p:cNvPicPr>
            <a:picLocks noChangeAspect="1" noChangeArrowheads="1"/>
          </p:cNvPicPr>
          <p:nvPr userDrawn="1"/>
        </p:nvPicPr>
        <p:blipFill rotWithShape="1">
          <a:blip r:embed="rId15"/>
          <a:srcRect l="58476" r="19157"/>
          <a:stretch/>
        </p:blipFill>
        <p:spPr bwMode="auto">
          <a:xfrm>
            <a:off x="-36512" y="-27384"/>
            <a:ext cx="673100" cy="857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457200" y="787400"/>
            <a:ext cx="8223250" cy="0"/>
          </a:xfrm>
          <a:prstGeom prst="line">
            <a:avLst/>
          </a:prstGeom>
          <a:noFill/>
          <a:ln w="31750">
            <a:solidFill>
              <a:srgbClr val="008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8" name="Picture 7" descr="SKA PP-Inside.jpg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55" t="2690" r="4585" b="80046"/>
          <a:stretch/>
        </p:blipFill>
        <p:spPr>
          <a:xfrm>
            <a:off x="8028384" y="7200"/>
            <a:ext cx="1065216" cy="68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/>
          <a:ea typeface="ＭＳ Ｐゴシック" charset="-128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42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1">
                <a:solidFill>
                  <a:schemeClr val="hlink"/>
                </a:solidFill>
              </a:defRPr>
            </a:lvl1pPr>
          </a:lstStyle>
          <a:p>
            <a:pPr defTabSz="914400"/>
            <a:endParaRPr lang="en-GB">
              <a:solidFill>
                <a:srgbClr val="CCCCFF"/>
              </a:solidFill>
              <a:latin typeface="Comic Sans MS" charset="0"/>
              <a:ea typeface="Arial"/>
              <a:cs typeface="Arial"/>
            </a:endParaRPr>
          </a:p>
        </p:txBody>
      </p:sp>
      <p:sp>
        <p:nvSpPr>
          <p:cNvPr id="742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59650" y="6657975"/>
            <a:ext cx="194468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000" b="1">
                <a:solidFill>
                  <a:schemeClr val="hlink"/>
                </a:solidFill>
              </a:defRPr>
            </a:lvl1pPr>
          </a:lstStyle>
          <a:p>
            <a:pPr algn="ctr" defTabSz="914400"/>
            <a:r>
              <a:rPr lang="en-GB">
                <a:solidFill>
                  <a:srgbClr val="CCCCFF"/>
                </a:solidFill>
                <a:latin typeface="Comic Sans MS" charset="0"/>
                <a:ea typeface="Arial"/>
                <a:cs typeface="Arial"/>
              </a:rPr>
              <a:t>M.Kramer - MPIfR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dissolv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42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1">
                <a:solidFill>
                  <a:schemeClr val="hlink"/>
                </a:solidFill>
              </a:defRPr>
            </a:lvl1pPr>
          </a:lstStyle>
          <a:p>
            <a:pPr defTabSz="914400"/>
            <a:endParaRPr lang="en-GB">
              <a:solidFill>
                <a:srgbClr val="CCCCFF"/>
              </a:solidFill>
              <a:latin typeface="Comic Sans MS" charset="0"/>
              <a:ea typeface="Arial"/>
              <a:cs typeface="Arial"/>
            </a:endParaRPr>
          </a:p>
        </p:txBody>
      </p:sp>
      <p:sp>
        <p:nvSpPr>
          <p:cNvPr id="742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59650" y="6657975"/>
            <a:ext cx="194468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000" b="1">
                <a:solidFill>
                  <a:schemeClr val="hlink"/>
                </a:solidFill>
              </a:defRPr>
            </a:lvl1pPr>
          </a:lstStyle>
          <a:p>
            <a:pPr algn="ctr" defTabSz="914400"/>
            <a:r>
              <a:rPr lang="en-GB">
                <a:solidFill>
                  <a:srgbClr val="CCCCFF"/>
                </a:solidFill>
                <a:latin typeface="Comic Sans MS" charset="0"/>
                <a:ea typeface="Arial"/>
                <a:cs typeface="Arial"/>
              </a:rPr>
              <a:t>M.Kramer - MPIfR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dissolv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-180975" y="0"/>
            <a:ext cx="9505950" cy="6858000"/>
          </a:xfrm>
          <a:prstGeom prst="rect">
            <a:avLst/>
          </a:prstGeom>
          <a:solidFill>
            <a:srgbClr val="000090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endParaRPr lang="en-US" sz="16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152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29" name="Picture 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6308725"/>
            <a:ext cx="838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0" name="Picture 8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76" r="19157"/>
          <a:stretch>
            <a:fillRect/>
          </a:stretch>
        </p:blipFill>
        <p:spPr bwMode="auto">
          <a:xfrm>
            <a:off x="-36513" y="-26988"/>
            <a:ext cx="673101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 userDrawn="1"/>
        </p:nvSpPr>
        <p:spPr bwMode="auto">
          <a:xfrm>
            <a:off x="457200" y="787400"/>
            <a:ext cx="822325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9" descr="logo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59569" y="6092032"/>
            <a:ext cx="11255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SKA PP-Inside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988" y="7938"/>
            <a:ext cx="106521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054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/>
          <a:ea typeface="ＭＳ Ｐゴシック" charset="-128"/>
          <a:cs typeface="Comic Sans M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2000">
          <a:solidFill>
            <a:srgbClr val="FFFFFF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2000">
          <a:solidFill>
            <a:srgbClr val="FFFFFF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2000">
          <a:solidFill>
            <a:srgbClr val="FFFFFF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1600">
          <a:solidFill>
            <a:srgbClr val="FFFFFF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1600">
          <a:solidFill>
            <a:srgbClr val="FFFFFF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-180975" y="0"/>
            <a:ext cx="9505950" cy="6858000"/>
          </a:xfrm>
          <a:prstGeom prst="rect">
            <a:avLst/>
          </a:prstGeom>
          <a:solidFill>
            <a:srgbClr val="000090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152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29" name="Picture 7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53963"/>
            <a:ext cx="838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0" name="Picture 8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76" r="19157"/>
          <a:stretch>
            <a:fillRect/>
          </a:stretch>
        </p:blipFill>
        <p:spPr bwMode="auto">
          <a:xfrm>
            <a:off x="-36513" y="-26988"/>
            <a:ext cx="673101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 userDrawn="1"/>
        </p:nvSpPr>
        <p:spPr bwMode="auto">
          <a:xfrm>
            <a:off x="457200" y="787400"/>
            <a:ext cx="822325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9" descr="logo3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59569" y="6092032"/>
            <a:ext cx="11255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983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/>
          <a:ea typeface="ＭＳ Ｐゴシック" charset="-128"/>
          <a:cs typeface="Comic Sans M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2000">
          <a:solidFill>
            <a:srgbClr val="FFFFFF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2000">
          <a:solidFill>
            <a:srgbClr val="FFFFFF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2000">
          <a:solidFill>
            <a:srgbClr val="FFFFFF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1600">
          <a:solidFill>
            <a:srgbClr val="FFFFFF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999"/>
        </a:buClr>
        <a:buFont typeface="Wingdings" charset="0"/>
        <a:buChar char="n"/>
        <a:defRPr sz="1600">
          <a:solidFill>
            <a:srgbClr val="FFFFFF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999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5736" y="107920"/>
            <a:ext cx="4786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/>
                <a:cs typeface="Calibri"/>
              </a:rPr>
              <a:t>The Square </a:t>
            </a:r>
            <a:r>
              <a:rPr lang="en-US" sz="3200" dirty="0" err="1" smtClean="0">
                <a:latin typeface="Calibri"/>
                <a:cs typeface="Calibri"/>
              </a:rPr>
              <a:t>Kilometre</a:t>
            </a:r>
            <a:r>
              <a:rPr lang="en-US" sz="3200" dirty="0" smtClean="0">
                <a:latin typeface="Calibri"/>
                <a:cs typeface="Calibri"/>
              </a:rPr>
              <a:t> Array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5733256"/>
            <a:ext cx="167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Michael Kramer  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1877" y="6059269"/>
            <a:ext cx="398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Max-Planck </a:t>
            </a:r>
            <a:r>
              <a:rPr lang="en-US" dirty="0" err="1" smtClean="0">
                <a:latin typeface="Calibri"/>
                <a:cs typeface="Calibri"/>
              </a:rPr>
              <a:t>Institut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für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Radioastronomie</a:t>
            </a:r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6" name="Picture 3" descr="SKA PP-Front.jpg"/>
          <p:cNvPicPr>
            <a:picLocks noChangeAspect="1"/>
          </p:cNvPicPr>
          <p:nvPr/>
        </p:nvPicPr>
        <p:blipFill rotWithShape="1">
          <a:blip r:embed="rId2"/>
          <a:srcRect l="1" t="1581" r="24762" b="-1581"/>
          <a:stretch/>
        </p:blipFill>
        <p:spPr bwMode="auto">
          <a:xfrm>
            <a:off x="971600" y="1188472"/>
            <a:ext cx="4320480" cy="43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SwinburneAstronomyProductions_SKA_02_fig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1180425"/>
            <a:ext cx="2889421" cy="144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From_above_denseAA_screenshot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64" y="2564904"/>
            <a:ext cx="2889421" cy="144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Sparse_aperture_array_highres_fig1.jpg"/>
          <p:cNvPicPr>
            <a:picLocks noChangeAspect="1"/>
          </p:cNvPicPr>
          <p:nvPr/>
        </p:nvPicPr>
        <p:blipFill>
          <a:blip r:embed="rId5"/>
          <a:srcRect t="9796" b="11836"/>
          <a:stretch>
            <a:fillRect/>
          </a:stretch>
        </p:blipFill>
        <p:spPr bwMode="auto">
          <a:xfrm>
            <a:off x="5148064" y="3979848"/>
            <a:ext cx="2889421" cy="14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KA PP-Insid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55" t="2690" r="4585" b="80046"/>
          <a:stretch/>
        </p:blipFill>
        <p:spPr>
          <a:xfrm>
            <a:off x="3733800" y="1318301"/>
            <a:ext cx="1268534" cy="814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3672" y="2241738"/>
            <a:ext cx="3136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Exploring the Universe with the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world’s largest radio telescope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420" y="4505848"/>
            <a:ext cx="3812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/>
                <a:cs typeface="Calibri"/>
              </a:rPr>
              <a:t>Energy supply for RIs in remote areas:</a:t>
            </a:r>
          </a:p>
          <a:p>
            <a:pPr algn="r"/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/>
                <a:cs typeface="Calibri"/>
              </a:rPr>
              <a:t>Case study of the ESFRI’s SKA facility</a:t>
            </a:r>
          </a:p>
          <a:p>
            <a:pPr algn="r"/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/>
                <a:cs typeface="Calibri"/>
              </a:rPr>
              <a:t>i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/>
                <a:cs typeface="Calibri"/>
              </a:rPr>
              <a:t>n </a:t>
            </a: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/>
                <a:cs typeface="Calibri"/>
              </a:rPr>
              <a:t>r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/>
                <a:cs typeface="Calibri"/>
              </a:rPr>
              <a:t>adio astronomy</a:t>
            </a:r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4495800" y="3352800"/>
          <a:ext cx="114300" cy="215900"/>
        </p:xfrm>
        <a:graphic>
          <a:graphicData uri="http://schemas.openxmlformats.org/presentationml/2006/ole">
            <p:oleObj spid="_x0000_s132293" name="Equation" r:id="rId4" imgW="113956" imgH="215801" progId="Equation.3">
              <p:embed/>
            </p:oleObj>
          </a:graphicData>
        </a:graphic>
      </p:graphicFrame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1271736" y="44624"/>
            <a:ext cx="6324600" cy="685800"/>
          </a:xfrm>
        </p:spPr>
        <p:txBody>
          <a:bodyPr/>
          <a:lstStyle/>
          <a:p>
            <a:pPr eaLnBrk="1" hangingPunct="1"/>
            <a:r>
              <a:rPr lang="en-GB" sz="3200" dirty="0" smtClean="0">
                <a:latin typeface="Calibri"/>
                <a:cs typeface="Calibri"/>
              </a:rPr>
              <a:t>Challenges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3319949" y="2835517"/>
            <a:ext cx="2044139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en-GB" sz="2400" b="0" dirty="0" smtClean="0">
                <a:solidFill>
                  <a:srgbClr val="0000FF"/>
                </a:solidFill>
                <a:latin typeface="Calibri"/>
                <a:ea typeface="Arial" charset="0"/>
                <a:cs typeface="Calibri"/>
              </a:rPr>
              <a:t> Computing</a:t>
            </a:r>
          </a:p>
          <a:p>
            <a:pPr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en-GB" sz="2400" b="0" dirty="0" smtClean="0">
                <a:solidFill>
                  <a:srgbClr val="0000FF"/>
                </a:solidFill>
                <a:latin typeface="Calibri"/>
                <a:ea typeface="Arial" charset="0"/>
                <a:cs typeface="Calibri"/>
              </a:rPr>
              <a:t> Power supply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335832"/>
            <a:ext cx="5814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>
                <a:latin typeface="Calibri"/>
                <a:cs typeface="Calibri"/>
              </a:rPr>
              <a:t> The radio astronomical techniques are under control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b="0" dirty="0" smtClean="0">
                <a:latin typeface="Calibri"/>
                <a:cs typeface="Calibri"/>
              </a:rPr>
              <a:t> The most important challenges are instead from:</a:t>
            </a:r>
            <a:endParaRPr lang="en-US" sz="2000" b="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8104" y="2996952"/>
            <a:ext cx="2074920" cy="782216"/>
            <a:chOff x="5508104" y="2996952"/>
            <a:chExt cx="2074920" cy="782216"/>
          </a:xfrm>
        </p:grpSpPr>
        <p:sp>
          <p:nvSpPr>
            <p:cNvPr id="2" name="Curved Left Arrow 1"/>
            <p:cNvSpPr/>
            <p:nvPr/>
          </p:nvSpPr>
          <p:spPr bwMode="auto">
            <a:xfrm>
              <a:off x="5508104" y="2996952"/>
              <a:ext cx="1008112" cy="782216"/>
            </a:xfrm>
            <a:prstGeom prst="curvedLeftArrow">
              <a:avLst/>
            </a:prstGeom>
            <a:solidFill>
              <a:srgbClr val="FF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692561" y="3168134"/>
              <a:ext cx="890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related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36320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403648" y="116632"/>
            <a:ext cx="6624637" cy="609600"/>
          </a:xfrm>
        </p:spPr>
        <p:txBody>
          <a:bodyPr/>
          <a:lstStyle/>
          <a:p>
            <a:r>
              <a:rPr lang="en-US" sz="3200" dirty="0">
                <a:latin typeface="Calibri"/>
                <a:ea typeface="Arial Unicode MS" charset="0"/>
                <a:cs typeface="Calibri"/>
              </a:rPr>
              <a:t>System Block Diagram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888" y="1189038"/>
            <a:ext cx="6986587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57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6011863" y="1145520"/>
            <a:ext cx="3132137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 dirty="0">
                <a:latin typeface="Calibri"/>
                <a:cs typeface="Calibri"/>
              </a:rPr>
              <a:t>European Very Long Baseline </a:t>
            </a:r>
            <a:r>
              <a:rPr lang="en-GB" sz="2000" b="0" dirty="0" err="1">
                <a:latin typeface="Calibri"/>
                <a:cs typeface="Calibri"/>
              </a:rPr>
              <a:t>Interferometry</a:t>
            </a:r>
            <a:r>
              <a:rPr lang="en-GB" sz="2000" b="0" dirty="0">
                <a:latin typeface="Calibri"/>
                <a:cs typeface="Calibri"/>
              </a:rPr>
              <a:t> Network </a:t>
            </a:r>
            <a:r>
              <a:rPr lang="en-GB" sz="2000" b="0" dirty="0">
                <a:solidFill>
                  <a:schemeClr val="tx2"/>
                </a:solidFill>
                <a:latin typeface="Calibri"/>
                <a:cs typeface="Calibri"/>
              </a:rPr>
              <a:t>(1 </a:t>
            </a:r>
            <a:r>
              <a:rPr lang="en-GB" sz="2000" b="0" dirty="0" err="1">
                <a:solidFill>
                  <a:schemeClr val="tx2"/>
                </a:solidFill>
                <a:latin typeface="Calibri"/>
                <a:cs typeface="Calibri"/>
              </a:rPr>
              <a:t>Gbit/s</a:t>
            </a:r>
            <a:r>
              <a:rPr lang="en-GB" sz="2000" b="0" dirty="0">
                <a:solidFill>
                  <a:schemeClr val="tx2"/>
                </a:solidFill>
                <a:latin typeface="Calibri"/>
                <a:cs typeface="Calibri"/>
              </a:rPr>
              <a:t>)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b="0" dirty="0">
                <a:solidFill>
                  <a:schemeClr val="tx2"/>
                </a:solidFill>
                <a:latin typeface="Calibri"/>
                <a:cs typeface="Calibri"/>
              </a:rPr>
              <a:t>EC-FP6  </a:t>
            </a:r>
            <a:r>
              <a:rPr lang="en-GB" sz="2000" b="0" dirty="0" err="1">
                <a:solidFill>
                  <a:schemeClr val="tx2"/>
                </a:solidFill>
                <a:latin typeface="Calibri"/>
                <a:cs typeface="Calibri"/>
              </a:rPr>
              <a:t>EXPReS</a:t>
            </a:r>
            <a:endParaRPr lang="en-GB" sz="2000" b="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1196975"/>
            <a:ext cx="5867400" cy="3449638"/>
            <a:chOff x="0" y="1347"/>
            <a:chExt cx="3696" cy="2173"/>
          </a:xfrm>
        </p:grpSpPr>
        <p:pic>
          <p:nvPicPr>
            <p:cNvPr id="33799" name="Picture 9" descr="worldma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347"/>
              <a:ext cx="3693" cy="2173"/>
            </a:xfrm>
            <a:prstGeom prst="rect">
              <a:avLst/>
            </a:prstGeom>
            <a:solidFill>
              <a:srgbClr val="100844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800" name="Rectangle 10"/>
            <p:cNvSpPr>
              <a:spLocks noChangeArrowheads="1"/>
            </p:cNvSpPr>
            <p:nvPr/>
          </p:nvSpPr>
          <p:spPr bwMode="auto">
            <a:xfrm>
              <a:off x="0" y="1389"/>
              <a:ext cx="1491" cy="302"/>
            </a:xfrm>
            <a:prstGeom prst="rect">
              <a:avLst/>
            </a:prstGeom>
            <a:solidFill>
              <a:srgbClr val="100844"/>
            </a:solidFill>
            <a:ln w="12700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33801" name="Rectangle 11"/>
            <p:cNvSpPr>
              <a:spLocks noChangeArrowheads="1"/>
            </p:cNvSpPr>
            <p:nvPr/>
          </p:nvSpPr>
          <p:spPr bwMode="auto">
            <a:xfrm>
              <a:off x="2621" y="1389"/>
              <a:ext cx="1075" cy="323"/>
            </a:xfrm>
            <a:prstGeom prst="rect">
              <a:avLst/>
            </a:prstGeom>
            <a:solidFill>
              <a:srgbClr val="100844"/>
            </a:solidFill>
            <a:ln w="12700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3379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8336"/>
            <a:ext cx="7772400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latin typeface="Calibri"/>
                <a:cs typeface="Calibri"/>
              </a:rPr>
              <a:t>Signal transport networks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798" name="Text Box 16"/>
          <p:cNvSpPr txBox="1">
            <a:spLocks noChangeArrowheads="1"/>
          </p:cNvSpPr>
          <p:nvPr/>
        </p:nvSpPr>
        <p:spPr bwMode="auto">
          <a:xfrm>
            <a:off x="827088" y="4745336"/>
            <a:ext cx="7056437" cy="1338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0" dirty="0">
                <a:latin typeface="Calibri"/>
                <a:cs typeface="Calibri"/>
              </a:rPr>
              <a:t>SKA data rates    </a:t>
            </a:r>
            <a:endParaRPr lang="en-GB" sz="2400" b="0" dirty="0" smtClean="0">
              <a:latin typeface="Calibri"/>
              <a:cs typeface="Calibri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 b="0" dirty="0" smtClean="0">
                <a:solidFill>
                  <a:schemeClr val="tx2"/>
                </a:solidFill>
                <a:latin typeface="Calibri"/>
                <a:cs typeface="Calibri"/>
              </a:rPr>
              <a:t>       </a:t>
            </a:r>
            <a:r>
              <a:rPr lang="en-GB" sz="1800" b="0" dirty="0">
                <a:solidFill>
                  <a:schemeClr val="tx2"/>
                </a:solidFill>
                <a:latin typeface="Calibri"/>
                <a:cs typeface="Calibri"/>
              </a:rPr>
              <a:t>80 </a:t>
            </a:r>
            <a:r>
              <a:rPr lang="en-GB" sz="1800" b="0" dirty="0" err="1">
                <a:solidFill>
                  <a:schemeClr val="tx2"/>
                </a:solidFill>
                <a:latin typeface="Calibri"/>
                <a:cs typeface="Calibri"/>
              </a:rPr>
              <a:t>Gbit/s/beam/dish</a:t>
            </a:r>
            <a:r>
              <a:rPr lang="en-GB" sz="1800" b="0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GB" sz="1800" b="0" dirty="0">
                <a:latin typeface="Calibri"/>
                <a:cs typeface="Calibri"/>
              </a:rPr>
              <a:t>(&lt;200km)</a:t>
            </a:r>
            <a:r>
              <a:rPr lang="en-GB" sz="1800" b="0" dirty="0" smtClean="0">
                <a:solidFill>
                  <a:schemeClr val="tx2"/>
                </a:solidFill>
                <a:latin typeface="Calibri"/>
                <a:cs typeface="Calibri"/>
              </a:rPr>
              <a:t>     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 b="0" dirty="0" smtClean="0">
                <a:solidFill>
                  <a:schemeClr val="tx2"/>
                </a:solidFill>
                <a:latin typeface="Calibri"/>
                <a:cs typeface="Calibri"/>
              </a:rPr>
              <a:t>        </a:t>
            </a:r>
            <a:r>
              <a:rPr lang="en-GB" dirty="0">
                <a:solidFill>
                  <a:schemeClr val="tx2"/>
                </a:solidFill>
                <a:latin typeface="Calibri"/>
                <a:cs typeface="Calibri"/>
              </a:rPr>
              <a:t>4</a:t>
            </a:r>
            <a:r>
              <a:rPr lang="en-GB" sz="1800" b="0" dirty="0" smtClean="0">
                <a:solidFill>
                  <a:schemeClr val="tx2"/>
                </a:solidFill>
                <a:latin typeface="Calibri"/>
                <a:cs typeface="Calibri"/>
              </a:rPr>
              <a:t>0 </a:t>
            </a:r>
            <a:r>
              <a:rPr lang="en-GB" sz="1800" b="0" dirty="0" err="1">
                <a:solidFill>
                  <a:schemeClr val="tx2"/>
                </a:solidFill>
                <a:latin typeface="Calibri"/>
                <a:cs typeface="Calibri"/>
              </a:rPr>
              <a:t>Gbit</a:t>
            </a:r>
            <a:r>
              <a:rPr lang="en-GB" sz="1800" b="0" dirty="0">
                <a:solidFill>
                  <a:schemeClr val="tx2"/>
                </a:solidFill>
                <a:latin typeface="Calibri"/>
                <a:cs typeface="Calibri"/>
              </a:rPr>
              <a:t>/s/station  (20 dishes) </a:t>
            </a:r>
            <a:r>
              <a:rPr lang="en-GB" sz="1800" b="0" dirty="0">
                <a:latin typeface="Calibri"/>
                <a:cs typeface="Calibri"/>
              </a:rPr>
              <a:t>(&gt;200km)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4" name="Right Brace 3"/>
          <p:cNvSpPr/>
          <p:nvPr/>
        </p:nvSpPr>
        <p:spPr bwMode="auto">
          <a:xfrm>
            <a:off x="5148064" y="5157192"/>
            <a:ext cx="432048" cy="926972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144" y="5373216"/>
            <a:ext cx="2423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~100 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  <a:cs typeface="Calibri"/>
              </a:rPr>
              <a:t>Tbits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/sec!</a:t>
            </a: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6309320"/>
            <a:ext cx="712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smtClean="0">
                <a:latin typeface="Calibri"/>
                <a:ea typeface="Arial Unicode MS" pitchFamily="34" charset="-128"/>
                <a:cs typeface="Calibri"/>
              </a:rPr>
              <a:t>About 1 Exabyte per day!!</a:t>
            </a:r>
            <a:r>
              <a:rPr lang="en-GB" sz="2400" dirty="0">
                <a:latin typeface="Calibri"/>
                <a:ea typeface="Arial Unicode MS" pitchFamily="34" charset="-128"/>
                <a:cs typeface="Calibri"/>
              </a:rPr>
              <a:t> </a:t>
            </a:r>
            <a:r>
              <a:rPr lang="en-GB" sz="2400" dirty="0" smtClean="0">
                <a:latin typeface="Calibri"/>
                <a:ea typeface="Arial Unicode MS" pitchFamily="34" charset="-128"/>
                <a:cs typeface="Calibri"/>
              </a:rPr>
              <a:t>– We need </a:t>
            </a:r>
            <a:r>
              <a:rPr lang="en-GB" sz="2400" dirty="0" err="1" smtClean="0">
                <a:latin typeface="Calibri"/>
                <a:ea typeface="Arial Unicode MS" pitchFamily="34" charset="-128"/>
                <a:cs typeface="Calibri"/>
              </a:rPr>
              <a:t>Exa</a:t>
            </a:r>
            <a:r>
              <a:rPr lang="en-GB" sz="2400" dirty="0" smtClean="0">
                <a:latin typeface="Calibri"/>
                <a:ea typeface="Arial Unicode MS" pitchFamily="34" charset="-128"/>
                <a:cs typeface="Calibri"/>
              </a:rPr>
              <a:t>-Scale HPC!</a:t>
            </a:r>
            <a:endParaRPr lang="en-GB" sz="2400" dirty="0">
              <a:latin typeface="Calibri"/>
              <a:ea typeface="Arial Unicode MS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87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767" b="-4767"/>
          <a:stretch/>
        </p:blipFill>
        <p:spPr>
          <a:xfrm>
            <a:off x="1661820" y="871200"/>
            <a:ext cx="5790500" cy="5254724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259731" y="44624"/>
            <a:ext cx="6624637" cy="609600"/>
          </a:xfrm>
        </p:spPr>
        <p:txBody>
          <a:bodyPr/>
          <a:lstStyle/>
          <a:p>
            <a:r>
              <a:rPr lang="en-US" sz="2800" dirty="0" smtClean="0">
                <a:ea typeface="Arial Unicode MS" charset="0"/>
              </a:rPr>
              <a:t>We need an </a:t>
            </a:r>
            <a:r>
              <a:rPr lang="en-US" sz="2800" dirty="0" err="1" smtClean="0">
                <a:ea typeface="Arial Unicode MS" charset="0"/>
              </a:rPr>
              <a:t>ExaFlop</a:t>
            </a:r>
            <a:r>
              <a:rPr lang="en-US" sz="2800" dirty="0" smtClean="0">
                <a:ea typeface="Arial Unicode MS" charset="0"/>
              </a:rPr>
              <a:t> Computer on-site!</a:t>
            </a:r>
            <a:endParaRPr lang="en-US" sz="2800" dirty="0">
              <a:latin typeface="Calibri"/>
              <a:ea typeface="Arial Unicode MS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661248"/>
            <a:ext cx="90364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dirty="0" smtClean="0">
                <a:latin typeface="Calibri"/>
                <a:ea typeface="Arial Unicode MS" pitchFamily="34" charset="-128"/>
                <a:cs typeface="Calibri"/>
              </a:rPr>
              <a:t>In line with ESFRI PRACE goals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 smtClean="0">
                <a:latin typeface="Calibri"/>
                <a:ea typeface="Arial Unicode MS" pitchFamily="34" charset="-128"/>
                <a:cs typeface="Calibri"/>
              </a:rPr>
              <a:t>But, we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Arial Unicode MS" pitchFamily="34" charset="-128"/>
                <a:cs typeface="Calibri"/>
              </a:rPr>
              <a:t>need to make HPC more energy efficient </a:t>
            </a:r>
            <a:r>
              <a:rPr lang="en-GB" sz="2000" dirty="0" smtClean="0">
                <a:latin typeface="Calibri"/>
                <a:ea typeface="Arial Unicode MS" pitchFamily="34" charset="-128"/>
                <a:cs typeface="Calibri"/>
              </a:rPr>
              <a:t>to achieve goal!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 smtClean="0">
                <a:latin typeface="Calibri"/>
                <a:ea typeface="Arial Unicode MS" pitchFamily="34" charset="-128"/>
                <a:cs typeface="Calibri"/>
              </a:rPr>
              <a:t>In </a:t>
            </a:r>
            <a:r>
              <a:rPr lang="en-GB" sz="2000" dirty="0">
                <a:latin typeface="Calibri"/>
                <a:ea typeface="Arial Unicode MS" pitchFamily="34" charset="-128"/>
                <a:cs typeface="Calibri"/>
              </a:rPr>
              <a:t>Germany, collaboration with FZ </a:t>
            </a:r>
            <a:r>
              <a:rPr lang="en-GB" sz="2000" dirty="0" err="1">
                <a:latin typeface="Calibri"/>
                <a:ea typeface="Arial Unicode MS" pitchFamily="34" charset="-128"/>
                <a:cs typeface="Calibri"/>
              </a:rPr>
              <a:t>Juelich</a:t>
            </a:r>
            <a:r>
              <a:rPr lang="en-GB" sz="2000" dirty="0">
                <a:latin typeface="Calibri"/>
                <a:ea typeface="Arial Unicode MS" pitchFamily="34" charset="-128"/>
                <a:cs typeface="Calibri"/>
              </a:rPr>
              <a:t> to </a:t>
            </a:r>
            <a:r>
              <a:rPr lang="en-GB" sz="2000" dirty="0" smtClean="0">
                <a:latin typeface="Calibri"/>
                <a:ea typeface="Arial Unicode MS" pitchFamily="34" charset="-128"/>
                <a:cs typeface="Calibri"/>
              </a:rPr>
              <a:t>develop solutions for SKA</a:t>
            </a:r>
            <a:endParaRPr lang="en-GB" sz="2000" dirty="0">
              <a:latin typeface="Calibri"/>
              <a:ea typeface="Arial Unicode MS" pitchFamily="34" charset="-128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000" dirty="0">
              <a:latin typeface="Calibri"/>
              <a:ea typeface="Arial Unicode MS" pitchFamily="34" charset="-128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851" y="5589240"/>
            <a:ext cx="1420645" cy="5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65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el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382000" cy="792163"/>
          </a:xfrm>
        </p:spPr>
        <p:txBody>
          <a:bodyPr/>
          <a:lstStyle/>
          <a:p>
            <a:pPr eaLnBrk="1" hangingPunct="1"/>
            <a:r>
              <a:rPr lang="de-DE" sz="2800" dirty="0" err="1" smtClean="0">
                <a:latin typeface="Calibri"/>
                <a:ea typeface="Arial" charset="0"/>
                <a:cs typeface="Calibri"/>
              </a:rPr>
              <a:t>Energy</a:t>
            </a:r>
            <a:r>
              <a:rPr lang="de-DE" sz="2800" dirty="0" smtClean="0">
                <a:latin typeface="Calibri"/>
                <a:ea typeface="Arial" charset="0"/>
                <a:cs typeface="Calibri"/>
              </a:rPr>
              <a:t> </a:t>
            </a:r>
            <a:r>
              <a:rPr lang="de-DE" sz="2800" dirty="0" err="1" smtClean="0">
                <a:latin typeface="Calibri"/>
                <a:ea typeface="Arial" charset="0"/>
                <a:cs typeface="Calibri"/>
              </a:rPr>
              <a:t>supply</a:t>
            </a:r>
            <a:endParaRPr lang="de-DE" sz="2800" dirty="0">
              <a:latin typeface="Calibri"/>
              <a:ea typeface="Arial" charset="0"/>
              <a:cs typeface="Calibri"/>
            </a:endParaRPr>
          </a:p>
        </p:txBody>
      </p: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457200" y="918547"/>
            <a:ext cx="9448800" cy="16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Digital electronic needs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power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and needs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cooling</a:t>
            </a:r>
            <a:endParaRPr lang="en-GB" sz="2000" dirty="0">
              <a:solidFill>
                <a:srgbClr val="000000"/>
              </a:solidFill>
              <a:latin typeface="Calibri"/>
              <a:ea typeface="Arial" charset="0"/>
              <a:cs typeface="Calibri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Running costs probably 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dominated by energy costs</a:t>
            </a:r>
            <a:endParaRPr lang="en-GB" sz="2000" dirty="0">
              <a:solidFill>
                <a:srgbClr val="FF0000"/>
              </a:solidFill>
              <a:latin typeface="Calibri"/>
              <a:ea typeface="Arial" charset="0"/>
              <a:cs typeface="Calibri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Site is far away from civilisation centres and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power grid</a:t>
            </a:r>
            <a:endParaRPr lang="en-GB" sz="2000" dirty="0">
              <a:solidFill>
                <a:srgbClr val="FF0000"/>
              </a:solidFill>
              <a:latin typeface="Calibri"/>
              <a:ea typeface="Arial" charset="0"/>
              <a:cs typeface="Calibri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</a:t>
            </a:r>
          </a:p>
        </p:txBody>
      </p:sp>
      <p:sp>
        <p:nvSpPr>
          <p:cNvPr id="28677" name="Text Box 3"/>
          <p:cNvSpPr txBox="1">
            <a:spLocks noChangeArrowheads="1"/>
          </p:cNvSpPr>
          <p:nvPr/>
        </p:nvSpPr>
        <p:spPr bwMode="auto">
          <a:xfrm>
            <a:off x="457200" y="2464157"/>
            <a:ext cx="6031995" cy="374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cs typeface="Calibri"/>
              </a:rPr>
              <a:t>Different power requirements </a:t>
            </a:r>
            <a:r>
              <a:rPr lang="en-GB" sz="2000" dirty="0" smtClean="0">
                <a:solidFill>
                  <a:schemeClr val="tx2"/>
                </a:solidFill>
                <a:latin typeface="Calibri"/>
                <a:cs typeface="Calibri"/>
              </a:rPr>
              <a:t>– energy mix!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   - Core(s):  ~30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to </a:t>
            </a:r>
            <a:r>
              <a:rPr lang="en-GB" sz="2000" dirty="0">
                <a:latin typeface="Calibri"/>
                <a:ea typeface="Arial" charset="0"/>
                <a:cs typeface="Calibri"/>
              </a:rPr>
              <a:t>50 MW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   -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HPC centre near core</a:t>
            </a:r>
            <a:r>
              <a:rPr lang="en-GB" sz="2000" dirty="0">
                <a:latin typeface="Calibri"/>
                <a:ea typeface="Arial" charset="0"/>
                <a:cs typeface="Calibri"/>
              </a:rPr>
              <a:t>: ca. 50 MW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   -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Distant stations: each </a:t>
            </a:r>
            <a:r>
              <a:rPr lang="en-GB" sz="2000" dirty="0">
                <a:latin typeface="Calibri"/>
                <a:ea typeface="Arial" charset="0"/>
                <a:cs typeface="Calibri"/>
              </a:rPr>
              <a:t>~100 kW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for </a:t>
            </a:r>
            <a:r>
              <a:rPr lang="en-GB" sz="2000" dirty="0">
                <a:latin typeface="Calibri"/>
                <a:ea typeface="Arial" charset="0"/>
                <a:cs typeface="Calibri"/>
              </a:rPr>
              <a:t>ca. 80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stations</a:t>
            </a:r>
            <a:endParaRPr lang="en-GB" sz="2000" dirty="0">
              <a:latin typeface="Calibri"/>
              <a:ea typeface="Arial" charset="0"/>
              <a:cs typeface="Calibri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   -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Differences in peak and average demand (Electronic,</a:t>
            </a:r>
            <a:endParaRPr lang="en-GB" sz="2000" dirty="0">
              <a:latin typeface="Calibri"/>
              <a:ea typeface="Arial" charset="0"/>
              <a:cs typeface="Calibri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      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cooling, telescope movements)</a:t>
            </a:r>
            <a:endParaRPr lang="en-GB" sz="2000" dirty="0">
              <a:latin typeface="Calibri"/>
              <a:ea typeface="Arial" charset="0"/>
              <a:cs typeface="Calibri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-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Continuous operation 24/7:</a:t>
            </a:r>
            <a:r>
              <a:rPr lang="en-GB" sz="2000" dirty="0">
                <a:latin typeface="Calibri"/>
                <a:ea typeface="Arial" charset="0"/>
                <a:cs typeface="Calibri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Storage required?!</a:t>
            </a:r>
            <a:endParaRPr lang="en-GB" sz="2000" dirty="0">
              <a:solidFill>
                <a:srgbClr val="FF0000"/>
              </a:solidFill>
              <a:latin typeface="Calibri"/>
              <a:ea typeface="Arial" charset="0"/>
              <a:cs typeface="Calibri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latin typeface="Calibri"/>
                <a:ea typeface="Arial" charset="0"/>
                <a:cs typeface="Calibri"/>
              </a:rPr>
              <a:t>- 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Avoid variations in power supply: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power stability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GB" sz="2000" dirty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Environment:</a:t>
            </a:r>
            <a:r>
              <a:rPr lang="en-GB" sz="2000" dirty="0" smtClean="0">
                <a:latin typeface="Calibri"/>
                <a:ea typeface="Arial" charset="0"/>
                <a:cs typeface="Calibri"/>
              </a:rPr>
              <a:t> Temperature changes, wind, rain</a:t>
            </a:r>
            <a:endParaRPr lang="en-GB" sz="2000" dirty="0">
              <a:latin typeface="Calibri"/>
              <a:ea typeface="Arial" charset="0"/>
              <a:cs typeface="Calibri"/>
            </a:endParaRPr>
          </a:p>
        </p:txBody>
      </p:sp>
      <p:grpSp>
        <p:nvGrpSpPr>
          <p:cNvPr id="2" name="Group 213"/>
          <p:cNvGrpSpPr>
            <a:grpSpLocks/>
          </p:cNvGrpSpPr>
          <p:nvPr/>
        </p:nvGrpSpPr>
        <p:grpSpPr bwMode="auto">
          <a:xfrm rot="-895079">
            <a:off x="6465279" y="2211365"/>
            <a:ext cx="1992312" cy="2662237"/>
            <a:chOff x="7470392" y="1804724"/>
            <a:chExt cx="1992448" cy="2662080"/>
          </a:xfrm>
        </p:grpSpPr>
        <p:sp>
          <p:nvSpPr>
            <p:cNvPr id="28679" name="Line 20"/>
            <p:cNvSpPr>
              <a:spLocks noChangeShapeType="1"/>
            </p:cNvSpPr>
            <p:nvPr/>
          </p:nvSpPr>
          <p:spPr bwMode="auto">
            <a:xfrm rot="2892929" flipH="1">
              <a:off x="8448497" y="1749715"/>
              <a:ext cx="501225" cy="611244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0" name="Line 21"/>
            <p:cNvSpPr>
              <a:spLocks noChangeShapeType="1"/>
            </p:cNvSpPr>
            <p:nvPr/>
          </p:nvSpPr>
          <p:spPr bwMode="auto">
            <a:xfrm rot="2892929" flipH="1">
              <a:off x="8142785" y="2003359"/>
              <a:ext cx="81760" cy="243333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1" name="Line 22"/>
            <p:cNvSpPr>
              <a:spLocks noChangeShapeType="1"/>
            </p:cNvSpPr>
            <p:nvPr/>
          </p:nvSpPr>
          <p:spPr bwMode="auto">
            <a:xfrm rot="2892929" flipH="1">
              <a:off x="7974932" y="2133831"/>
              <a:ext cx="17774" cy="20607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2" name="Line 23"/>
            <p:cNvSpPr>
              <a:spLocks noChangeShapeType="1"/>
            </p:cNvSpPr>
            <p:nvPr/>
          </p:nvSpPr>
          <p:spPr bwMode="auto">
            <a:xfrm rot="2892929">
              <a:off x="7842902" y="2280059"/>
              <a:ext cx="22217" cy="14204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3" name="Line 24"/>
            <p:cNvSpPr>
              <a:spLocks noChangeShapeType="1"/>
            </p:cNvSpPr>
            <p:nvPr/>
          </p:nvSpPr>
          <p:spPr bwMode="auto">
            <a:xfrm rot="2892929">
              <a:off x="7768552" y="2392582"/>
              <a:ext cx="24883" cy="10827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4" name="Line 28"/>
            <p:cNvSpPr>
              <a:spLocks noChangeShapeType="1"/>
            </p:cNvSpPr>
            <p:nvPr/>
          </p:nvSpPr>
          <p:spPr bwMode="auto">
            <a:xfrm rot="2892929" flipH="1" flipV="1">
              <a:off x="8927521" y="2761716"/>
              <a:ext cx="504779" cy="68692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5" name="Line 29"/>
            <p:cNvSpPr>
              <a:spLocks noChangeShapeType="1"/>
            </p:cNvSpPr>
            <p:nvPr/>
          </p:nvSpPr>
          <p:spPr bwMode="auto">
            <a:xfrm rot="2892929" flipH="1">
              <a:off x="8694403" y="2428763"/>
              <a:ext cx="369698" cy="89649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6" name="Line 30"/>
            <p:cNvSpPr>
              <a:spLocks noChangeShapeType="1"/>
            </p:cNvSpPr>
            <p:nvPr/>
          </p:nvSpPr>
          <p:spPr bwMode="auto">
            <a:xfrm rot="2892929" flipH="1">
              <a:off x="8457369" y="2247337"/>
              <a:ext cx="248835" cy="164163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7" name="Line 31"/>
            <p:cNvSpPr>
              <a:spLocks noChangeShapeType="1"/>
            </p:cNvSpPr>
            <p:nvPr/>
          </p:nvSpPr>
          <p:spPr bwMode="auto">
            <a:xfrm rot="2892929" flipH="1">
              <a:off x="8247620" y="2198878"/>
              <a:ext cx="152856" cy="17347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8" name="Line 32"/>
            <p:cNvSpPr>
              <a:spLocks noChangeShapeType="1"/>
            </p:cNvSpPr>
            <p:nvPr/>
          </p:nvSpPr>
          <p:spPr bwMode="auto">
            <a:xfrm rot="2892929" flipH="1">
              <a:off x="8084215" y="2232850"/>
              <a:ext cx="78205" cy="17347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9" name="Line 33"/>
            <p:cNvSpPr>
              <a:spLocks noChangeShapeType="1"/>
            </p:cNvSpPr>
            <p:nvPr/>
          </p:nvSpPr>
          <p:spPr bwMode="auto">
            <a:xfrm rot="2892929" flipH="1">
              <a:off x="7957237" y="2318004"/>
              <a:ext cx="28438" cy="131563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0" name="Line 34"/>
            <p:cNvSpPr>
              <a:spLocks noChangeShapeType="1"/>
            </p:cNvSpPr>
            <p:nvPr/>
          </p:nvSpPr>
          <p:spPr bwMode="auto">
            <a:xfrm rot="2892929">
              <a:off x="7869243" y="2400958"/>
              <a:ext cx="7110" cy="94306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1" name="Line 35"/>
            <p:cNvSpPr>
              <a:spLocks noChangeShapeType="1"/>
            </p:cNvSpPr>
            <p:nvPr/>
          </p:nvSpPr>
          <p:spPr bwMode="auto">
            <a:xfrm rot="2892929" flipH="1" flipV="1">
              <a:off x="8453126" y="3698902"/>
              <a:ext cx="460345" cy="67178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2" name="Line 36"/>
            <p:cNvSpPr>
              <a:spLocks noChangeShapeType="1"/>
            </p:cNvSpPr>
            <p:nvPr/>
          </p:nvSpPr>
          <p:spPr bwMode="auto">
            <a:xfrm rot="2892929" flipH="1" flipV="1">
              <a:off x="8552247" y="3209673"/>
              <a:ext cx="419465" cy="32017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3" name="Line 37"/>
            <p:cNvSpPr>
              <a:spLocks noChangeShapeType="1"/>
            </p:cNvSpPr>
            <p:nvPr/>
          </p:nvSpPr>
          <p:spPr bwMode="auto">
            <a:xfrm rot="2892929" flipH="1" flipV="1">
              <a:off x="8502136" y="2864490"/>
              <a:ext cx="348369" cy="13389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4" name="Line 38"/>
            <p:cNvSpPr>
              <a:spLocks noChangeShapeType="1"/>
            </p:cNvSpPr>
            <p:nvPr/>
          </p:nvSpPr>
          <p:spPr bwMode="auto">
            <a:xfrm rot="2892929" flipH="1">
              <a:off x="8390255" y="2660553"/>
              <a:ext cx="270164" cy="116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5" name="Line 39"/>
            <p:cNvSpPr>
              <a:spLocks noChangeShapeType="1"/>
            </p:cNvSpPr>
            <p:nvPr/>
          </p:nvSpPr>
          <p:spPr bwMode="auto">
            <a:xfrm rot="2892929" flipH="1">
              <a:off x="8254966" y="2484601"/>
              <a:ext cx="189292" cy="6287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6" name="Line 40"/>
            <p:cNvSpPr>
              <a:spLocks noChangeShapeType="1"/>
            </p:cNvSpPr>
            <p:nvPr/>
          </p:nvSpPr>
          <p:spPr bwMode="auto">
            <a:xfrm rot="2892929" flipH="1">
              <a:off x="8126380" y="2404061"/>
              <a:ext cx="120863" cy="98964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7" name="Line 41"/>
            <p:cNvSpPr>
              <a:spLocks noChangeShapeType="1"/>
            </p:cNvSpPr>
            <p:nvPr/>
          </p:nvSpPr>
          <p:spPr bwMode="auto">
            <a:xfrm rot="2892929" flipH="1">
              <a:off x="8013005" y="2394374"/>
              <a:ext cx="71096" cy="119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8" name="Line 42"/>
            <p:cNvSpPr>
              <a:spLocks noChangeShapeType="1"/>
            </p:cNvSpPr>
            <p:nvPr/>
          </p:nvSpPr>
          <p:spPr bwMode="auto">
            <a:xfrm rot="2892929" flipH="1">
              <a:off x="7932629" y="2444213"/>
              <a:ext cx="28438" cy="7567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 rot="9096012">
              <a:off x="7673594" y="2411984"/>
              <a:ext cx="263543" cy="20160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8700" name="Oval 64"/>
            <p:cNvSpPr>
              <a:spLocks noChangeAspect="1" noChangeArrowheads="1"/>
            </p:cNvSpPr>
            <p:nvPr/>
          </p:nvSpPr>
          <p:spPr bwMode="auto">
            <a:xfrm rot="9096012">
              <a:off x="7470392" y="2566394"/>
              <a:ext cx="397017" cy="303046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Times New Roman" charset="0"/>
              </a:endParaRPr>
            </a:p>
          </p:txBody>
        </p:sp>
        <p:grpSp>
          <p:nvGrpSpPr>
            <p:cNvPr id="3" name="Group 65"/>
            <p:cNvGrpSpPr>
              <a:grpSpLocks/>
            </p:cNvGrpSpPr>
            <p:nvPr/>
          </p:nvGrpSpPr>
          <p:grpSpPr bwMode="auto">
            <a:xfrm rot="2892929">
              <a:off x="8024530" y="2123602"/>
              <a:ext cx="83537" cy="131563"/>
              <a:chOff x="2041" y="2727"/>
              <a:chExt cx="341" cy="409"/>
            </a:xfrm>
          </p:grpSpPr>
          <p:sp>
            <p:nvSpPr>
              <p:cNvPr id="28882" name="Oval 66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83" name="Oval 67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4" name="Group 68"/>
            <p:cNvGrpSpPr>
              <a:grpSpLocks/>
            </p:cNvGrpSpPr>
            <p:nvPr/>
          </p:nvGrpSpPr>
          <p:grpSpPr bwMode="auto">
            <a:xfrm rot="2892929">
              <a:off x="8255519" y="2025643"/>
              <a:ext cx="83537" cy="131563"/>
              <a:chOff x="2041" y="2727"/>
              <a:chExt cx="341" cy="409"/>
            </a:xfrm>
          </p:grpSpPr>
          <p:sp>
            <p:nvSpPr>
              <p:cNvPr id="28880" name="Oval 69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81" name="Oval 70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 rot="7398639">
              <a:off x="7684709" y="2376981"/>
              <a:ext cx="258748" cy="3969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5" name="Group 72"/>
            <p:cNvGrpSpPr>
              <a:grpSpLocks/>
            </p:cNvGrpSpPr>
            <p:nvPr/>
          </p:nvGrpSpPr>
          <p:grpSpPr bwMode="auto">
            <a:xfrm rot="2892929">
              <a:off x="7771698" y="2331660"/>
              <a:ext cx="83537" cy="131562"/>
              <a:chOff x="2041" y="2727"/>
              <a:chExt cx="341" cy="409"/>
            </a:xfrm>
          </p:grpSpPr>
          <p:sp>
            <p:nvSpPr>
              <p:cNvPr id="28878" name="Oval 73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79" name="Oval 74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 rot="8870303">
              <a:off x="7840716" y="2223055"/>
              <a:ext cx="258780" cy="3968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6" name="Group 76"/>
            <p:cNvGrpSpPr>
              <a:grpSpLocks/>
            </p:cNvGrpSpPr>
            <p:nvPr/>
          </p:nvGrpSpPr>
          <p:grpSpPr bwMode="auto">
            <a:xfrm rot="2892929">
              <a:off x="7847854" y="2242153"/>
              <a:ext cx="83537" cy="131562"/>
              <a:chOff x="2041" y="2727"/>
              <a:chExt cx="341" cy="409"/>
            </a:xfrm>
          </p:grpSpPr>
          <p:sp>
            <p:nvSpPr>
              <p:cNvPr id="28876" name="Oval 77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77" name="Oval 78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 rot="9708679">
              <a:off x="8045453" y="2108176"/>
              <a:ext cx="257193" cy="3968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 rot="10710633">
              <a:off x="8341873" y="2056834"/>
              <a:ext cx="107957" cy="1904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 rot="11053269">
              <a:off x="8455638" y="2044228"/>
              <a:ext cx="80969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 rot="11053269">
              <a:off x="8576184" y="2042053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 rot="11053269">
              <a:off x="8699415" y="2042024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 rot="11053269">
              <a:off x="8850871" y="2034728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7" name="Group 85"/>
            <p:cNvGrpSpPr>
              <a:grpSpLocks/>
            </p:cNvGrpSpPr>
            <p:nvPr/>
          </p:nvGrpSpPr>
          <p:grpSpPr bwMode="auto">
            <a:xfrm rot="2892929">
              <a:off x="9057236" y="1989751"/>
              <a:ext cx="83537" cy="131563"/>
              <a:chOff x="2041" y="2727"/>
              <a:chExt cx="341" cy="409"/>
            </a:xfrm>
          </p:grpSpPr>
          <p:sp>
            <p:nvSpPr>
              <p:cNvPr id="28874" name="Oval 86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75" name="Oval 87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 rot="11053269">
              <a:off x="9009307" y="2025796"/>
              <a:ext cx="80969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 rot="12361353">
              <a:off x="9132212" y="2057131"/>
              <a:ext cx="82556" cy="2698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 rot="12361353">
              <a:off x="9244613" y="2098545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 rot="12361353">
              <a:off x="9381690" y="2151276"/>
              <a:ext cx="80968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8" name="Group 107"/>
            <p:cNvGrpSpPr>
              <a:grpSpLocks/>
            </p:cNvGrpSpPr>
            <p:nvPr/>
          </p:nvGrpSpPr>
          <p:grpSpPr bwMode="auto">
            <a:xfrm rot="2892929">
              <a:off x="7869544" y="2350296"/>
              <a:ext cx="83537" cy="131562"/>
              <a:chOff x="2041" y="2727"/>
              <a:chExt cx="341" cy="409"/>
            </a:xfrm>
          </p:grpSpPr>
          <p:sp>
            <p:nvSpPr>
              <p:cNvPr id="28872" name="Oval 108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73" name="Oval 109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9" name="Group 110"/>
            <p:cNvGrpSpPr>
              <a:grpSpLocks/>
            </p:cNvGrpSpPr>
            <p:nvPr/>
          </p:nvGrpSpPr>
          <p:grpSpPr bwMode="auto">
            <a:xfrm rot="2892929">
              <a:off x="8015208" y="2280911"/>
              <a:ext cx="83537" cy="131563"/>
              <a:chOff x="2041" y="2727"/>
              <a:chExt cx="341" cy="409"/>
            </a:xfrm>
          </p:grpSpPr>
          <p:sp>
            <p:nvSpPr>
              <p:cNvPr id="28870" name="Oval 111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71" name="Oval 112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0" name="Group 113"/>
            <p:cNvGrpSpPr>
              <a:grpSpLocks/>
            </p:cNvGrpSpPr>
            <p:nvPr/>
          </p:nvGrpSpPr>
          <p:grpSpPr bwMode="auto">
            <a:xfrm rot="2892929">
              <a:off x="8168887" y="2222243"/>
              <a:ext cx="83537" cy="131563"/>
              <a:chOff x="2041" y="2727"/>
              <a:chExt cx="341" cy="409"/>
            </a:xfrm>
          </p:grpSpPr>
          <p:sp>
            <p:nvSpPr>
              <p:cNvPr id="28868" name="Oval 114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69" name="Oval 115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1" name="Group 116"/>
            <p:cNvGrpSpPr>
              <a:grpSpLocks/>
            </p:cNvGrpSpPr>
            <p:nvPr/>
          </p:nvGrpSpPr>
          <p:grpSpPr bwMode="auto">
            <a:xfrm rot="2892929">
              <a:off x="8403330" y="2222502"/>
              <a:ext cx="83537" cy="131563"/>
              <a:chOff x="2041" y="2727"/>
              <a:chExt cx="341" cy="409"/>
            </a:xfrm>
          </p:grpSpPr>
          <p:sp>
            <p:nvSpPr>
              <p:cNvPr id="28866" name="Oval 117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67" name="Oval 118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2" name="Group 119"/>
            <p:cNvGrpSpPr>
              <a:grpSpLocks/>
            </p:cNvGrpSpPr>
            <p:nvPr/>
          </p:nvGrpSpPr>
          <p:grpSpPr bwMode="auto">
            <a:xfrm rot="2892929">
              <a:off x="8677339" y="2308973"/>
              <a:ext cx="83537" cy="131563"/>
              <a:chOff x="2041" y="2727"/>
              <a:chExt cx="341" cy="409"/>
            </a:xfrm>
          </p:grpSpPr>
          <p:sp>
            <p:nvSpPr>
              <p:cNvPr id="28864" name="Oval 120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65" name="Oval 121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3" name="Group 122"/>
            <p:cNvGrpSpPr>
              <a:grpSpLocks/>
            </p:cNvGrpSpPr>
            <p:nvPr/>
          </p:nvGrpSpPr>
          <p:grpSpPr bwMode="auto">
            <a:xfrm rot="2892929">
              <a:off x="8986738" y="2525906"/>
              <a:ext cx="83537" cy="131563"/>
              <a:chOff x="2041" y="2727"/>
              <a:chExt cx="341" cy="409"/>
            </a:xfrm>
          </p:grpSpPr>
          <p:sp>
            <p:nvSpPr>
              <p:cNvPr id="28862" name="Oval 123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63" name="Oval 124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4" name="Group 125"/>
            <p:cNvGrpSpPr>
              <a:grpSpLocks/>
            </p:cNvGrpSpPr>
            <p:nvPr/>
          </p:nvGrpSpPr>
          <p:grpSpPr bwMode="auto">
            <a:xfrm rot="2892929">
              <a:off x="9286707" y="2941960"/>
              <a:ext cx="83537" cy="131563"/>
              <a:chOff x="2041" y="2727"/>
              <a:chExt cx="341" cy="409"/>
            </a:xfrm>
          </p:grpSpPr>
          <p:sp>
            <p:nvSpPr>
              <p:cNvPr id="28860" name="Oval 126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61" name="Oval 127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5" name="Group 128"/>
            <p:cNvGrpSpPr>
              <a:grpSpLocks/>
            </p:cNvGrpSpPr>
            <p:nvPr/>
          </p:nvGrpSpPr>
          <p:grpSpPr bwMode="auto">
            <a:xfrm rot="2892929">
              <a:off x="7949596" y="2397943"/>
              <a:ext cx="83537" cy="131562"/>
              <a:chOff x="2041" y="2727"/>
              <a:chExt cx="341" cy="409"/>
            </a:xfrm>
          </p:grpSpPr>
          <p:sp>
            <p:nvSpPr>
              <p:cNvPr id="28858" name="Oval 129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59" name="Oval 130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6" name="Group 131"/>
            <p:cNvGrpSpPr>
              <a:grpSpLocks/>
            </p:cNvGrpSpPr>
            <p:nvPr/>
          </p:nvGrpSpPr>
          <p:grpSpPr bwMode="auto">
            <a:xfrm rot="2892929">
              <a:off x="8076287" y="2382460"/>
              <a:ext cx="83537" cy="131562"/>
              <a:chOff x="2041" y="2727"/>
              <a:chExt cx="341" cy="409"/>
            </a:xfrm>
          </p:grpSpPr>
          <p:sp>
            <p:nvSpPr>
              <p:cNvPr id="28856" name="Oval 132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57" name="Oval 133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7" name="Group 134"/>
            <p:cNvGrpSpPr>
              <a:grpSpLocks/>
            </p:cNvGrpSpPr>
            <p:nvPr/>
          </p:nvGrpSpPr>
          <p:grpSpPr bwMode="auto">
            <a:xfrm rot="2892929">
              <a:off x="8218259" y="2399803"/>
              <a:ext cx="83537" cy="131563"/>
              <a:chOff x="2041" y="2727"/>
              <a:chExt cx="341" cy="409"/>
            </a:xfrm>
          </p:grpSpPr>
          <p:sp>
            <p:nvSpPr>
              <p:cNvPr id="28854" name="Oval 135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55" name="Oval 136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8" name="Group 137"/>
            <p:cNvGrpSpPr>
              <a:grpSpLocks/>
            </p:cNvGrpSpPr>
            <p:nvPr/>
          </p:nvGrpSpPr>
          <p:grpSpPr bwMode="auto">
            <a:xfrm rot="2892929">
              <a:off x="8395968" y="2500819"/>
              <a:ext cx="83537" cy="131563"/>
              <a:chOff x="2041" y="2727"/>
              <a:chExt cx="341" cy="409"/>
            </a:xfrm>
          </p:grpSpPr>
          <p:sp>
            <p:nvSpPr>
              <p:cNvPr id="28852" name="Oval 138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53" name="Oval 139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19" name="Group 140"/>
            <p:cNvGrpSpPr>
              <a:grpSpLocks/>
            </p:cNvGrpSpPr>
            <p:nvPr/>
          </p:nvGrpSpPr>
          <p:grpSpPr bwMode="auto">
            <a:xfrm rot="2892929">
              <a:off x="8570461" y="2704822"/>
              <a:ext cx="83537" cy="131562"/>
              <a:chOff x="2041" y="2727"/>
              <a:chExt cx="341" cy="409"/>
            </a:xfrm>
          </p:grpSpPr>
          <p:sp>
            <p:nvSpPr>
              <p:cNvPr id="28850" name="Oval 141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51" name="Oval 142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20" name="Group 143"/>
            <p:cNvGrpSpPr>
              <a:grpSpLocks/>
            </p:cNvGrpSpPr>
            <p:nvPr/>
          </p:nvGrpSpPr>
          <p:grpSpPr bwMode="auto">
            <a:xfrm rot="2892929">
              <a:off x="8702828" y="3034665"/>
              <a:ext cx="83537" cy="131562"/>
              <a:chOff x="2041" y="2727"/>
              <a:chExt cx="341" cy="409"/>
            </a:xfrm>
          </p:grpSpPr>
          <p:sp>
            <p:nvSpPr>
              <p:cNvPr id="28848" name="Oval 144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49" name="Oval 145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21" name="Group 146"/>
            <p:cNvGrpSpPr>
              <a:grpSpLocks/>
            </p:cNvGrpSpPr>
            <p:nvPr/>
          </p:nvGrpSpPr>
          <p:grpSpPr bwMode="auto">
            <a:xfrm rot="2892929">
              <a:off x="8740433" y="3565988"/>
              <a:ext cx="83537" cy="131562"/>
              <a:chOff x="2041" y="2727"/>
              <a:chExt cx="341" cy="409"/>
            </a:xfrm>
          </p:grpSpPr>
          <p:sp>
            <p:nvSpPr>
              <p:cNvPr id="28846" name="Oval 147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47" name="Oval 148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 rot="7948405">
              <a:off x="7832224" y="2433618"/>
              <a:ext cx="68259" cy="3969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 rot="9217775">
              <a:off x="7904413" y="2352377"/>
              <a:ext cx="152410" cy="4127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 rot="10035837">
              <a:off x="8031993" y="2290403"/>
              <a:ext cx="196863" cy="3968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 rot="11395904">
              <a:off x="8244994" y="2267600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 rot="11395904">
              <a:off x="8328956" y="2266967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 rot="12074500">
              <a:off x="8460299" y="2291886"/>
              <a:ext cx="80968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7" name="Oval 66"/>
            <p:cNvSpPr>
              <a:spLocks noChangeArrowheads="1"/>
            </p:cNvSpPr>
            <p:nvPr/>
          </p:nvSpPr>
          <p:spPr bwMode="auto">
            <a:xfrm rot="12074500">
              <a:off x="8612865" y="2336024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8" name="Oval 67"/>
            <p:cNvSpPr>
              <a:spLocks noChangeArrowheads="1"/>
            </p:cNvSpPr>
            <p:nvPr/>
          </p:nvSpPr>
          <p:spPr bwMode="auto">
            <a:xfrm rot="13076455">
              <a:off x="8740404" y="2393025"/>
              <a:ext cx="82556" cy="2698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 rot="13076455">
              <a:off x="8901834" y="2503142"/>
              <a:ext cx="80969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 rot="14041904">
              <a:off x="9038397" y="2638083"/>
              <a:ext cx="80957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1" name="Oval 70"/>
            <p:cNvSpPr>
              <a:spLocks noChangeArrowheads="1"/>
            </p:cNvSpPr>
            <p:nvPr/>
          </p:nvSpPr>
          <p:spPr bwMode="auto">
            <a:xfrm rot="14041904">
              <a:off x="9139265" y="2776689"/>
              <a:ext cx="80957" cy="2698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Oval 71"/>
            <p:cNvSpPr>
              <a:spLocks noChangeArrowheads="1"/>
            </p:cNvSpPr>
            <p:nvPr/>
          </p:nvSpPr>
          <p:spPr bwMode="auto">
            <a:xfrm rot="14041904">
              <a:off x="9245840" y="2944898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 rot="15014028">
              <a:off x="9322251" y="3123569"/>
              <a:ext cx="80957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 rot="15014028">
              <a:off x="9357771" y="3267738"/>
              <a:ext cx="80957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 rot="15014028">
              <a:off x="9406929" y="3462572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 rot="9256489">
              <a:off x="7899010" y="2472767"/>
              <a:ext cx="68268" cy="3968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 rot="10660053">
              <a:off x="7977348" y="2430918"/>
              <a:ext cx="152410" cy="3968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 rot="11701349">
              <a:off x="8116383" y="2426683"/>
              <a:ext cx="149235" cy="5238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 rot="12703988">
              <a:off x="8266444" y="2476807"/>
              <a:ext cx="80968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 rot="12703988">
              <a:off x="8342720" y="2523621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 rot="12703988">
              <a:off x="8342720" y="2523621"/>
              <a:ext cx="82556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 rot="13692929">
              <a:off x="8439384" y="2598651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 rot="13692929">
              <a:off x="8515826" y="2687798"/>
              <a:ext cx="80957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 rot="14658378">
              <a:off x="8601121" y="2824083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 rot="14658378">
              <a:off x="8666103" y="3005671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 rot="15660333">
              <a:off x="8708976" y="3211549"/>
              <a:ext cx="80958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 rot="15660333">
              <a:off x="8724385" y="3397391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 rot="16338929">
              <a:off x="8725681" y="3688508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 rot="16681565">
              <a:off x="8662997" y="3900753"/>
              <a:ext cx="106356" cy="1905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 rot="16338929">
              <a:off x="8622670" y="4115084"/>
              <a:ext cx="80958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 rot="16338929">
              <a:off x="8542793" y="4411894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8763" name="Line 203"/>
            <p:cNvSpPr>
              <a:spLocks noChangeShapeType="1"/>
            </p:cNvSpPr>
            <p:nvPr/>
          </p:nvSpPr>
          <p:spPr bwMode="auto">
            <a:xfrm rot="2892929" flipH="1" flipV="1">
              <a:off x="7848689" y="3291977"/>
              <a:ext cx="145746" cy="41331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64" name="Line 204"/>
            <p:cNvSpPr>
              <a:spLocks noChangeShapeType="1"/>
            </p:cNvSpPr>
            <p:nvPr/>
          </p:nvSpPr>
          <p:spPr bwMode="auto">
            <a:xfrm rot="2892929" flipH="1" flipV="1">
              <a:off x="8002826" y="3048906"/>
              <a:ext cx="142191" cy="241004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65" name="Line 205"/>
            <p:cNvSpPr>
              <a:spLocks noChangeShapeType="1"/>
            </p:cNvSpPr>
            <p:nvPr/>
          </p:nvSpPr>
          <p:spPr bwMode="auto">
            <a:xfrm rot="2892929" flipH="1" flipV="1">
              <a:off x="8048169" y="2871988"/>
              <a:ext cx="135082" cy="129234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66" name="Line 206"/>
            <p:cNvSpPr>
              <a:spLocks noChangeShapeType="1"/>
            </p:cNvSpPr>
            <p:nvPr/>
          </p:nvSpPr>
          <p:spPr bwMode="auto">
            <a:xfrm rot="2892929" flipH="1" flipV="1">
              <a:off x="8039459" y="2747101"/>
              <a:ext cx="120863" cy="6403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67" name="Line 207"/>
            <p:cNvSpPr>
              <a:spLocks noChangeShapeType="1"/>
            </p:cNvSpPr>
            <p:nvPr/>
          </p:nvSpPr>
          <p:spPr bwMode="auto">
            <a:xfrm rot="2892929" flipH="1" flipV="1">
              <a:off x="8006294" y="2667271"/>
              <a:ext cx="92424" cy="12807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68" name="Line 208"/>
            <p:cNvSpPr>
              <a:spLocks noChangeShapeType="1"/>
            </p:cNvSpPr>
            <p:nvPr/>
          </p:nvSpPr>
          <p:spPr bwMode="auto">
            <a:xfrm rot="2892929" flipH="1" flipV="1">
              <a:off x="8075175" y="3498538"/>
              <a:ext cx="252390" cy="52508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69" name="Line 209"/>
            <p:cNvSpPr>
              <a:spLocks noChangeShapeType="1"/>
            </p:cNvSpPr>
            <p:nvPr/>
          </p:nvSpPr>
          <p:spPr bwMode="auto">
            <a:xfrm rot="2892929" flipH="1" flipV="1">
              <a:off x="8212466" y="3142732"/>
              <a:ext cx="255944" cy="29689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0" name="Line 210"/>
            <p:cNvSpPr>
              <a:spLocks noChangeShapeType="1"/>
            </p:cNvSpPr>
            <p:nvPr/>
          </p:nvSpPr>
          <p:spPr bwMode="auto">
            <a:xfrm rot="2892929" flipH="1" flipV="1">
              <a:off x="8243476" y="2888278"/>
              <a:ext cx="209732" cy="138549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1" name="Line 211"/>
            <p:cNvSpPr>
              <a:spLocks noChangeShapeType="1"/>
            </p:cNvSpPr>
            <p:nvPr/>
          </p:nvSpPr>
          <p:spPr bwMode="auto">
            <a:xfrm rot="2892929" flipH="1" flipV="1">
              <a:off x="8184634" y="2741744"/>
              <a:ext cx="188404" cy="31436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2" name="Line 212"/>
            <p:cNvSpPr>
              <a:spLocks noChangeShapeType="1"/>
            </p:cNvSpPr>
            <p:nvPr/>
          </p:nvSpPr>
          <p:spPr bwMode="auto">
            <a:xfrm rot="2892929" flipH="1">
              <a:off x="8120455" y="2625963"/>
              <a:ext cx="124417" cy="58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3" name="Line 213"/>
            <p:cNvSpPr>
              <a:spLocks noChangeShapeType="1"/>
            </p:cNvSpPr>
            <p:nvPr/>
          </p:nvSpPr>
          <p:spPr bwMode="auto">
            <a:xfrm rot="2892929" flipH="1">
              <a:off x="8037409" y="2534602"/>
              <a:ext cx="95979" cy="4773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4" name="Line 214"/>
            <p:cNvSpPr>
              <a:spLocks noChangeShapeType="1"/>
            </p:cNvSpPr>
            <p:nvPr/>
          </p:nvSpPr>
          <p:spPr bwMode="auto">
            <a:xfrm rot="2892929" flipH="1">
              <a:off x="7956895" y="2613237"/>
              <a:ext cx="76428" cy="25614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5" name="Line 215"/>
            <p:cNvSpPr>
              <a:spLocks noChangeShapeType="1"/>
            </p:cNvSpPr>
            <p:nvPr/>
          </p:nvSpPr>
          <p:spPr bwMode="auto">
            <a:xfrm rot="2892929" flipH="1">
              <a:off x="7866138" y="2562390"/>
              <a:ext cx="79094" cy="5472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6" name="Line 216"/>
            <p:cNvSpPr>
              <a:spLocks noChangeShapeType="1"/>
            </p:cNvSpPr>
            <p:nvPr/>
          </p:nvSpPr>
          <p:spPr bwMode="auto">
            <a:xfrm rot="2892929" flipH="1">
              <a:off x="7967958" y="2520719"/>
              <a:ext cx="49767" cy="4307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7" name="Line 217"/>
            <p:cNvSpPr>
              <a:spLocks noChangeShapeType="1"/>
            </p:cNvSpPr>
            <p:nvPr/>
          </p:nvSpPr>
          <p:spPr bwMode="auto">
            <a:xfrm rot="2892929" flipH="1">
              <a:off x="7891676" y="2508130"/>
              <a:ext cx="47101" cy="6752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78" name="Oval 218"/>
            <p:cNvSpPr>
              <a:spLocks noChangeArrowheads="1"/>
            </p:cNvSpPr>
            <p:nvPr/>
          </p:nvSpPr>
          <p:spPr bwMode="auto">
            <a:xfrm rot="9096012">
              <a:off x="7475856" y="2428338"/>
              <a:ext cx="264290" cy="201734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E8FAE8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Times New Roman" charset="0"/>
              </a:endParaRPr>
            </a:p>
          </p:txBody>
        </p:sp>
        <p:grpSp>
          <p:nvGrpSpPr>
            <p:cNvPr id="22" name="Group 219"/>
            <p:cNvGrpSpPr>
              <a:grpSpLocks/>
            </p:cNvGrpSpPr>
            <p:nvPr/>
          </p:nvGrpSpPr>
          <p:grpSpPr bwMode="auto">
            <a:xfrm rot="2892929">
              <a:off x="7941914" y="2467975"/>
              <a:ext cx="83537" cy="131563"/>
              <a:chOff x="2041" y="2727"/>
              <a:chExt cx="341" cy="409"/>
            </a:xfrm>
          </p:grpSpPr>
          <p:sp>
            <p:nvSpPr>
              <p:cNvPr id="28844" name="Oval 220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45" name="Oval 221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23" name="Group 222"/>
            <p:cNvGrpSpPr>
              <a:grpSpLocks/>
            </p:cNvGrpSpPr>
            <p:nvPr/>
          </p:nvGrpSpPr>
          <p:grpSpPr bwMode="auto">
            <a:xfrm rot="2892929">
              <a:off x="8024566" y="2487079"/>
              <a:ext cx="83537" cy="131563"/>
              <a:chOff x="2041" y="2727"/>
              <a:chExt cx="341" cy="409"/>
            </a:xfrm>
          </p:grpSpPr>
          <p:sp>
            <p:nvSpPr>
              <p:cNvPr id="28842" name="Oval 223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43" name="Oval 224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24" name="Group 225"/>
            <p:cNvGrpSpPr>
              <a:grpSpLocks/>
            </p:cNvGrpSpPr>
            <p:nvPr/>
          </p:nvGrpSpPr>
          <p:grpSpPr bwMode="auto">
            <a:xfrm rot="2892929">
              <a:off x="8094195" y="2517821"/>
              <a:ext cx="83537" cy="131562"/>
              <a:chOff x="2041" y="2727"/>
              <a:chExt cx="341" cy="409"/>
            </a:xfrm>
          </p:grpSpPr>
          <p:sp>
            <p:nvSpPr>
              <p:cNvPr id="28840" name="Oval 226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41" name="Oval 227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25" name="Group 228"/>
            <p:cNvGrpSpPr>
              <a:grpSpLocks/>
            </p:cNvGrpSpPr>
            <p:nvPr/>
          </p:nvGrpSpPr>
          <p:grpSpPr bwMode="auto">
            <a:xfrm rot="2892929">
              <a:off x="8185624" y="2614892"/>
              <a:ext cx="83537" cy="131563"/>
              <a:chOff x="2041" y="2727"/>
              <a:chExt cx="341" cy="409"/>
            </a:xfrm>
          </p:grpSpPr>
          <p:sp>
            <p:nvSpPr>
              <p:cNvPr id="28838" name="Oval 229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39" name="Oval 230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26" name="Group 231"/>
            <p:cNvGrpSpPr>
              <a:grpSpLocks/>
            </p:cNvGrpSpPr>
            <p:nvPr/>
          </p:nvGrpSpPr>
          <p:grpSpPr bwMode="auto">
            <a:xfrm rot="2892929">
              <a:off x="8289971" y="2768355"/>
              <a:ext cx="83537" cy="131562"/>
              <a:chOff x="2041" y="2727"/>
              <a:chExt cx="341" cy="409"/>
            </a:xfrm>
          </p:grpSpPr>
          <p:sp>
            <p:nvSpPr>
              <p:cNvPr id="28836" name="Oval 232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37" name="Oval 233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27" name="Group 234"/>
            <p:cNvGrpSpPr>
              <a:grpSpLocks/>
            </p:cNvGrpSpPr>
            <p:nvPr/>
          </p:nvGrpSpPr>
          <p:grpSpPr bwMode="auto">
            <a:xfrm rot="2892929">
              <a:off x="8325309" y="3022816"/>
              <a:ext cx="83537" cy="131563"/>
              <a:chOff x="2041" y="2727"/>
              <a:chExt cx="341" cy="409"/>
            </a:xfrm>
          </p:grpSpPr>
          <p:sp>
            <p:nvSpPr>
              <p:cNvPr id="28834" name="Oval 235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35" name="Oval 236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29" name="Group 237"/>
            <p:cNvGrpSpPr>
              <a:grpSpLocks/>
            </p:cNvGrpSpPr>
            <p:nvPr/>
          </p:nvGrpSpPr>
          <p:grpSpPr bwMode="auto">
            <a:xfrm rot="2892929">
              <a:off x="8281339" y="3398204"/>
              <a:ext cx="83537" cy="131562"/>
              <a:chOff x="2041" y="2727"/>
              <a:chExt cx="341" cy="409"/>
            </a:xfrm>
          </p:grpSpPr>
          <p:sp>
            <p:nvSpPr>
              <p:cNvPr id="28832" name="Oval 238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33" name="Oval 239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30" name="Group 240"/>
            <p:cNvGrpSpPr>
              <a:grpSpLocks/>
            </p:cNvGrpSpPr>
            <p:nvPr/>
          </p:nvGrpSpPr>
          <p:grpSpPr bwMode="auto">
            <a:xfrm rot="2892929">
              <a:off x="8049264" y="3966716"/>
              <a:ext cx="83537" cy="131562"/>
              <a:chOff x="2041" y="2727"/>
              <a:chExt cx="341" cy="409"/>
            </a:xfrm>
          </p:grpSpPr>
          <p:sp>
            <p:nvSpPr>
              <p:cNvPr id="28830" name="Oval 241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31" name="Oval 242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31" name="Group 243"/>
            <p:cNvGrpSpPr>
              <a:grpSpLocks/>
            </p:cNvGrpSpPr>
            <p:nvPr/>
          </p:nvGrpSpPr>
          <p:grpSpPr bwMode="auto">
            <a:xfrm rot="2892929">
              <a:off x="7900846" y="2558306"/>
              <a:ext cx="83537" cy="131563"/>
              <a:chOff x="2041" y="2727"/>
              <a:chExt cx="341" cy="409"/>
            </a:xfrm>
          </p:grpSpPr>
          <p:sp>
            <p:nvSpPr>
              <p:cNvPr id="28828" name="Oval 244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29" name="Oval 245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33" name="Group 246"/>
            <p:cNvGrpSpPr>
              <a:grpSpLocks/>
            </p:cNvGrpSpPr>
            <p:nvPr/>
          </p:nvGrpSpPr>
          <p:grpSpPr bwMode="auto">
            <a:xfrm rot="2892929">
              <a:off x="7987999" y="2587690"/>
              <a:ext cx="83537" cy="131562"/>
              <a:chOff x="2041" y="2727"/>
              <a:chExt cx="341" cy="409"/>
            </a:xfrm>
          </p:grpSpPr>
          <p:sp>
            <p:nvSpPr>
              <p:cNvPr id="28826" name="Oval 247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27" name="Oval 248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35" name="Group 249"/>
            <p:cNvGrpSpPr>
              <a:grpSpLocks/>
            </p:cNvGrpSpPr>
            <p:nvPr/>
          </p:nvGrpSpPr>
          <p:grpSpPr bwMode="auto">
            <a:xfrm rot="2892929">
              <a:off x="8040466" y="2651645"/>
              <a:ext cx="83537" cy="131563"/>
              <a:chOff x="2041" y="2727"/>
              <a:chExt cx="341" cy="409"/>
            </a:xfrm>
          </p:grpSpPr>
          <p:sp>
            <p:nvSpPr>
              <p:cNvPr id="28824" name="Oval 250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25" name="Oval 251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42" name="Group 252"/>
            <p:cNvGrpSpPr>
              <a:grpSpLocks/>
            </p:cNvGrpSpPr>
            <p:nvPr/>
          </p:nvGrpSpPr>
          <p:grpSpPr bwMode="auto">
            <a:xfrm rot="2892929">
              <a:off x="8078737" y="2778342"/>
              <a:ext cx="83537" cy="131563"/>
              <a:chOff x="2041" y="2727"/>
              <a:chExt cx="341" cy="409"/>
            </a:xfrm>
          </p:grpSpPr>
          <p:sp>
            <p:nvSpPr>
              <p:cNvPr id="28822" name="Oval 253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23" name="Oval 254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47" name="Group 255"/>
            <p:cNvGrpSpPr>
              <a:grpSpLocks/>
            </p:cNvGrpSpPr>
            <p:nvPr/>
          </p:nvGrpSpPr>
          <p:grpSpPr bwMode="auto">
            <a:xfrm rot="2892929">
              <a:off x="8073923" y="2972146"/>
              <a:ext cx="83537" cy="131563"/>
              <a:chOff x="2041" y="2727"/>
              <a:chExt cx="341" cy="409"/>
            </a:xfrm>
          </p:grpSpPr>
          <p:sp>
            <p:nvSpPr>
              <p:cNvPr id="28820" name="Oval 256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21" name="Oval 257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grpSp>
          <p:nvGrpSpPr>
            <p:cNvPr id="48" name="Group 258"/>
            <p:cNvGrpSpPr>
              <a:grpSpLocks/>
            </p:cNvGrpSpPr>
            <p:nvPr/>
          </p:nvGrpSpPr>
          <p:grpSpPr bwMode="auto">
            <a:xfrm rot="2892929">
              <a:off x="7775321" y="3628710"/>
              <a:ext cx="83537" cy="131562"/>
              <a:chOff x="2041" y="2727"/>
              <a:chExt cx="341" cy="409"/>
            </a:xfrm>
          </p:grpSpPr>
          <p:sp>
            <p:nvSpPr>
              <p:cNvPr id="28818" name="Oval 259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19" name="Oval 260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 rot="10660053">
              <a:off x="7906032" y="2517586"/>
              <a:ext cx="58741" cy="31748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 rot="11973674">
              <a:off x="7879757" y="2570462"/>
              <a:ext cx="65091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 rot="11818162">
              <a:off x="7989507" y="2527453"/>
              <a:ext cx="63504" cy="3968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 rot="12793775">
              <a:off x="7960380" y="2613083"/>
              <a:ext cx="63504" cy="2539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 rot="12703988">
              <a:off x="8064497" y="2560984"/>
              <a:ext cx="68268" cy="2698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 rot="13490942">
              <a:off x="8139242" y="2608372"/>
              <a:ext cx="100020" cy="4127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 rot="13906498">
              <a:off x="8029915" y="2660732"/>
              <a:ext cx="58735" cy="3651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 rot="14012073">
              <a:off x="8224444" y="2702387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 rot="14690669">
              <a:off x="8254909" y="2763681"/>
              <a:ext cx="80957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 rot="15026630">
              <a:off x="8299527" y="2892204"/>
              <a:ext cx="80958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 rot="15026630">
              <a:off x="8319494" y="2996089"/>
              <a:ext cx="80958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3" name="Oval 132"/>
            <p:cNvSpPr>
              <a:spLocks noChangeArrowheads="1"/>
            </p:cNvSpPr>
            <p:nvPr/>
          </p:nvSpPr>
          <p:spPr bwMode="auto">
            <a:xfrm rot="16383822">
              <a:off x="8317612" y="3154327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4" name="Oval 133"/>
            <p:cNvSpPr>
              <a:spLocks noChangeArrowheads="1"/>
            </p:cNvSpPr>
            <p:nvPr/>
          </p:nvSpPr>
          <p:spPr bwMode="auto">
            <a:xfrm rot="16383822">
              <a:off x="8288606" y="3312521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5" name="Oval 134"/>
            <p:cNvSpPr>
              <a:spLocks noChangeArrowheads="1"/>
            </p:cNvSpPr>
            <p:nvPr/>
          </p:nvSpPr>
          <p:spPr bwMode="auto">
            <a:xfrm rot="17062418">
              <a:off x="8222837" y="3560324"/>
              <a:ext cx="107944" cy="20638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6" name="Oval 135"/>
            <p:cNvSpPr>
              <a:spLocks noChangeArrowheads="1"/>
            </p:cNvSpPr>
            <p:nvPr/>
          </p:nvSpPr>
          <p:spPr bwMode="auto">
            <a:xfrm rot="17062418">
              <a:off x="8154917" y="3720445"/>
              <a:ext cx="107944" cy="1905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7" name="Oval 136"/>
            <p:cNvSpPr>
              <a:spLocks noChangeArrowheads="1"/>
            </p:cNvSpPr>
            <p:nvPr/>
          </p:nvSpPr>
          <p:spPr bwMode="auto">
            <a:xfrm rot="17062418">
              <a:off x="8067505" y="3934330"/>
              <a:ext cx="106357" cy="1905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8" name="Oval 137"/>
            <p:cNvSpPr>
              <a:spLocks noChangeArrowheads="1"/>
            </p:cNvSpPr>
            <p:nvPr/>
          </p:nvSpPr>
          <p:spPr bwMode="auto">
            <a:xfrm rot="15033304">
              <a:off x="8056332" y="2766028"/>
              <a:ext cx="82545" cy="25402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9" name="Oval 138"/>
            <p:cNvSpPr>
              <a:spLocks noChangeArrowheads="1"/>
            </p:cNvSpPr>
            <p:nvPr/>
          </p:nvSpPr>
          <p:spPr bwMode="auto">
            <a:xfrm rot="15711900">
              <a:off x="8082370" y="2914059"/>
              <a:ext cx="80957" cy="2698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0" name="Oval 139"/>
            <p:cNvSpPr>
              <a:spLocks noChangeArrowheads="1"/>
            </p:cNvSpPr>
            <p:nvPr/>
          </p:nvSpPr>
          <p:spPr bwMode="auto">
            <a:xfrm rot="16733132">
              <a:off x="8036144" y="3105620"/>
              <a:ext cx="107944" cy="1905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49" name="Group 280"/>
            <p:cNvGrpSpPr>
              <a:grpSpLocks/>
            </p:cNvGrpSpPr>
            <p:nvPr/>
          </p:nvGrpSpPr>
          <p:grpSpPr bwMode="auto">
            <a:xfrm rot="2892929">
              <a:off x="7988250" y="3227479"/>
              <a:ext cx="83537" cy="131562"/>
              <a:chOff x="2041" y="2727"/>
              <a:chExt cx="341" cy="409"/>
            </a:xfrm>
          </p:grpSpPr>
          <p:sp>
            <p:nvSpPr>
              <p:cNvPr id="28816" name="Oval 281"/>
              <p:cNvSpPr>
                <a:spLocks noChangeAspect="1" noChangeArrowheads="1"/>
              </p:cNvSpPr>
              <p:nvPr/>
            </p:nvSpPr>
            <p:spPr bwMode="auto">
              <a:xfrm rot="6203083">
                <a:off x="2041" y="2795"/>
                <a:ext cx="341" cy="341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  <p:sp>
            <p:nvSpPr>
              <p:cNvPr id="28817" name="Oval 282"/>
              <p:cNvSpPr>
                <a:spLocks noChangeArrowheads="1"/>
              </p:cNvSpPr>
              <p:nvPr/>
            </p:nvSpPr>
            <p:spPr bwMode="auto">
              <a:xfrm rot="6203083">
                <a:off x="2041" y="2727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E8FA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Times New Roman" charset="0"/>
                </a:endParaRPr>
              </a:p>
            </p:txBody>
          </p:sp>
        </p:grpSp>
        <p:sp>
          <p:nvSpPr>
            <p:cNvPr id="142" name="Oval 141"/>
            <p:cNvSpPr>
              <a:spLocks noChangeArrowheads="1"/>
            </p:cNvSpPr>
            <p:nvPr/>
          </p:nvSpPr>
          <p:spPr bwMode="auto">
            <a:xfrm rot="16733132">
              <a:off x="8000554" y="3205173"/>
              <a:ext cx="106356" cy="1905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3" name="Oval 142"/>
            <p:cNvSpPr>
              <a:spLocks noChangeArrowheads="1"/>
            </p:cNvSpPr>
            <p:nvPr/>
          </p:nvSpPr>
          <p:spPr bwMode="auto">
            <a:xfrm rot="17708744">
              <a:off x="7921851" y="3389555"/>
              <a:ext cx="106357" cy="1905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" name="Oval 143"/>
            <p:cNvSpPr>
              <a:spLocks noChangeArrowheads="1"/>
            </p:cNvSpPr>
            <p:nvPr/>
          </p:nvSpPr>
          <p:spPr bwMode="auto">
            <a:xfrm rot="17708744">
              <a:off x="7820574" y="3575527"/>
              <a:ext cx="107944" cy="1905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1215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426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el 1"/>
          <p:cNvSpPr>
            <a:spLocks noGrp="1"/>
          </p:cNvSpPr>
          <p:nvPr>
            <p:ph type="title" idx="4294967295"/>
          </p:nvPr>
        </p:nvSpPr>
        <p:spPr>
          <a:xfrm>
            <a:off x="1459929" y="44450"/>
            <a:ext cx="6481762" cy="792163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Calibri"/>
                <a:ea typeface="Arial" charset="0"/>
                <a:cs typeface="Calibri"/>
              </a:rPr>
              <a:t>Power </a:t>
            </a:r>
            <a:r>
              <a:rPr lang="de-DE" dirty="0" err="1" smtClean="0">
                <a:latin typeface="Calibri"/>
                <a:ea typeface="Arial" charset="0"/>
                <a:cs typeface="Calibri"/>
              </a:rPr>
              <a:t>supply</a:t>
            </a:r>
            <a:r>
              <a:rPr lang="de-DE" dirty="0" smtClean="0">
                <a:latin typeface="Calibri"/>
                <a:ea typeface="Arial" charset="0"/>
                <a:cs typeface="Calibri"/>
              </a:rPr>
              <a:t>: Solar </a:t>
            </a:r>
            <a:r>
              <a:rPr lang="de-DE" dirty="0" err="1" smtClean="0">
                <a:latin typeface="Calibri"/>
                <a:ea typeface="Arial" charset="0"/>
                <a:cs typeface="Calibri"/>
              </a:rPr>
              <a:t>Energy</a:t>
            </a:r>
            <a:r>
              <a:rPr lang="de-DE" dirty="0" smtClean="0">
                <a:latin typeface="Calibri"/>
                <a:ea typeface="Arial" charset="0"/>
                <a:cs typeface="Calibri"/>
              </a:rPr>
              <a:t>?</a:t>
            </a:r>
            <a:endParaRPr lang="de-DE" dirty="0">
              <a:latin typeface="Calibri"/>
              <a:ea typeface="Arial" charset="0"/>
              <a:cs typeface="Calibri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582419" y="938213"/>
            <a:ext cx="636584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GB" dirty="0" smtClean="0">
                <a:latin typeface="Calibri"/>
                <a:cs typeface="Calibri"/>
              </a:rPr>
              <a:t> Supply with solar energy obvious and best (and only?) solution ?</a:t>
            </a:r>
            <a:endParaRPr lang="en-GB" sz="1600" dirty="0">
              <a:latin typeface="Calibri"/>
              <a:ea typeface="Arial" charset="0"/>
              <a:cs typeface="Calibri"/>
            </a:endParaRPr>
          </a:p>
        </p:txBody>
      </p:sp>
      <p:pic>
        <p:nvPicPr>
          <p:cNvPr id="29701" name="Bild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0425" y="1484228"/>
            <a:ext cx="4956175" cy="354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874543" y="4523601"/>
            <a:ext cx="11512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 dirty="0" err="1"/>
              <a:t>Quelle</a:t>
            </a:r>
            <a:r>
              <a:rPr lang="en-GB" sz="1200" dirty="0"/>
              <a:t>:</a:t>
            </a:r>
            <a:r>
              <a:rPr lang="en-GB" sz="1200" dirty="0" smtClean="0"/>
              <a:t> Schott</a:t>
            </a:r>
            <a:endParaRPr lang="en-GB" sz="1200" dirty="0"/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679975" y="5236143"/>
            <a:ext cx="8212505" cy="114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FontTx/>
              <a:buChar char="•"/>
            </a:pP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smtClean="0">
                <a:latin typeface="Calibri"/>
                <a:cs typeface="Calibri"/>
              </a:rPr>
              <a:t>Excellent light house project for renewable energies (already for </a:t>
            </a:r>
            <a:r>
              <a:rPr lang="en-GB" dirty="0" smtClean="0">
                <a:latin typeface="Calibri"/>
                <a:ea typeface="Arial" charset="0"/>
                <a:cs typeface="Calibri"/>
              </a:rPr>
              <a:t> </a:t>
            </a:r>
            <a:r>
              <a:rPr lang="en-GB" dirty="0">
                <a:latin typeface="Calibri"/>
                <a:ea typeface="Arial" charset="0"/>
                <a:cs typeface="Calibri"/>
              </a:rPr>
              <a:t>“SKA </a:t>
            </a:r>
            <a:r>
              <a:rPr lang="en-GB" dirty="0" smtClean="0">
                <a:latin typeface="Calibri"/>
                <a:ea typeface="Arial" charset="0"/>
                <a:cs typeface="Calibri"/>
              </a:rPr>
              <a:t>Pathfinders”)</a:t>
            </a:r>
            <a:endParaRPr lang="en-GB" dirty="0">
              <a:latin typeface="Calibri"/>
              <a:ea typeface="Arial" charset="0"/>
              <a:cs typeface="Calibri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FontTx/>
              <a:buChar char="•"/>
            </a:pPr>
            <a:r>
              <a:rPr lang="en-GB" dirty="0">
                <a:latin typeface="Calibri"/>
                <a:ea typeface="Arial" charset="0"/>
                <a:cs typeface="Calibri"/>
              </a:rPr>
              <a:t> </a:t>
            </a:r>
            <a:r>
              <a:rPr lang="en-GB" dirty="0" smtClean="0">
                <a:latin typeface="Calibri"/>
                <a:ea typeface="Arial" charset="0"/>
                <a:cs typeface="Calibri"/>
              </a:rPr>
              <a:t>Sustainable energy solution for the whole life time </a:t>
            </a:r>
            <a:r>
              <a:rPr lang="en-GB" dirty="0">
                <a:latin typeface="Calibri"/>
                <a:ea typeface="Arial" charset="0"/>
                <a:cs typeface="Calibri"/>
              </a:rPr>
              <a:t>(~50 </a:t>
            </a:r>
            <a:r>
              <a:rPr lang="en-GB" dirty="0" smtClean="0">
                <a:latin typeface="Calibri"/>
                <a:ea typeface="Arial" charset="0"/>
                <a:cs typeface="Calibri"/>
              </a:rPr>
              <a:t>year)</a:t>
            </a:r>
            <a:endParaRPr lang="en-GB" dirty="0">
              <a:latin typeface="Calibri"/>
              <a:ea typeface="Arial" charset="0"/>
              <a:cs typeface="Calibri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FontTx/>
              <a:buChar char="•"/>
            </a:pPr>
            <a:r>
              <a:rPr lang="en-GB" dirty="0" smtClean="0">
                <a:latin typeface="Calibri"/>
                <a:ea typeface="Arial" charset="0"/>
                <a:cs typeface="Calibri"/>
              </a:rPr>
              <a:t> Opportunities to open new markets.</a:t>
            </a:r>
            <a:endParaRPr lang="en-GB" dirty="0">
              <a:latin typeface="Calibri"/>
              <a:ea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888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7772400" cy="609600"/>
          </a:xfrm>
        </p:spPr>
        <p:txBody>
          <a:bodyPr/>
          <a:lstStyle/>
          <a:p>
            <a:r>
              <a:rPr lang="en-US" sz="3200" dirty="0" smtClean="0">
                <a:latin typeface="Calibri"/>
                <a:cs typeface="Calibri"/>
              </a:rPr>
              <a:t>Green astronomy, Green SKA</a:t>
            </a:r>
            <a:endParaRPr lang="en-CA" sz="3200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" b="1473"/>
          <a:stretch/>
        </p:blipFill>
        <p:spPr>
          <a:xfrm>
            <a:off x="748087" y="959672"/>
            <a:ext cx="7856361" cy="491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5736158"/>
            <a:ext cx="59554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0" dirty="0" smtClean="0"/>
              <a:t>SKA </a:t>
            </a:r>
            <a:r>
              <a:rPr lang="en-US" sz="1600" b="0" dirty="0"/>
              <a:t>will drive innovative solutions </a:t>
            </a:r>
            <a:r>
              <a:rPr lang="en-US" sz="1600" b="0" dirty="0" smtClean="0"/>
              <a:t>in generation</a:t>
            </a:r>
            <a:r>
              <a:rPr lang="en-US" sz="1600" b="0" dirty="0"/>
              <a:t>, distribution,</a:t>
            </a:r>
            <a:r>
              <a:rPr lang="en-US" sz="1600" b="0" dirty="0" smtClean="0"/>
              <a:t> </a:t>
            </a:r>
          </a:p>
          <a:p>
            <a:r>
              <a:rPr lang="en-US" sz="1600" b="0" dirty="0" smtClean="0"/>
              <a:t>      efficiency </a:t>
            </a:r>
            <a:r>
              <a:rPr lang="en-US" sz="1600" b="0" dirty="0"/>
              <a:t>and </a:t>
            </a:r>
            <a:r>
              <a:rPr lang="en-US" sz="1600" b="0" dirty="0" smtClean="0"/>
              <a:t>demand reduction </a:t>
            </a:r>
            <a:r>
              <a:rPr lang="en-US" sz="1600" b="0" dirty="0"/>
              <a:t>in a harsh environment</a:t>
            </a:r>
            <a:r>
              <a:rPr lang="en-US" sz="1600" b="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The largest challenge is the storage for 24/7 operation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3861048"/>
            <a:ext cx="2655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</a:t>
            </a:r>
            <a:r>
              <a:rPr lang="en-US" sz="1400" dirty="0" err="1" smtClean="0"/>
              <a:t>Eike</a:t>
            </a:r>
            <a:r>
              <a:rPr lang="en-US" sz="1400" dirty="0" smtClean="0"/>
              <a:t> Weber (</a:t>
            </a:r>
            <a:r>
              <a:rPr lang="en-US" sz="1400" dirty="0" err="1" smtClean="0"/>
              <a:t>FhG</a:t>
            </a:r>
            <a:r>
              <a:rPr lang="en-US" sz="1400" dirty="0" smtClean="0"/>
              <a:t> ISE)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17381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Calibri"/>
                <a:cs typeface="Calibri"/>
              </a:rPr>
              <a:t>Vision in partnership with Fraunhofer ISE</a:t>
            </a:r>
            <a:endParaRPr lang="en-GB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908720"/>
            <a:ext cx="7244676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Calibri"/>
                <a:cs typeface="Calibri"/>
              </a:rPr>
              <a:t>SKA as lighthouse project for future Mega-Science Projects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Calibri"/>
                <a:cs typeface="Calibri"/>
              </a:rPr>
              <a:t>World-class science with  100% renewable energy and 0% carbon footprint:</a:t>
            </a:r>
          </a:p>
        </p:txBody>
      </p:sp>
      <p:pic>
        <p:nvPicPr>
          <p:cNvPr id="5" name="Picture 4" descr="solarSKA_p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44824"/>
            <a:ext cx="3803915" cy="2852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4941168"/>
            <a:ext cx="80635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/>
                <a:cs typeface="Calibri"/>
              </a:rPr>
              <a:t>Workshop, 7. April 2011,</a:t>
            </a:r>
          </a:p>
          <a:p>
            <a:r>
              <a:rPr lang="de-DE" dirty="0" err="1" smtClean="0">
                <a:latin typeface="Calibri"/>
                <a:cs typeface="Calibri"/>
              </a:rPr>
              <a:t>Signing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MoU</a:t>
            </a:r>
            <a:r>
              <a:rPr lang="de-DE" dirty="0">
                <a:latin typeface="Calibri"/>
                <a:cs typeface="Calibri"/>
              </a:rPr>
              <a:t>:</a:t>
            </a:r>
            <a:r>
              <a:rPr lang="de-DE" dirty="0" smtClean="0">
                <a:latin typeface="Calibri"/>
                <a:cs typeface="Calibri"/>
              </a:rPr>
              <a:t> MPIfR/ISE/CSIRO</a:t>
            </a:r>
          </a:p>
          <a:p>
            <a:endParaRPr lang="de-DE" dirty="0">
              <a:latin typeface="Calibri"/>
              <a:cs typeface="Calibri"/>
            </a:endParaRPr>
          </a:p>
          <a:p>
            <a:endParaRPr lang="de-DE" dirty="0" smtClean="0">
              <a:latin typeface="Calibri"/>
              <a:cs typeface="Calibri"/>
            </a:endParaRPr>
          </a:p>
          <a:p>
            <a:endParaRPr lang="de-DE" dirty="0">
              <a:latin typeface="Calibri"/>
              <a:cs typeface="Calibri"/>
            </a:endParaRPr>
          </a:p>
          <a:p>
            <a:r>
              <a:rPr lang="de-DE" dirty="0" smtClean="0">
                <a:latin typeface="Calibri"/>
                <a:cs typeface="Calibri"/>
              </a:rPr>
              <a:t>NB. </a:t>
            </a:r>
            <a:r>
              <a:rPr lang="de-DE" dirty="0" err="1" smtClean="0">
                <a:latin typeface="Calibri"/>
                <a:cs typeface="Calibri"/>
              </a:rPr>
              <a:t>Australia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is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pushing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renewable</a:t>
            </a:r>
            <a:r>
              <a:rPr lang="de-DE" dirty="0" smtClean="0">
                <a:latin typeface="Calibri"/>
                <a:cs typeface="Calibri"/>
              </a:rPr>
              <a:t>, </a:t>
            </a:r>
            <a:r>
              <a:rPr lang="de-DE" dirty="0" err="1" smtClean="0">
                <a:latin typeface="Calibri"/>
                <a:cs typeface="Calibri"/>
              </a:rPr>
              <a:t>as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it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is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nuclear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free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and</a:t>
            </a:r>
            <a:r>
              <a:rPr lang="de-DE" dirty="0" smtClean="0">
                <a:latin typeface="Calibri"/>
                <a:cs typeface="Calibri"/>
              </a:rPr>
              <a:t> fossil </a:t>
            </a:r>
            <a:r>
              <a:rPr lang="de-DE" dirty="0" err="1" smtClean="0">
                <a:latin typeface="Calibri"/>
                <a:cs typeface="Calibri"/>
              </a:rPr>
              <a:t>fuels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are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no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option</a:t>
            </a:r>
            <a:endParaRPr lang="de-DE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772816"/>
            <a:ext cx="5030192" cy="2137831"/>
          </a:xfrm>
          <a:prstGeom prst="rect">
            <a:avLst/>
          </a:prstGeom>
        </p:spPr>
      </p:pic>
      <p:pic>
        <p:nvPicPr>
          <p:cNvPr id="4" name="Picture 3" descr="Berlin MoU Sign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303" y="3838735"/>
            <a:ext cx="3294113" cy="24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possible energy concept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80728"/>
            <a:ext cx="6609990" cy="4861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666" y="6021288"/>
            <a:ext cx="6814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However, with different requirements at SKA core and remote stations</a:t>
            </a:r>
          </a:p>
          <a:p>
            <a:pPr algn="ctr"/>
            <a:r>
              <a:rPr lang="en-US" dirty="0">
                <a:latin typeface="Calibri"/>
                <a:cs typeface="Calibri"/>
              </a:rPr>
              <a:t>a</a:t>
            </a:r>
            <a:r>
              <a:rPr lang="en-US" dirty="0" smtClean="0">
                <a:latin typeface="Calibri"/>
                <a:cs typeface="Calibri"/>
              </a:rPr>
              <a:t> mix (100kW – 50 MW) is required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348880"/>
            <a:ext cx="1393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Source: Vetter (ISE)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7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/>
                <a:cs typeface="Calibri"/>
              </a:rPr>
              <a:t>Testing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systems</a:t>
            </a:r>
            <a:r>
              <a:rPr lang="de-DE" dirty="0" smtClean="0">
                <a:latin typeface="Calibri"/>
                <a:cs typeface="Calibri"/>
              </a:rPr>
              <a:t> on </a:t>
            </a:r>
            <a:r>
              <a:rPr lang="de-DE" dirty="0" err="1" smtClean="0">
                <a:latin typeface="Calibri"/>
                <a:cs typeface="Calibri"/>
              </a:rPr>
              <a:t>the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ground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29533"/>
            <a:ext cx="8648521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It has not been fully agreed that the SKA is to be powered by renewable energy (Costs!)</a:t>
            </a:r>
          </a:p>
          <a:p>
            <a:pPr algn="r"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  Solar power and alternatives are currently studied by „Power Investigation Task Force“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However, adopting a scheme which will make the SKA the largest “green” 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  scientific megaproject with lessons for every one</a:t>
            </a:r>
          </a:p>
          <a:p>
            <a:pPr>
              <a:lnSpc>
                <a:spcPct val="120000"/>
              </a:lnSpc>
            </a:pPr>
            <a:endParaRPr lang="en-GB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endParaRPr lang="en-GB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41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fort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96"/>
          <a:stretch>
            <a:fillRect/>
          </a:stretch>
        </p:blipFill>
        <p:spPr bwMode="auto">
          <a:xfrm>
            <a:off x="403179" y="1772816"/>
            <a:ext cx="82296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ChangeArrowheads="1"/>
          </p:cNvSpPr>
          <p:nvPr>
            <p:ph type="title"/>
          </p:nvPr>
        </p:nvSpPr>
        <p:spPr>
          <a:xfrm>
            <a:off x="976064" y="-27384"/>
            <a:ext cx="7772400" cy="1143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GB" sz="3200" dirty="0"/>
              <a:t>Where to go?</a:t>
            </a:r>
            <a:br>
              <a:rPr lang="en-GB" sz="3200" dirty="0"/>
            </a:br>
            <a:endParaRPr lang="en-GB" sz="2000" dirty="0"/>
          </a:p>
        </p:txBody>
      </p:sp>
      <p:sp>
        <p:nvSpPr>
          <p:cNvPr id="176132" name="Oval 4"/>
          <p:cNvSpPr>
            <a:spLocks noChangeArrowheads="1"/>
          </p:cNvSpPr>
          <p:nvPr/>
        </p:nvSpPr>
        <p:spPr bwMode="auto">
          <a:xfrm>
            <a:off x="5435278" y="4052466"/>
            <a:ext cx="360362" cy="360362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133" name="Oval 5"/>
          <p:cNvSpPr>
            <a:spLocks noChangeArrowheads="1"/>
          </p:cNvSpPr>
          <p:nvPr/>
        </p:nvSpPr>
        <p:spPr bwMode="auto">
          <a:xfrm>
            <a:off x="7595865" y="4052466"/>
            <a:ext cx="360363" cy="360362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7094215" y="4406478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ASKAP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220965" y="4406478"/>
            <a:ext cx="1208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MeerKAT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176147" name="Picture 19" descr="2009_K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240" y="4784303"/>
            <a:ext cx="1512888" cy="10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6148" name="Picture 20" descr="SKA 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165" y="4773191"/>
            <a:ext cx="1247775" cy="15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0521" y="1403484"/>
            <a:ext cx="659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Man-made radio emission (Radio Frequency </a:t>
            </a:r>
            <a:r>
              <a:rPr lang="en-US" dirty="0" err="1" smtClean="0"/>
              <a:t>Inteference</a:t>
            </a:r>
            <a:r>
              <a:rPr lang="en-US" dirty="0" smtClean="0"/>
              <a:t>, RFI):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151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animBg="1"/>
      <p:bldP spid="176133" grpId="0" animBg="1"/>
      <p:bldP spid="176134" grpId="0"/>
      <p:bldP spid="1761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/>
                <a:cs typeface="Calibri"/>
              </a:rPr>
              <a:t>Testing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systems</a:t>
            </a:r>
            <a:r>
              <a:rPr lang="de-DE" dirty="0" smtClean="0">
                <a:latin typeface="Calibri"/>
                <a:cs typeface="Calibri"/>
              </a:rPr>
              <a:t> on </a:t>
            </a:r>
            <a:r>
              <a:rPr lang="de-DE" dirty="0" err="1" smtClean="0">
                <a:latin typeface="Calibri"/>
                <a:cs typeface="Calibri"/>
              </a:rPr>
              <a:t>the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ground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29533"/>
            <a:ext cx="8648521" cy="274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It has not been fully agreed that the SKA is to be powered by renewable energy (Costs!)</a:t>
            </a:r>
          </a:p>
          <a:p>
            <a:pPr algn="r"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  Solar power and alternatives are currently studied by „Power Investigation Task Force“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However, adopting a scheme which will make the SKA the largest “green” 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  scientific megaproject with lessons for every one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Test stations being developed and planed:</a:t>
            </a:r>
          </a:p>
          <a:p>
            <a:pPr>
              <a:lnSpc>
                <a:spcPct val="120000"/>
              </a:lnSpc>
            </a:pPr>
            <a:endParaRPr lang="en-GB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1. CSIRO contracted FHG ISE/MPIfR for initial planning of solar energy solution for ASKAP</a:t>
            </a:r>
          </a:p>
          <a:p>
            <a:pPr>
              <a:lnSpc>
                <a:spcPct val="120000"/>
              </a:lnSpc>
            </a:pPr>
            <a:endParaRPr lang="en-GB" dirty="0" smtClean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" b="74065"/>
          <a:stretch/>
        </p:blipFill>
        <p:spPr>
          <a:xfrm>
            <a:off x="179512" y="3294623"/>
            <a:ext cx="5030192" cy="5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998495"/>
            <a:ext cx="5292080" cy="2526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866" y="3429000"/>
            <a:ext cx="3297622" cy="2425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2160" y="5816297"/>
            <a:ext cx="1393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Source: Vetter (ISE)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6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442544"/>
            <a:ext cx="2921000" cy="208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/>
                <a:cs typeface="Calibri"/>
              </a:rPr>
              <a:t>Testing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systems</a:t>
            </a:r>
            <a:r>
              <a:rPr lang="de-DE" dirty="0" smtClean="0">
                <a:latin typeface="Calibri"/>
                <a:cs typeface="Calibri"/>
              </a:rPr>
              <a:t> on </a:t>
            </a:r>
            <a:r>
              <a:rPr lang="de-DE" dirty="0" err="1" smtClean="0">
                <a:latin typeface="Calibri"/>
                <a:cs typeface="Calibri"/>
              </a:rPr>
              <a:t>the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ground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29533"/>
            <a:ext cx="8722873" cy="4071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It has not been fully agreed that the SKA is to be powered by renewable energy (Costs!)</a:t>
            </a:r>
          </a:p>
          <a:p>
            <a:pPr algn="r"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  Solar power and alternatives are currently studied by „Power Investigation Task Force“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However, adopting a scheme which will make the SKA the largest “green” 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  scientific megaproject with lessons for every one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Test stations being developed and planed:</a:t>
            </a:r>
          </a:p>
          <a:p>
            <a:pPr>
              <a:lnSpc>
                <a:spcPct val="120000"/>
              </a:lnSpc>
            </a:pPr>
            <a:endParaRPr lang="en-GB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1. CSIRO contracted FHG ISE/MPIfR for initial planning of solar energy solution for ASKAP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2. Aperture Verification Programme (AAVP) tests hardware in a radio quiet area in Portugal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 Site will also serve as a test site using solar 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energies in combination with the power grid 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Calibri"/>
                <a:cs typeface="Calibri"/>
              </a:rPr>
              <a:t>    for the AAVP. </a:t>
            </a:r>
          </a:p>
          <a:p>
            <a:pPr>
              <a:lnSpc>
                <a:spcPct val="120000"/>
              </a:lnSpc>
            </a:pPr>
            <a:endParaRPr lang="en-GB" dirty="0" smtClean="0"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625056"/>
            <a:ext cx="2921000" cy="2108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6016" y="5805264"/>
            <a:ext cx="36076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D2DB9"/>
                </a:solidFill>
              </a:rPr>
              <a:t>Nearby the </a:t>
            </a:r>
            <a:r>
              <a:rPr lang="en-US" sz="1400" dirty="0" err="1">
                <a:solidFill>
                  <a:srgbClr val="2D2DB9"/>
                </a:solidFill>
              </a:rPr>
              <a:t>Moura</a:t>
            </a:r>
            <a:r>
              <a:rPr lang="en-US" sz="1400" dirty="0">
                <a:solidFill>
                  <a:srgbClr val="2D2DB9"/>
                </a:solidFill>
              </a:rPr>
              <a:t> Solar Photovoltaic plant. </a:t>
            </a:r>
            <a:endParaRPr lang="en-US" sz="1400" dirty="0" smtClean="0">
              <a:solidFill>
                <a:srgbClr val="2D2DB9"/>
              </a:solidFill>
            </a:endParaRPr>
          </a:p>
          <a:p>
            <a:r>
              <a:rPr lang="en-US" sz="1400" dirty="0">
                <a:solidFill>
                  <a:srgbClr val="2D2DB9"/>
                </a:solidFill>
              </a:rPr>
              <a:t>g</a:t>
            </a:r>
            <a:r>
              <a:rPr lang="en-US" sz="1400" dirty="0" smtClean="0">
                <a:solidFill>
                  <a:srgbClr val="2D2DB9"/>
                </a:solidFill>
              </a:rPr>
              <a:t>enerating </a:t>
            </a:r>
            <a:r>
              <a:rPr lang="en-US" sz="1400" dirty="0">
                <a:solidFill>
                  <a:srgbClr val="2D2DB9"/>
                </a:solidFill>
              </a:rPr>
              <a:t>over 60MW with 350.000sqm </a:t>
            </a:r>
            <a:endParaRPr lang="en-US" sz="1400" dirty="0" smtClean="0">
              <a:solidFill>
                <a:srgbClr val="2D2DB9"/>
              </a:solidFill>
            </a:endParaRPr>
          </a:p>
          <a:p>
            <a:r>
              <a:rPr lang="en-US" sz="1400" dirty="0" smtClean="0">
                <a:solidFill>
                  <a:srgbClr val="2D2DB9"/>
                </a:solidFill>
              </a:rPr>
              <a:t>solar  cells </a:t>
            </a:r>
            <a:r>
              <a:rPr lang="en-US" sz="1400" dirty="0">
                <a:solidFill>
                  <a:srgbClr val="2D2DB9"/>
                </a:solidFill>
              </a:rPr>
              <a:t>over 1000 solar trackers,  </a:t>
            </a:r>
          </a:p>
        </p:txBody>
      </p:sp>
    </p:spTree>
    <p:extLst>
      <p:ext uri="{BB962C8B-B14F-4D97-AF65-F5344CB8AC3E}">
        <p14:creationId xmlns:p14="http://schemas.microsoft.com/office/powerpoint/2010/main" xmlns="" val="21452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0" descr="Mond_we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647" y="1289739"/>
            <a:ext cx="1337026" cy="136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and ways to make it possible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73902"/>
            <a:ext cx="6295639" cy="2239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Don‘t shoot yourself in the foot: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latin typeface="Calibri"/>
                <a:cs typeface="Calibri"/>
              </a:rPr>
              <a:t>       - The SKA will be ultra-sensitive – we must avoid producing 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latin typeface="Calibri"/>
                <a:cs typeface="Calibri"/>
              </a:rPr>
              <a:t>         Radio Frequency </a:t>
            </a:r>
            <a:r>
              <a:rPr lang="en-GB" dirty="0" err="1" smtClean="0">
                <a:latin typeface="Calibri"/>
                <a:cs typeface="Calibri"/>
              </a:rPr>
              <a:t>Intereference</a:t>
            </a:r>
            <a:r>
              <a:rPr lang="en-GB" dirty="0" smtClean="0">
                <a:latin typeface="Calibri"/>
                <a:cs typeface="Calibri"/>
              </a:rPr>
              <a:t> on our own, NB: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               Mobile on the phone = 3</a:t>
            </a:r>
            <a:r>
              <a:rPr lang="en-GB" baseline="30000" dirty="0" smtClean="0">
                <a:solidFill>
                  <a:srgbClr val="0000FF"/>
                </a:solidFill>
                <a:latin typeface="Calibri"/>
                <a:cs typeface="Calibri"/>
              </a:rPr>
              <a:t>rd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 brightest radio source</a:t>
            </a:r>
          </a:p>
          <a:p>
            <a:pPr>
              <a:lnSpc>
                <a:spcPct val="130000"/>
              </a:lnSpc>
            </a:pP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smtClean="0">
                <a:latin typeface="Calibri"/>
                <a:cs typeface="Calibri"/>
              </a:rPr>
              <a:t>       - Balance between power transport, power electronic, losses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GB" dirty="0" smtClean="0">
              <a:latin typeface="Calibri"/>
              <a:cs typeface="Calibri"/>
            </a:endParaRPr>
          </a:p>
        </p:txBody>
      </p:sp>
      <p:pic>
        <p:nvPicPr>
          <p:cNvPr id="7" name="Picture 5" descr="handy-symbo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 rot="17035994">
            <a:off x="6383641" y="3314380"/>
            <a:ext cx="1182942" cy="691502"/>
            <a:chOff x="3708400" y="2822698"/>
            <a:chExt cx="2087563" cy="1223963"/>
          </a:xfrm>
        </p:grpSpPr>
        <p:sp>
          <p:nvSpPr>
            <p:cNvPr id="9" name="Bogen 8"/>
            <p:cNvSpPr>
              <a:spLocks/>
            </p:cNvSpPr>
            <p:nvPr/>
          </p:nvSpPr>
          <p:spPr bwMode="auto">
            <a:xfrm rot="17400000" flipH="1">
              <a:off x="5364163" y="2967161"/>
              <a:ext cx="215900" cy="215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457200"/>
              <a:endParaRPr lang="en-US" sz="1800">
                <a:latin typeface="Frutiger 45 Light" charset="0"/>
              </a:endParaRPr>
            </a:p>
          </p:txBody>
        </p:sp>
        <p:sp>
          <p:nvSpPr>
            <p:cNvPr id="12" name="Bogen 10"/>
            <p:cNvSpPr>
              <a:spLocks/>
            </p:cNvSpPr>
            <p:nvPr/>
          </p:nvSpPr>
          <p:spPr bwMode="auto">
            <a:xfrm rot="17400000" flipH="1">
              <a:off x="5076825" y="3111623"/>
              <a:ext cx="215900" cy="215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457200"/>
              <a:endParaRPr lang="en-US" sz="1800">
                <a:latin typeface="Frutiger 45 Light" charset="0"/>
              </a:endParaRPr>
            </a:p>
          </p:txBody>
        </p:sp>
        <p:sp>
          <p:nvSpPr>
            <p:cNvPr id="13" name="Bogen 11"/>
            <p:cNvSpPr>
              <a:spLocks/>
            </p:cNvSpPr>
            <p:nvPr/>
          </p:nvSpPr>
          <p:spPr bwMode="auto">
            <a:xfrm rot="17400000" flipH="1">
              <a:off x="4787900" y="3254498"/>
              <a:ext cx="215900" cy="215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457200"/>
              <a:endParaRPr lang="en-US" sz="1800">
                <a:latin typeface="Frutiger 45 Light" charset="0"/>
              </a:endParaRPr>
            </a:p>
          </p:txBody>
        </p:sp>
        <p:sp>
          <p:nvSpPr>
            <p:cNvPr id="14" name="Bogen 12"/>
            <p:cNvSpPr>
              <a:spLocks/>
            </p:cNvSpPr>
            <p:nvPr/>
          </p:nvSpPr>
          <p:spPr bwMode="auto">
            <a:xfrm rot="17400000" flipH="1">
              <a:off x="4500563" y="3398961"/>
              <a:ext cx="215900" cy="215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457200"/>
              <a:endParaRPr lang="en-US" sz="1800">
                <a:latin typeface="Frutiger 45 Light" charset="0"/>
              </a:endParaRPr>
            </a:p>
          </p:txBody>
        </p:sp>
        <p:sp>
          <p:nvSpPr>
            <p:cNvPr id="15" name="Bogen 13"/>
            <p:cNvSpPr>
              <a:spLocks/>
            </p:cNvSpPr>
            <p:nvPr/>
          </p:nvSpPr>
          <p:spPr bwMode="auto">
            <a:xfrm rot="17400000" flipH="1">
              <a:off x="4211638" y="3543423"/>
              <a:ext cx="215900" cy="215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457200"/>
              <a:endParaRPr lang="en-US" sz="1800">
                <a:latin typeface="Frutiger 45 Light" charset="0"/>
              </a:endParaRPr>
            </a:p>
          </p:txBody>
        </p:sp>
        <p:sp>
          <p:nvSpPr>
            <p:cNvPr id="16" name="Bogen 14"/>
            <p:cNvSpPr>
              <a:spLocks/>
            </p:cNvSpPr>
            <p:nvPr/>
          </p:nvSpPr>
          <p:spPr bwMode="auto">
            <a:xfrm rot="17400000" flipH="1">
              <a:off x="3924300" y="3687886"/>
              <a:ext cx="215900" cy="215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457200"/>
              <a:endParaRPr lang="en-US" sz="1800">
                <a:latin typeface="Frutiger 45 Light" charset="0"/>
              </a:endParaRPr>
            </a:p>
          </p:txBody>
        </p:sp>
        <p:sp>
          <p:nvSpPr>
            <p:cNvPr id="17" name="Bogen 15"/>
            <p:cNvSpPr>
              <a:spLocks/>
            </p:cNvSpPr>
            <p:nvPr/>
          </p:nvSpPr>
          <p:spPr bwMode="auto">
            <a:xfrm rot="17400000" flipH="1">
              <a:off x="5580063" y="2822698"/>
              <a:ext cx="215900" cy="215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457200"/>
              <a:endParaRPr lang="en-US" sz="1800">
                <a:latin typeface="Frutiger 45 Light" charset="0"/>
              </a:endParaRPr>
            </a:p>
          </p:txBody>
        </p:sp>
        <p:sp>
          <p:nvSpPr>
            <p:cNvPr id="18" name="Bogen 16"/>
            <p:cNvSpPr>
              <a:spLocks/>
            </p:cNvSpPr>
            <p:nvPr/>
          </p:nvSpPr>
          <p:spPr bwMode="auto">
            <a:xfrm rot="17400000" flipH="1">
              <a:off x="3708400" y="3830761"/>
              <a:ext cx="215900" cy="215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457200"/>
              <a:endParaRPr lang="en-US" sz="1800">
                <a:latin typeface="Frutiger 45 Light" charset="0"/>
              </a:endParaRPr>
            </a:p>
          </p:txBody>
        </p:sp>
      </p:grpSp>
      <p:pic>
        <p:nvPicPr>
          <p:cNvPr id="6" name="Picture 5" descr="IMG_1918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2911" y="4252766"/>
            <a:ext cx="3635896" cy="26052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5536" y="2780928"/>
            <a:ext cx="5616624" cy="259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Try to </a:t>
            </a: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</a:rPr>
              <a:t>reduce power requirements </a:t>
            </a:r>
            <a:r>
              <a:rPr lang="en-GB" dirty="0" smtClean="0">
                <a:latin typeface="Calibri"/>
                <a:cs typeface="Calibri"/>
              </a:rPr>
              <a:t>from the start (</a:t>
            </a:r>
            <a:r>
              <a:rPr lang="en-GB" dirty="0" smtClean="0">
                <a:solidFill>
                  <a:srgbClr val="008000"/>
                </a:solidFill>
                <a:latin typeface="Calibri"/>
                <a:cs typeface="Calibri"/>
              </a:rPr>
              <a:t>green HPC</a:t>
            </a:r>
            <a:r>
              <a:rPr lang="en-GB" dirty="0" smtClean="0">
                <a:latin typeface="Calibri"/>
                <a:cs typeface="Calibri"/>
              </a:rPr>
              <a:t>, low-power devices, efficient architecture)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Use 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combination of technologies</a:t>
            </a:r>
            <a:r>
              <a:rPr lang="en-GB" dirty="0" smtClean="0">
                <a:latin typeface="Calibri"/>
                <a:cs typeface="Calibri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latin typeface="Calibri"/>
                <a:cs typeface="Calibri"/>
              </a:rPr>
              <a:t>         e.g. add geo-thermal cooling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Develop effective, efficient and inexpensive </a:t>
            </a:r>
          </a:p>
          <a:p>
            <a:pPr>
              <a:lnSpc>
                <a:spcPct val="130000"/>
              </a:lnSpc>
            </a:pPr>
            <a:r>
              <a:rPr lang="en-GB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     storage solution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GB" dirty="0" smtClean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5157192"/>
            <a:ext cx="4782215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dirty="0" smtClean="0">
                <a:solidFill>
                  <a:srgbClr val="FF0000"/>
                </a:solidFill>
                <a:latin typeface="Calibri"/>
                <a:cs typeface="Calibri"/>
              </a:rPr>
              <a:t>Involve industry! </a:t>
            </a:r>
            <a:r>
              <a:rPr lang="en-GB" dirty="0" smtClean="0">
                <a:latin typeface="Calibri"/>
                <a:cs typeface="Calibri"/>
              </a:rPr>
              <a:t>– New Markets: 1.6 Billion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latin typeface="Calibri"/>
                <a:cs typeface="Calibri"/>
              </a:rPr>
              <a:t>      people without access to power grid!!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5536" y="6158770"/>
            <a:ext cx="478221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Use the public attraction of astronomy!</a:t>
            </a:r>
          </a:p>
        </p:txBody>
      </p:sp>
    </p:spTree>
    <p:extLst>
      <p:ext uri="{BB962C8B-B14F-4D97-AF65-F5344CB8AC3E}">
        <p14:creationId xmlns:p14="http://schemas.microsoft.com/office/powerpoint/2010/main" xmlns="" val="33948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933456" y="116632"/>
            <a:ext cx="6662880" cy="45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247"/>
              </a:spcBef>
              <a:defRPr/>
            </a:pPr>
            <a:r>
              <a:rPr lang="de-DE" sz="2400" dirty="0" smtClean="0">
                <a:latin typeface="Calibri"/>
                <a:cs typeface="Calibri"/>
              </a:rPr>
              <a:t>Public </a:t>
            </a:r>
            <a:r>
              <a:rPr lang="de-DE" sz="2400" dirty="0" err="1" smtClean="0">
                <a:latin typeface="Calibri"/>
                <a:cs typeface="Calibri"/>
              </a:rPr>
              <a:t>is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very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keen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to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be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involved</a:t>
            </a:r>
            <a:r>
              <a:rPr lang="de-DE" sz="2400" dirty="0" smtClean="0">
                <a:latin typeface="Calibri"/>
                <a:cs typeface="Calibri"/>
              </a:rPr>
              <a:t>: An </a:t>
            </a:r>
            <a:r>
              <a:rPr lang="de-DE" sz="2400" dirty="0" err="1" smtClean="0">
                <a:latin typeface="Calibri"/>
                <a:cs typeface="Calibri"/>
              </a:rPr>
              <a:t>Example</a:t>
            </a:r>
            <a:r>
              <a:rPr lang="de-DE" sz="2400" dirty="0" smtClean="0">
                <a:latin typeface="Calibri"/>
                <a:cs typeface="Calibri"/>
              </a:rPr>
              <a:t>... </a:t>
            </a:r>
            <a:endParaRPr lang="de-DE" sz="2400" dirty="0">
              <a:latin typeface="Calibri"/>
              <a:cs typeface="Calibri"/>
            </a:endParaRPr>
          </a:p>
        </p:txBody>
      </p:sp>
      <p:grpSp>
        <p:nvGrpSpPr>
          <p:cNvPr id="71683" name="Group 23"/>
          <p:cNvGrpSpPr>
            <a:grpSpLocks/>
          </p:cNvGrpSpPr>
          <p:nvPr/>
        </p:nvGrpSpPr>
        <p:grpSpPr bwMode="auto">
          <a:xfrm>
            <a:off x="35496" y="4221084"/>
            <a:ext cx="4245120" cy="5452412"/>
            <a:chOff x="227" y="2995"/>
            <a:chExt cx="2948" cy="3786"/>
          </a:xfrm>
        </p:grpSpPr>
        <p:sp>
          <p:nvSpPr>
            <p:cNvPr id="126993" name="Rectangle 17"/>
            <p:cNvSpPr>
              <a:spLocks noChangeArrowheads="1"/>
            </p:cNvSpPr>
            <p:nvPr/>
          </p:nvSpPr>
          <p:spPr bwMode="auto">
            <a:xfrm>
              <a:off x="384" y="3062"/>
              <a:ext cx="2791" cy="26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126984" name="Picture 8" descr="snapshot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95"/>
              <a:ext cx="2898" cy="3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369797" y="2520287"/>
            <a:ext cx="4083840" cy="4581121"/>
            <a:chOff x="3339" y="1655"/>
            <a:chExt cx="2836" cy="3181"/>
          </a:xfrm>
        </p:grpSpPr>
        <p:sp>
          <p:nvSpPr>
            <p:cNvPr id="126992" name="Rectangle 16"/>
            <p:cNvSpPr>
              <a:spLocks noChangeArrowheads="1"/>
            </p:cNvSpPr>
            <p:nvPr/>
          </p:nvSpPr>
          <p:spPr bwMode="auto">
            <a:xfrm>
              <a:off x="3384" y="1707"/>
              <a:ext cx="2791" cy="31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71693" name="Picture 6" descr="snapshot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" y="1655"/>
              <a:ext cx="2784" cy="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2699792" y="1843394"/>
            <a:ext cx="6712392" cy="5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de-D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...</a:t>
            </a:r>
            <a:r>
              <a:rPr lang="de-DE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finding</a:t>
            </a:r>
            <a:r>
              <a:rPr lang="de-D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pulsars</a:t>
            </a:r>
            <a:r>
              <a:rPr lang="de-D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with</a:t>
            </a:r>
            <a:r>
              <a:rPr lang="de-D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your</a:t>
            </a:r>
            <a:r>
              <a:rPr lang="de-D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screen</a:t>
            </a:r>
            <a:r>
              <a:rPr lang="de-D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de-DE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saver</a:t>
            </a:r>
            <a:r>
              <a:rPr lang="de-DE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alibri"/>
              </a:rPr>
              <a:t>!</a:t>
            </a:r>
            <a:endParaRPr lang="de-DE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71686" name="Picture 13" descr="aps_he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120" y="836719"/>
            <a:ext cx="6912000" cy="10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87" name="Group 25"/>
          <p:cNvGrpSpPr>
            <a:grpSpLocks/>
          </p:cNvGrpSpPr>
          <p:nvPr/>
        </p:nvGrpSpPr>
        <p:grpSpPr bwMode="auto">
          <a:xfrm>
            <a:off x="326881" y="1826112"/>
            <a:ext cx="2669760" cy="2298481"/>
            <a:chOff x="590" y="1268"/>
            <a:chExt cx="1854" cy="1596"/>
          </a:xfrm>
        </p:grpSpPr>
        <p:grpSp>
          <p:nvGrpSpPr>
            <p:cNvPr id="71688" name="Group 15"/>
            <p:cNvGrpSpPr>
              <a:grpSpLocks noChangeAspect="1"/>
            </p:cNvGrpSpPr>
            <p:nvPr/>
          </p:nvGrpSpPr>
          <p:grpSpPr bwMode="auto">
            <a:xfrm>
              <a:off x="590" y="1268"/>
              <a:ext cx="1854" cy="1596"/>
              <a:chOff x="590" y="1292"/>
              <a:chExt cx="1950" cy="1679"/>
            </a:xfrm>
          </p:grpSpPr>
          <p:sp>
            <p:nvSpPr>
              <p:cNvPr id="126990" name="computr1"/>
              <p:cNvSpPr>
                <a:spLocks noChangeAspect="1" noEditPoints="1" noChangeArrowheads="1"/>
              </p:cNvSpPr>
              <p:nvPr/>
            </p:nvSpPr>
            <p:spPr bwMode="auto">
              <a:xfrm>
                <a:off x="590" y="1292"/>
                <a:ext cx="1950" cy="1679"/>
              </a:xfrm>
              <a:custGeom>
                <a:avLst/>
                <a:gdLst>
                  <a:gd name="T0" fmla="*/ 19535 w 21600"/>
                  <a:gd name="T1" fmla="*/ 0 h 21600"/>
                  <a:gd name="T2" fmla="*/ 10800 w 21600"/>
                  <a:gd name="T3" fmla="*/ 0 h 21600"/>
                  <a:gd name="T4" fmla="*/ 2065 w 21600"/>
                  <a:gd name="T5" fmla="*/ 0 h 21600"/>
                  <a:gd name="T6" fmla="*/ 0 w 21600"/>
                  <a:gd name="T7" fmla="*/ 15388 h 21600"/>
                  <a:gd name="T8" fmla="*/ 0 w 21600"/>
                  <a:gd name="T9" fmla="*/ 21600 h 21600"/>
                  <a:gd name="T10" fmla="*/ 10800 w 21600"/>
                  <a:gd name="T11" fmla="*/ 21600 h 21600"/>
                  <a:gd name="T12" fmla="*/ 21600 w 21600"/>
                  <a:gd name="T13" fmla="*/ 21600 h 21600"/>
                  <a:gd name="T14" fmla="*/ 21600 w 21600"/>
                  <a:gd name="T15" fmla="*/ 15388 h 21600"/>
                  <a:gd name="T16" fmla="*/ 19535 w 21600"/>
                  <a:gd name="T17" fmla="*/ 13553 h 21600"/>
                  <a:gd name="T18" fmla="*/ 2065 w 21600"/>
                  <a:gd name="T19" fmla="*/ 13553 h 21600"/>
                  <a:gd name="T20" fmla="*/ 2065 w 21600"/>
                  <a:gd name="T21" fmla="*/ 6776 h 21600"/>
                  <a:gd name="T22" fmla="*/ 19535 w 21600"/>
                  <a:gd name="T23" fmla="*/ 6776 h 21600"/>
                  <a:gd name="T24" fmla="*/ 0 w 21600"/>
                  <a:gd name="T25" fmla="*/ 18494 h 21600"/>
                  <a:gd name="T26" fmla="*/ 21600 w 21600"/>
                  <a:gd name="T27" fmla="*/ 18494 h 21600"/>
                  <a:gd name="T28" fmla="*/ 4923 w 21600"/>
                  <a:gd name="T29" fmla="*/ 2541 h 21600"/>
                  <a:gd name="T30" fmla="*/ 16756 w 21600"/>
                  <a:gd name="T31" fmla="*/ 111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21600" h="21600" extrusionOk="0">
                    <a:moveTo>
                      <a:pt x="16994" y="15388"/>
                    </a:moveTo>
                    <a:lnTo>
                      <a:pt x="16994" y="13553"/>
                    </a:lnTo>
                    <a:lnTo>
                      <a:pt x="19535" y="13553"/>
                    </a:lnTo>
                    <a:lnTo>
                      <a:pt x="19535" y="10729"/>
                    </a:lnTo>
                    <a:lnTo>
                      <a:pt x="19535" y="6776"/>
                    </a:lnTo>
                    <a:lnTo>
                      <a:pt x="19535" y="0"/>
                    </a:lnTo>
                    <a:lnTo>
                      <a:pt x="10800" y="0"/>
                    </a:lnTo>
                    <a:lnTo>
                      <a:pt x="2065" y="0"/>
                    </a:lnTo>
                    <a:lnTo>
                      <a:pt x="2065" y="6776"/>
                    </a:lnTo>
                    <a:lnTo>
                      <a:pt x="2065" y="10729"/>
                    </a:lnTo>
                    <a:lnTo>
                      <a:pt x="2065" y="13553"/>
                    </a:lnTo>
                    <a:lnTo>
                      <a:pt x="4606" y="13553"/>
                    </a:lnTo>
                    <a:lnTo>
                      <a:pt x="4606" y="15388"/>
                    </a:lnTo>
                    <a:lnTo>
                      <a:pt x="0" y="15388"/>
                    </a:lnTo>
                    <a:lnTo>
                      <a:pt x="0" y="21600"/>
                    </a:lnTo>
                    <a:lnTo>
                      <a:pt x="10800" y="21600"/>
                    </a:lnTo>
                    <a:lnTo>
                      <a:pt x="21600" y="21600"/>
                    </a:lnTo>
                    <a:lnTo>
                      <a:pt x="21600" y="15388"/>
                    </a:lnTo>
                    <a:lnTo>
                      <a:pt x="16994" y="15388"/>
                    </a:lnTo>
                    <a:close/>
                  </a:path>
                  <a:path w="21600" h="21600" extrusionOk="0">
                    <a:moveTo>
                      <a:pt x="4606" y="15388"/>
                    </a:moveTo>
                    <a:lnTo>
                      <a:pt x="4606" y="13553"/>
                    </a:lnTo>
                    <a:lnTo>
                      <a:pt x="16994" y="13553"/>
                    </a:lnTo>
                    <a:lnTo>
                      <a:pt x="16994" y="15388"/>
                    </a:lnTo>
                    <a:lnTo>
                      <a:pt x="4606" y="15388"/>
                    </a:lnTo>
                  </a:path>
                  <a:path w="21600" h="21600" extrusionOk="0">
                    <a:moveTo>
                      <a:pt x="4606" y="11294"/>
                    </a:moveTo>
                    <a:lnTo>
                      <a:pt x="4606" y="2259"/>
                    </a:lnTo>
                    <a:lnTo>
                      <a:pt x="16994" y="2259"/>
                    </a:lnTo>
                    <a:lnTo>
                      <a:pt x="16994" y="11294"/>
                    </a:lnTo>
                    <a:lnTo>
                      <a:pt x="4606" y="11294"/>
                    </a:lnTo>
                    <a:moveTo>
                      <a:pt x="13976" y="17082"/>
                    </a:moveTo>
                    <a:lnTo>
                      <a:pt x="13976" y="16376"/>
                    </a:lnTo>
                    <a:lnTo>
                      <a:pt x="20171" y="16376"/>
                    </a:lnTo>
                    <a:lnTo>
                      <a:pt x="20171" y="17082"/>
                    </a:lnTo>
                    <a:lnTo>
                      <a:pt x="13976" y="17082"/>
                    </a:lnTo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107763" dir="135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pic>
            <p:nvPicPr>
              <p:cNvPr id="126987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" y="1332"/>
                <a:ext cx="1361" cy="958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6997" name="Rectangle 21"/>
            <p:cNvSpPr>
              <a:spLocks noChangeAspect="1" noChangeArrowheads="1"/>
            </p:cNvSpPr>
            <p:nvPr/>
          </p:nvSpPr>
          <p:spPr bwMode="auto">
            <a:xfrm>
              <a:off x="644" y="2579"/>
              <a:ext cx="1751" cy="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>
                <a:defRPr/>
              </a:pPr>
              <a:r>
                <a:rPr lang="de-DE" sz="1700">
                  <a:cs typeface="Arial" charset="0"/>
                </a:rPr>
                <a:t>www.einsteinathome.org</a:t>
              </a:r>
            </a:p>
          </p:txBody>
        </p:sp>
      </p:grpSp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85184"/>
            <a:ext cx="36703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8301" y="2782287"/>
            <a:ext cx="497363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9709852">
            <a:off x="362388" y="2967335"/>
            <a:ext cx="84192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Over 300,000 volunteers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providing 450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eraFlops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12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134350" cy="501650"/>
          </a:xfrm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r>
              <a:rPr lang="it-IT" sz="2800" dirty="0" err="1" smtClean="0">
                <a:latin typeface="Calibri"/>
                <a:cs typeface="Calibri"/>
              </a:rPr>
              <a:t>Conclusions</a:t>
            </a:r>
            <a:endParaRPr lang="en-GB" sz="2000" dirty="0" smtClean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013" y="836712"/>
            <a:ext cx="8340745" cy="5119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SKA will be a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game-changing observatory </a:t>
            </a:r>
            <a:r>
              <a:rPr lang="en-US" dirty="0" smtClean="0">
                <a:latin typeface="Calibri"/>
                <a:cs typeface="Calibri"/>
              </a:rPr>
              <a:t>producing stunning science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t can serve as a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lighthouse project </a:t>
            </a:r>
            <a:r>
              <a:rPr lang="en-US" dirty="0" smtClean="0">
                <a:latin typeface="Calibri"/>
                <a:cs typeface="Calibri"/>
              </a:rPr>
              <a:t>to demonstrate 24/7 operation with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  100% renewable energy independent of grid-solutions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It can be a prime example for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sustainable Mega-Science </a:t>
            </a:r>
            <a:r>
              <a:rPr lang="en-US" dirty="0" smtClean="0">
                <a:latin typeface="Calibri"/>
                <a:cs typeface="Calibri"/>
              </a:rPr>
              <a:t>with 0%-Carbon Footprint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With astronomy (and SKA’s Key Science, e.g. Einstein, Black Holes ..) appealing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alibri"/>
                <a:cs typeface="Calibri"/>
              </a:rPr>
              <a:t>       enormously to the public, the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SKA can break ground </a:t>
            </a:r>
            <a:r>
              <a:rPr lang="en-US" dirty="0" smtClean="0">
                <a:latin typeface="Calibri"/>
                <a:cs typeface="Calibri"/>
              </a:rPr>
              <a:t>for other projects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Required 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energy mix (mini-grid solutions with storage) </a:t>
            </a:r>
            <a:r>
              <a:rPr lang="en-US" dirty="0" smtClean="0">
                <a:latin typeface="Calibri"/>
                <a:cs typeface="Calibri"/>
              </a:rPr>
              <a:t>is likely to produce solutions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alibri"/>
                <a:cs typeface="Calibri"/>
              </a:rPr>
              <a:t>       for many applications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/>
              <a:t>Key to the success of a 100% RE-SKA will be the development of </a:t>
            </a:r>
            <a:r>
              <a:rPr lang="en-US" dirty="0">
                <a:solidFill>
                  <a:schemeClr val="accent2"/>
                </a:solidFill>
              </a:rPr>
              <a:t>innovative </a:t>
            </a:r>
            <a:endParaRPr lang="en-US" dirty="0" smtClean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     systems </a:t>
            </a:r>
            <a:r>
              <a:rPr lang="en-US" dirty="0">
                <a:solidFill>
                  <a:schemeClr val="accent2"/>
                </a:solidFill>
              </a:rPr>
              <a:t>solutions: </a:t>
            </a:r>
            <a:r>
              <a:rPr lang="en-US" dirty="0"/>
              <a:t>PV, CPV, CST solar power, wind if available, plus storage</a:t>
            </a:r>
            <a:endParaRPr lang="en-US" dirty="0" smtClean="0"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It is not clear whether we can afford it, but 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“Green Astronomy” </a:t>
            </a:r>
            <a:r>
              <a:rPr lang="en-US" dirty="0" smtClean="0">
                <a:latin typeface="Calibri"/>
                <a:cs typeface="Calibri"/>
              </a:rPr>
              <a:t>is likely to be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 spectacularly popular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In any case, we may not be able to afford  to pollute the Earth for the exploration of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     the Cosmos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21971" y="6125239"/>
            <a:ext cx="487030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 dirty="0" smtClean="0">
                <a:solidFill>
                  <a:srgbClr val="FF0000"/>
                </a:solidFill>
                <a:latin typeface="Calibri"/>
                <a:ea typeface="Arial" charset="0"/>
                <a:cs typeface="Calibri"/>
              </a:rPr>
              <a:t> It is not easy – but we should certainly try it!</a:t>
            </a:r>
          </a:p>
        </p:txBody>
      </p:sp>
    </p:spTree>
    <p:extLst>
      <p:ext uri="{BB962C8B-B14F-4D97-AF65-F5344CB8AC3E}">
        <p14:creationId xmlns:p14="http://schemas.microsoft.com/office/powerpoint/2010/main" xmlns="" val="1917975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 noChangeArrowheads="1"/>
          </p:cNvSpPr>
          <p:nvPr>
            <p:ph type="title"/>
          </p:nvPr>
        </p:nvSpPr>
        <p:spPr>
          <a:xfrm>
            <a:off x="976064" y="-27384"/>
            <a:ext cx="7772400" cy="1143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GB" sz="3200" dirty="0"/>
              <a:t>Where to go?</a:t>
            </a:r>
            <a:br>
              <a:rPr lang="en-GB" sz="3200" dirty="0"/>
            </a:b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78483"/>
            <a:ext cx="7308304" cy="5358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6165304"/>
            <a:ext cx="7896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We need to be at site far away from population </a:t>
            </a:r>
            <a:r>
              <a:rPr lang="en-US" sz="2000" dirty="0" err="1" smtClean="0">
                <a:latin typeface="Calibri"/>
                <a:cs typeface="Calibri"/>
              </a:rPr>
              <a:t>centres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– away from grid?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16" y="4581128"/>
            <a:ext cx="135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Source: CSIRO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80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8313" y="1125538"/>
            <a:ext cx="867568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defRPr/>
            </a:pPr>
            <a:r>
              <a:rPr lang="en-GB" sz="2000" dirty="0">
                <a:solidFill>
                  <a:schemeClr val="tx2"/>
                </a:solidFill>
                <a:latin typeface="Calibri"/>
                <a:cs typeface="Calibri"/>
              </a:rPr>
              <a:t>Physical requirements</a:t>
            </a:r>
          </a:p>
          <a:p>
            <a:pPr lvl="1">
              <a:defRPr/>
            </a:pPr>
            <a:r>
              <a:rPr lang="en-GB" sz="2000" dirty="0">
                <a:latin typeface="Calibri"/>
                <a:cs typeface="Calibri"/>
              </a:rPr>
              <a:t>Extremely radio quiet environment</a:t>
            </a:r>
          </a:p>
          <a:p>
            <a:pPr lvl="1">
              <a:defRPr/>
            </a:pPr>
            <a:r>
              <a:rPr lang="en-GB" sz="2000" dirty="0">
                <a:latin typeface="Calibri"/>
                <a:cs typeface="Calibri"/>
              </a:rPr>
              <a:t>At least 3000 km in extent</a:t>
            </a:r>
          </a:p>
          <a:p>
            <a:pPr lvl="1">
              <a:defRPr/>
            </a:pPr>
            <a:r>
              <a:rPr lang="en-GB" sz="2000" dirty="0">
                <a:latin typeface="Calibri"/>
                <a:cs typeface="Calibri"/>
              </a:rPr>
              <a:t>Low </a:t>
            </a:r>
            <a:r>
              <a:rPr lang="en-GB" sz="2000" dirty="0" err="1">
                <a:latin typeface="Calibri"/>
                <a:cs typeface="Calibri"/>
              </a:rPr>
              <a:t>ionospheric</a:t>
            </a:r>
            <a:r>
              <a:rPr lang="en-GB" sz="2000" dirty="0">
                <a:latin typeface="Calibri"/>
                <a:cs typeface="Calibri"/>
              </a:rPr>
              <a:t> turbulence</a:t>
            </a:r>
          </a:p>
          <a:p>
            <a:pPr lvl="1">
              <a:defRPr/>
            </a:pPr>
            <a:r>
              <a:rPr lang="en-GB" sz="2000" dirty="0">
                <a:latin typeface="Calibri"/>
                <a:cs typeface="Calibri"/>
              </a:rPr>
              <a:t>Low </a:t>
            </a:r>
            <a:r>
              <a:rPr lang="en-GB" sz="2000" dirty="0" err="1">
                <a:latin typeface="Calibri"/>
                <a:cs typeface="Calibri"/>
              </a:rPr>
              <a:t>tropospheric</a:t>
            </a:r>
            <a:r>
              <a:rPr lang="en-GB" sz="2000" dirty="0">
                <a:latin typeface="Calibri"/>
                <a:cs typeface="Calibri"/>
              </a:rPr>
              <a:t> turbulence</a:t>
            </a:r>
          </a:p>
          <a:p>
            <a:pPr>
              <a:buClr>
                <a:srgbClr val="FFFF00"/>
              </a:buClr>
              <a:defRPr/>
            </a:pPr>
            <a:endParaRPr lang="en-GB" sz="2000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pPr>
              <a:buClr>
                <a:srgbClr val="FFFF00"/>
              </a:buClr>
              <a:defRPr/>
            </a:pPr>
            <a:r>
              <a:rPr lang="en-GB" sz="2000" dirty="0" smtClean="0">
                <a:solidFill>
                  <a:schemeClr val="tx2"/>
                </a:solidFill>
                <a:latin typeface="Calibri"/>
                <a:cs typeface="Calibri"/>
              </a:rPr>
              <a:t>Two </a:t>
            </a:r>
            <a:r>
              <a:rPr lang="en-GB" sz="2000" dirty="0">
                <a:solidFill>
                  <a:schemeClr val="tx2"/>
                </a:solidFill>
                <a:latin typeface="Calibri"/>
                <a:cs typeface="Calibri"/>
              </a:rPr>
              <a:t>candidates short-listed in </a:t>
            </a:r>
            <a:r>
              <a:rPr lang="en-GB" sz="2000" dirty="0" smtClean="0">
                <a:solidFill>
                  <a:schemeClr val="tx2"/>
                </a:solidFill>
                <a:latin typeface="Calibri"/>
                <a:cs typeface="Calibri"/>
              </a:rPr>
              <a:t>2006: </a:t>
            </a:r>
            <a:r>
              <a:rPr lang="en-GB" sz="2000" dirty="0" smtClean="0">
                <a:solidFill>
                  <a:srgbClr val="0000FF"/>
                </a:solidFill>
                <a:latin typeface="Calibri"/>
                <a:cs typeface="Calibri"/>
              </a:rPr>
              <a:t>Western Australia and Southern Africa</a:t>
            </a:r>
            <a:endParaRPr lang="en-GB" sz="2000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>
                <a:srgbClr val="FFFF00"/>
              </a:buClr>
              <a:defRPr/>
            </a:pPr>
            <a:endParaRPr lang="en-GB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>
                <a:srgbClr val="FFFF00"/>
              </a:buClr>
              <a:defRPr/>
            </a:pPr>
            <a:endParaRPr lang="en-GB" sz="2000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>
                <a:srgbClr val="FFFF00"/>
              </a:buClr>
              <a:defRPr/>
            </a:pPr>
            <a:endParaRPr lang="en-GB" sz="2000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>
                <a:srgbClr val="FFFF00"/>
              </a:buClr>
              <a:defRPr/>
            </a:pPr>
            <a:r>
              <a:rPr lang="en-GB" sz="2000" dirty="0">
                <a:solidFill>
                  <a:schemeClr val="tx2"/>
                </a:solidFill>
                <a:latin typeface="Calibri"/>
                <a:cs typeface="Calibri"/>
              </a:rPr>
              <a:t>Site selection process</a:t>
            </a:r>
          </a:p>
        </p:txBody>
      </p:sp>
      <p:sp>
        <p:nvSpPr>
          <p:cNvPr id="44044" name="Title 26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 smtClean="0">
                <a:solidFill>
                  <a:srgbClr val="000000"/>
                </a:solidFill>
                <a:latin typeface="Calibri"/>
                <a:cs typeface="Calibri"/>
              </a:rPr>
              <a:t>Site selection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250825" y="4741863"/>
            <a:ext cx="8374638" cy="1582738"/>
            <a:chOff x="250825" y="3449638"/>
            <a:chExt cx="8374638" cy="1582738"/>
          </a:xfrm>
        </p:grpSpPr>
        <p:sp>
          <p:nvSpPr>
            <p:cNvPr id="44036" name="Rectangle 15"/>
            <p:cNvSpPr>
              <a:spLocks noChangeArrowheads="1"/>
            </p:cNvSpPr>
            <p:nvPr/>
          </p:nvSpPr>
          <p:spPr bwMode="auto">
            <a:xfrm>
              <a:off x="3059113" y="4386263"/>
              <a:ext cx="1152525" cy="576263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" name="Group 29"/>
            <p:cNvGrpSpPr/>
            <p:nvPr/>
          </p:nvGrpSpPr>
          <p:grpSpPr>
            <a:xfrm>
              <a:off x="250825" y="3449638"/>
              <a:ext cx="8374638" cy="1582738"/>
              <a:chOff x="250825" y="4292600"/>
              <a:chExt cx="8374638" cy="1582738"/>
            </a:xfrm>
          </p:grpSpPr>
          <p:sp>
            <p:nvSpPr>
              <p:cNvPr id="44038" name="Rectangle 17"/>
              <p:cNvSpPr>
                <a:spLocks noChangeArrowheads="1"/>
              </p:cNvSpPr>
              <p:nvPr/>
            </p:nvSpPr>
            <p:spPr bwMode="auto">
              <a:xfrm>
                <a:off x="4211638" y="5229225"/>
                <a:ext cx="1944687" cy="576263"/>
              </a:xfrm>
              <a:prstGeom prst="rect">
                <a:avLst/>
              </a:prstGeom>
              <a:solidFill>
                <a:schemeClr val="accent1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44040" name="Rectangle 19"/>
              <p:cNvSpPr>
                <a:spLocks noChangeArrowheads="1"/>
              </p:cNvSpPr>
              <p:nvPr/>
            </p:nvSpPr>
            <p:spPr bwMode="auto">
              <a:xfrm>
                <a:off x="6156325" y="5229225"/>
                <a:ext cx="936625" cy="576263"/>
              </a:xfrm>
              <a:prstGeom prst="rect">
                <a:avLst/>
              </a:prstGeom>
              <a:solidFill>
                <a:schemeClr val="accent1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4" name="Group 28"/>
              <p:cNvGrpSpPr/>
              <p:nvPr/>
            </p:nvGrpSpPr>
            <p:grpSpPr>
              <a:xfrm>
                <a:off x="250825" y="4292600"/>
                <a:ext cx="8374638" cy="1582738"/>
                <a:chOff x="250825" y="4292600"/>
                <a:chExt cx="8374638" cy="1582738"/>
              </a:xfrm>
            </p:grpSpPr>
            <p:grpSp>
              <p:nvGrpSpPr>
                <p:cNvPr id="5" name="Group 14"/>
                <p:cNvGrpSpPr>
                  <a:grpSpLocks/>
                </p:cNvGrpSpPr>
                <p:nvPr/>
              </p:nvGrpSpPr>
              <p:grpSpPr bwMode="auto">
                <a:xfrm>
                  <a:off x="250825" y="4292600"/>
                  <a:ext cx="7295139" cy="1008063"/>
                  <a:chOff x="179512" y="3645024"/>
                  <a:chExt cx="7294705" cy="1008112"/>
                </a:xfrm>
              </p:grpSpPr>
              <p:sp>
                <p:nvSpPr>
                  <p:cNvPr id="44051" name="Rectangle 1"/>
                  <p:cNvSpPr>
                    <a:spLocks noChangeArrowheads="1"/>
                  </p:cNvSpPr>
                  <p:nvPr/>
                </p:nvSpPr>
                <p:spPr bwMode="auto">
                  <a:xfrm>
                    <a:off x="683568" y="4077072"/>
                    <a:ext cx="6790649" cy="50405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>
                      <a:latin typeface="Calibri"/>
                      <a:cs typeface="Calibri"/>
                    </a:endParaRPr>
                  </a:p>
                </p:txBody>
              </p:sp>
              <p:cxnSp>
                <p:nvCxnSpPr>
                  <p:cNvPr id="44052" name="Straight Connector 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9512" y="4077072"/>
                    <a:ext cx="576064" cy="0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accent1"/>
                    </a:solidFill>
                    <a:prstDash val="lgDash"/>
                    <a:round/>
                    <a:headEnd/>
                    <a:tailEnd/>
                  </a:ln>
                </p:spPr>
              </p:cxnSp>
              <p:cxnSp>
                <p:nvCxnSpPr>
                  <p:cNvPr id="44053" name="Straight Connector 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9512" y="4581128"/>
                    <a:ext cx="576064" cy="0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accent1"/>
                    </a:solidFill>
                    <a:prstDash val="lgDash"/>
                    <a:round/>
                    <a:headEnd/>
                    <a:tailEnd/>
                  </a:ln>
                </p:spPr>
              </p:cxnSp>
              <p:cxnSp>
                <p:nvCxnSpPr>
                  <p:cNvPr id="44054" name="Straight Connector 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383868" y="4329100"/>
                    <a:ext cx="504056" cy="0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4055" name="Straight Connector 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6300192" y="4365104"/>
                    <a:ext cx="576064" cy="0"/>
                  </a:xfrm>
                  <a:prstGeom prst="line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84307" y="4076845"/>
                    <a:ext cx="2950987" cy="400069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GB" sz="2000" dirty="0">
                        <a:latin typeface="Calibri"/>
                        <a:cs typeface="Calibri"/>
                      </a:rPr>
                      <a:t>Site characterisation</a:t>
                    </a: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66833" y="3716465"/>
                    <a:ext cx="720682" cy="369905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GB" dirty="0">
                        <a:solidFill>
                          <a:schemeClr val="bg1"/>
                        </a:solidFill>
                        <a:latin typeface="Calibri"/>
                        <a:cs typeface="Calibri"/>
                      </a:rPr>
                      <a:t>2010</a:t>
                    </a: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3203520" y="3645024"/>
                    <a:ext cx="792115" cy="36990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GB" dirty="0">
                        <a:solidFill>
                          <a:schemeClr val="bg1"/>
                        </a:solidFill>
                        <a:latin typeface="Calibri"/>
                        <a:cs typeface="Calibri"/>
                      </a:rPr>
                      <a:t>2011</a:t>
                    </a: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227527" y="3716465"/>
                    <a:ext cx="792116" cy="369905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GB" dirty="0">
                        <a:solidFill>
                          <a:schemeClr val="bg1"/>
                        </a:solidFill>
                        <a:latin typeface="Calibri"/>
                        <a:cs typeface="Calibri"/>
                      </a:rPr>
                      <a:t>2012</a:t>
                    </a:r>
                  </a:p>
                </p:txBody>
              </p: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3059113" y="5229225"/>
                  <a:ext cx="1152525" cy="64611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dirty="0">
                      <a:latin typeface="Calibri"/>
                      <a:cs typeface="Calibri"/>
                    </a:rPr>
                    <a:t>selection criteria  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211638" y="5229225"/>
                  <a:ext cx="1944687" cy="64611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dirty="0">
                      <a:latin typeface="Calibri"/>
                      <a:cs typeface="Calibri"/>
                    </a:rPr>
                    <a:t>info acquisition &amp; analysis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6156325" y="5229225"/>
                  <a:ext cx="1008063" cy="64611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dirty="0" err="1">
                      <a:latin typeface="Calibri"/>
                      <a:cs typeface="Calibri"/>
                    </a:rPr>
                    <a:t>evaluat</a:t>
                  </a:r>
                  <a:r>
                    <a:rPr lang="en-GB" dirty="0">
                      <a:latin typeface="Calibri"/>
                      <a:cs typeface="Calibri"/>
                    </a:rPr>
                    <a:t>-ion</a:t>
                  </a:r>
                </a:p>
              </p:txBody>
            </p:sp>
            <p:grpSp>
              <p:nvGrpSpPr>
                <p:cNvPr id="6" name="Group 25"/>
                <p:cNvGrpSpPr>
                  <a:grpSpLocks/>
                </p:cNvGrpSpPr>
                <p:nvPr/>
              </p:nvGrpSpPr>
              <p:grpSpPr bwMode="auto">
                <a:xfrm>
                  <a:off x="6917746" y="4733919"/>
                  <a:ext cx="1707717" cy="432707"/>
                  <a:chOff x="7812360" y="4725144"/>
                  <a:chExt cx="1708919" cy="432052"/>
                </a:xfrm>
              </p:grpSpPr>
              <p:sp>
                <p:nvSpPr>
                  <p:cNvPr id="44049" name="Isosceles Tri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7812360" y="4725144"/>
                    <a:ext cx="628656" cy="432048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12700" algn="ctr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8441019" y="4787868"/>
                    <a:ext cx="1080260" cy="36932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GB" dirty="0">
                        <a:latin typeface="Calibri"/>
                        <a:cs typeface="Calibri"/>
                      </a:rPr>
                      <a:t>decision</a:t>
                    </a:r>
                  </a:p>
                </p:txBody>
              </p:sp>
            </p:grpSp>
            <p:cxnSp>
              <p:nvCxnSpPr>
                <p:cNvPr id="44045" name="Straight Arrow Connector 28"/>
                <p:cNvCxnSpPr>
                  <a:cxnSpLocks noChangeShapeType="1"/>
                </p:cNvCxnSpPr>
                <p:nvPr/>
              </p:nvCxnSpPr>
              <p:spPr bwMode="auto">
                <a:xfrm>
                  <a:off x="3276600" y="4941888"/>
                  <a:ext cx="3382963" cy="158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26" name="TextBox 25"/>
                <p:cNvSpPr txBox="1"/>
                <p:nvPr/>
              </p:nvSpPr>
              <p:spPr>
                <a:xfrm>
                  <a:off x="395288" y="4365625"/>
                  <a:ext cx="936625" cy="4000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2000" dirty="0">
                      <a:latin typeface="Calibri"/>
                      <a:cs typeface="Calibri"/>
                    </a:rPr>
                    <a:t>2010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132138" y="4365625"/>
                  <a:ext cx="1008062" cy="4000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GB" sz="2000" dirty="0">
                      <a:latin typeface="Calibri"/>
                      <a:cs typeface="Calibri"/>
                    </a:rPr>
                    <a:t>2011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156325" y="4365625"/>
                  <a:ext cx="1079500" cy="4000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GB" sz="2000" dirty="0">
                      <a:latin typeface="Calibri"/>
                      <a:cs typeface="Calibri"/>
                    </a:rPr>
                    <a:t>2012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41403356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 rotWithShape="1">
          <a:blip r:embed="rId3"/>
          <a:srcRect t="24067" b="14070"/>
          <a:stretch/>
        </p:blipFill>
        <p:spPr bwMode="auto">
          <a:xfrm>
            <a:off x="-36512" y="836712"/>
            <a:ext cx="9145588" cy="537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282" name="Oval 2"/>
          <p:cNvSpPr>
            <a:spLocks/>
          </p:cNvSpPr>
          <p:nvPr/>
        </p:nvSpPr>
        <p:spPr bwMode="auto">
          <a:xfrm>
            <a:off x="1925439" y="38731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3" name="Oval 3"/>
          <p:cNvSpPr>
            <a:spLocks/>
          </p:cNvSpPr>
          <p:nvPr/>
        </p:nvSpPr>
        <p:spPr bwMode="auto">
          <a:xfrm>
            <a:off x="1925439" y="3911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4" name="Oval 4"/>
          <p:cNvSpPr>
            <a:spLocks/>
          </p:cNvSpPr>
          <p:nvPr/>
        </p:nvSpPr>
        <p:spPr bwMode="auto">
          <a:xfrm>
            <a:off x="1988939" y="38858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5" name="Oval 5"/>
          <p:cNvSpPr>
            <a:spLocks/>
          </p:cNvSpPr>
          <p:nvPr/>
        </p:nvSpPr>
        <p:spPr bwMode="auto">
          <a:xfrm>
            <a:off x="1963539" y="38096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6" name="Oval 6"/>
          <p:cNvSpPr>
            <a:spLocks/>
          </p:cNvSpPr>
          <p:nvPr/>
        </p:nvSpPr>
        <p:spPr bwMode="auto">
          <a:xfrm>
            <a:off x="1900039" y="38096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7" name="Oval 7"/>
          <p:cNvSpPr>
            <a:spLocks/>
          </p:cNvSpPr>
          <p:nvPr/>
        </p:nvSpPr>
        <p:spPr bwMode="auto">
          <a:xfrm>
            <a:off x="1874639" y="38731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8" name="Oval 8"/>
          <p:cNvSpPr>
            <a:spLocks/>
          </p:cNvSpPr>
          <p:nvPr/>
        </p:nvSpPr>
        <p:spPr bwMode="auto">
          <a:xfrm>
            <a:off x="1773039" y="3784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89" name="Oval 9"/>
          <p:cNvSpPr>
            <a:spLocks/>
          </p:cNvSpPr>
          <p:nvPr/>
        </p:nvSpPr>
        <p:spPr bwMode="auto">
          <a:xfrm>
            <a:off x="1722239" y="3911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0" name="Oval 10"/>
          <p:cNvSpPr>
            <a:spLocks/>
          </p:cNvSpPr>
          <p:nvPr/>
        </p:nvSpPr>
        <p:spPr bwMode="auto">
          <a:xfrm>
            <a:off x="5278239" y="50669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1" name="Oval 11"/>
          <p:cNvSpPr>
            <a:spLocks/>
          </p:cNvSpPr>
          <p:nvPr/>
        </p:nvSpPr>
        <p:spPr bwMode="auto">
          <a:xfrm>
            <a:off x="3678039" y="34413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2" name="Oval 12"/>
          <p:cNvSpPr>
            <a:spLocks/>
          </p:cNvSpPr>
          <p:nvPr/>
        </p:nvSpPr>
        <p:spPr bwMode="auto">
          <a:xfrm>
            <a:off x="4351139" y="27809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3" name="Oval 13"/>
          <p:cNvSpPr>
            <a:spLocks/>
          </p:cNvSpPr>
          <p:nvPr/>
        </p:nvSpPr>
        <p:spPr bwMode="auto">
          <a:xfrm>
            <a:off x="5938639" y="36064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4" name="Oval 14"/>
          <p:cNvSpPr>
            <a:spLocks/>
          </p:cNvSpPr>
          <p:nvPr/>
        </p:nvSpPr>
        <p:spPr bwMode="auto">
          <a:xfrm>
            <a:off x="6281539" y="4241428"/>
            <a:ext cx="88900" cy="88900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5" name="Oval 15"/>
          <p:cNvSpPr>
            <a:spLocks/>
          </p:cNvSpPr>
          <p:nvPr/>
        </p:nvSpPr>
        <p:spPr bwMode="auto">
          <a:xfrm>
            <a:off x="6167239" y="4927228"/>
            <a:ext cx="88900" cy="88900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6" name="Oval 16"/>
          <p:cNvSpPr>
            <a:spLocks/>
          </p:cNvSpPr>
          <p:nvPr/>
        </p:nvSpPr>
        <p:spPr bwMode="auto">
          <a:xfrm>
            <a:off x="8415139" y="52955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>
                  <a:alpha val="50000"/>
                </a:srgbClr>
              </a:gs>
              <a:gs pos="100000">
                <a:srgbClr val="FF00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7" name="Oval 17"/>
          <p:cNvSpPr>
            <a:spLocks/>
          </p:cNvSpPr>
          <p:nvPr/>
        </p:nvSpPr>
        <p:spPr bwMode="auto">
          <a:xfrm>
            <a:off x="7480300" y="6223000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00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8" name="Oval 18"/>
          <p:cNvSpPr>
            <a:spLocks/>
          </p:cNvSpPr>
          <p:nvPr/>
        </p:nvSpPr>
        <p:spPr bwMode="auto">
          <a:xfrm>
            <a:off x="2001639" y="36826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299" name="Oval 19"/>
          <p:cNvSpPr>
            <a:spLocks/>
          </p:cNvSpPr>
          <p:nvPr/>
        </p:nvSpPr>
        <p:spPr bwMode="auto">
          <a:xfrm>
            <a:off x="5303639" y="30095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0" name="Oval 20"/>
          <p:cNvSpPr>
            <a:spLocks/>
          </p:cNvSpPr>
          <p:nvPr/>
        </p:nvSpPr>
        <p:spPr bwMode="auto">
          <a:xfrm>
            <a:off x="2090539" y="39493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1" name="Oval 21"/>
          <p:cNvSpPr>
            <a:spLocks/>
          </p:cNvSpPr>
          <p:nvPr/>
        </p:nvSpPr>
        <p:spPr bwMode="auto">
          <a:xfrm>
            <a:off x="4274939" y="4584328"/>
            <a:ext cx="88900" cy="88900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2" name="Oval 22"/>
          <p:cNvSpPr>
            <a:spLocks/>
          </p:cNvSpPr>
          <p:nvPr/>
        </p:nvSpPr>
        <p:spPr bwMode="auto">
          <a:xfrm>
            <a:off x="3195439" y="43430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3" name="Oval 23"/>
          <p:cNvSpPr>
            <a:spLocks/>
          </p:cNvSpPr>
          <p:nvPr/>
        </p:nvSpPr>
        <p:spPr bwMode="auto">
          <a:xfrm>
            <a:off x="3830439" y="43430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4" name="Oval 24"/>
          <p:cNvSpPr>
            <a:spLocks/>
          </p:cNvSpPr>
          <p:nvPr/>
        </p:nvSpPr>
        <p:spPr bwMode="auto">
          <a:xfrm>
            <a:off x="2814439" y="4038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5" name="Oval 25"/>
          <p:cNvSpPr>
            <a:spLocks/>
          </p:cNvSpPr>
          <p:nvPr/>
        </p:nvSpPr>
        <p:spPr bwMode="auto">
          <a:xfrm>
            <a:off x="2509639" y="4292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6" name="Oval 26"/>
          <p:cNvSpPr>
            <a:spLocks/>
          </p:cNvSpPr>
          <p:nvPr/>
        </p:nvSpPr>
        <p:spPr bwMode="auto">
          <a:xfrm>
            <a:off x="2242939" y="43430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7" name="Oval 27"/>
          <p:cNvSpPr>
            <a:spLocks/>
          </p:cNvSpPr>
          <p:nvPr/>
        </p:nvSpPr>
        <p:spPr bwMode="auto">
          <a:xfrm>
            <a:off x="1912739" y="40763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8" name="Oval 28"/>
          <p:cNvSpPr>
            <a:spLocks/>
          </p:cNvSpPr>
          <p:nvPr/>
        </p:nvSpPr>
        <p:spPr bwMode="auto">
          <a:xfrm>
            <a:off x="2801739" y="3784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09" name="Oval 29"/>
          <p:cNvSpPr>
            <a:spLocks/>
          </p:cNvSpPr>
          <p:nvPr/>
        </p:nvSpPr>
        <p:spPr bwMode="auto">
          <a:xfrm>
            <a:off x="2319139" y="36699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0" name="Oval 30"/>
          <p:cNvSpPr>
            <a:spLocks/>
          </p:cNvSpPr>
          <p:nvPr/>
        </p:nvSpPr>
        <p:spPr bwMode="auto">
          <a:xfrm>
            <a:off x="2369939" y="34413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1" name="Oval 31"/>
          <p:cNvSpPr>
            <a:spLocks/>
          </p:cNvSpPr>
          <p:nvPr/>
        </p:nvSpPr>
        <p:spPr bwMode="auto">
          <a:xfrm>
            <a:off x="1861939" y="36826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2" name="Oval 32"/>
          <p:cNvSpPr>
            <a:spLocks/>
          </p:cNvSpPr>
          <p:nvPr/>
        </p:nvSpPr>
        <p:spPr bwMode="auto">
          <a:xfrm>
            <a:off x="2395339" y="47748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3" name="Oval 33"/>
          <p:cNvSpPr>
            <a:spLocks/>
          </p:cNvSpPr>
          <p:nvPr/>
        </p:nvSpPr>
        <p:spPr bwMode="auto">
          <a:xfrm>
            <a:off x="2027039" y="42668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4" name="Oval 34"/>
          <p:cNvSpPr>
            <a:spLocks/>
          </p:cNvSpPr>
          <p:nvPr/>
        </p:nvSpPr>
        <p:spPr bwMode="auto">
          <a:xfrm>
            <a:off x="2242939" y="4038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5" name="Oval 35"/>
          <p:cNvSpPr>
            <a:spLocks/>
          </p:cNvSpPr>
          <p:nvPr/>
        </p:nvSpPr>
        <p:spPr bwMode="auto">
          <a:xfrm>
            <a:off x="2458839" y="40763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6" name="Oval 36"/>
          <p:cNvSpPr>
            <a:spLocks/>
          </p:cNvSpPr>
          <p:nvPr/>
        </p:nvSpPr>
        <p:spPr bwMode="auto">
          <a:xfrm>
            <a:off x="2204839" y="38350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7" name="Oval 37"/>
          <p:cNvSpPr>
            <a:spLocks/>
          </p:cNvSpPr>
          <p:nvPr/>
        </p:nvSpPr>
        <p:spPr bwMode="auto">
          <a:xfrm>
            <a:off x="2458839" y="38477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8" name="Oval 38"/>
          <p:cNvSpPr>
            <a:spLocks/>
          </p:cNvSpPr>
          <p:nvPr/>
        </p:nvSpPr>
        <p:spPr bwMode="auto">
          <a:xfrm>
            <a:off x="3487539" y="39747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19" name="Oval 39"/>
          <p:cNvSpPr>
            <a:spLocks/>
          </p:cNvSpPr>
          <p:nvPr/>
        </p:nvSpPr>
        <p:spPr bwMode="auto">
          <a:xfrm>
            <a:off x="1925439" y="35048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0" name="Oval 40"/>
          <p:cNvSpPr>
            <a:spLocks/>
          </p:cNvSpPr>
          <p:nvPr/>
        </p:nvSpPr>
        <p:spPr bwMode="auto">
          <a:xfrm>
            <a:off x="1785739" y="33524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1" name="Oval 41"/>
          <p:cNvSpPr>
            <a:spLocks/>
          </p:cNvSpPr>
          <p:nvPr/>
        </p:nvSpPr>
        <p:spPr bwMode="auto">
          <a:xfrm>
            <a:off x="2865239" y="45843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2" name="Oval 42"/>
          <p:cNvSpPr>
            <a:spLocks/>
          </p:cNvSpPr>
          <p:nvPr/>
        </p:nvSpPr>
        <p:spPr bwMode="auto">
          <a:xfrm>
            <a:off x="4465439" y="3784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3" name="Oval 43"/>
          <p:cNvSpPr>
            <a:spLocks/>
          </p:cNvSpPr>
          <p:nvPr/>
        </p:nvSpPr>
        <p:spPr bwMode="auto">
          <a:xfrm>
            <a:off x="4274939" y="45843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4" name="Oval 44"/>
          <p:cNvSpPr>
            <a:spLocks/>
          </p:cNvSpPr>
          <p:nvPr/>
        </p:nvSpPr>
        <p:spPr bwMode="auto">
          <a:xfrm>
            <a:off x="6281539" y="42414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5" name="Oval 45"/>
          <p:cNvSpPr>
            <a:spLocks/>
          </p:cNvSpPr>
          <p:nvPr/>
        </p:nvSpPr>
        <p:spPr bwMode="auto">
          <a:xfrm>
            <a:off x="6154539" y="49272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7326" name="Oval 46"/>
          <p:cNvSpPr>
            <a:spLocks/>
          </p:cNvSpPr>
          <p:nvPr/>
        </p:nvSpPr>
        <p:spPr bwMode="auto">
          <a:xfrm>
            <a:off x="5837039" y="6082928"/>
            <a:ext cx="88900" cy="889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860000" scaled="1"/>
          </a:grad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45104" name="Rectangle 47"/>
          <p:cNvSpPr>
            <a:spLocks/>
          </p:cNvSpPr>
          <p:nvPr/>
        </p:nvSpPr>
        <p:spPr bwMode="auto">
          <a:xfrm>
            <a:off x="539552" y="5295528"/>
            <a:ext cx="3924300" cy="111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 sz="3600"/>
          </a:p>
        </p:txBody>
      </p:sp>
      <p:pic>
        <p:nvPicPr>
          <p:cNvPr id="917553" name="Picture 49" descr="IMG_61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520" y="707405"/>
            <a:ext cx="9375775" cy="624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11760" y="188640"/>
            <a:ext cx="441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Western Australia &amp; New Zealand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131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80728"/>
            <a:ext cx="7884368" cy="548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51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Legal regulations in place to protect site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5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Calibri"/>
                <a:cs typeface="Calibri"/>
              </a:rPr>
              <a:t>South Africa + 7 countries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357313"/>
            <a:ext cx="6072188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410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Calibri"/>
                <a:cs typeface="Calibri"/>
              </a:rPr>
              <a:t>South Africa + 7 countries</a:t>
            </a:r>
          </a:p>
        </p:txBody>
      </p:sp>
      <p:pic>
        <p:nvPicPr>
          <p:cNvPr id="4" name="Picture 5" descr="Karoo_m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8550"/>
            <a:ext cx="91440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396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1641" y="2834159"/>
            <a:ext cx="2380479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dirty="0" smtClean="0">
                <a:latin typeface="Calibri"/>
                <a:cs typeface="Calibri"/>
              </a:rPr>
              <a:t>The Challenges</a:t>
            </a:r>
          </a:p>
        </p:txBody>
      </p:sp>
    </p:spTree>
    <p:extLst>
      <p:ext uri="{BB962C8B-B14F-4D97-AF65-F5344CB8AC3E}">
        <p14:creationId xmlns:p14="http://schemas.microsoft.com/office/powerpoint/2010/main" xmlns="" val="35429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PifRIAF">
  <a:themeElements>
    <a:clrScheme name="MPifRIAF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PifRIA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PifRIA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fRIA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Arial"/>
        <a:cs typeface="Arial"/>
      </a:majorFont>
      <a:minorFont>
        <a:latin typeface="Comic Sans M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Arial"/>
        <a:cs typeface="Arial"/>
      </a:majorFont>
      <a:minorFont>
        <a:latin typeface="Comic Sans M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PifRIAF">
  <a:themeElements>
    <a:clrScheme name="MPifRIAF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PifRIA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PifRIA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fRIA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PifRIAF">
  <a:themeElements>
    <a:clrScheme name="MPifRIAF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PifRIA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PifRIA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fRIA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fRIA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5450</TotalTime>
  <Words>1308</Words>
  <Application>Microsoft Office PowerPoint</Application>
  <PresentationFormat>On-screen Show (4:3)</PresentationFormat>
  <Paragraphs>191</Paragraphs>
  <Slides>24</Slides>
  <Notes>8</Notes>
  <HiddenSlides>1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MPifRIAF</vt:lpstr>
      <vt:lpstr>2_Default Design</vt:lpstr>
      <vt:lpstr>3_Default Design</vt:lpstr>
      <vt:lpstr>1_MPifRIAF</vt:lpstr>
      <vt:lpstr>2_MPifRIAF</vt:lpstr>
      <vt:lpstr>Equation</vt:lpstr>
      <vt:lpstr>Slide 1</vt:lpstr>
      <vt:lpstr>Where to go? </vt:lpstr>
      <vt:lpstr>Where to go? </vt:lpstr>
      <vt:lpstr>Site selection</vt:lpstr>
      <vt:lpstr>Slide 5</vt:lpstr>
      <vt:lpstr>Slide 6</vt:lpstr>
      <vt:lpstr>South Africa + 7 countries</vt:lpstr>
      <vt:lpstr>South Africa + 7 countries</vt:lpstr>
      <vt:lpstr>Slide 9</vt:lpstr>
      <vt:lpstr>Challenges</vt:lpstr>
      <vt:lpstr>System Block Diagram</vt:lpstr>
      <vt:lpstr>Signal transport networks</vt:lpstr>
      <vt:lpstr>We need an ExaFlop Computer on-site!</vt:lpstr>
      <vt:lpstr>Energy supply</vt:lpstr>
      <vt:lpstr>Power supply: Solar Energy?</vt:lpstr>
      <vt:lpstr>Green astronomy, Green SKA</vt:lpstr>
      <vt:lpstr>Vision in partnership with Fraunhofer ISE</vt:lpstr>
      <vt:lpstr>One possible energy concept</vt:lpstr>
      <vt:lpstr>Testing systems on the ground</vt:lpstr>
      <vt:lpstr>Testing systems on the ground</vt:lpstr>
      <vt:lpstr>Testing systems on the ground</vt:lpstr>
      <vt:lpstr>Challenges and ways to make it possible</vt:lpstr>
      <vt:lpstr>Slide 23</vt:lpstr>
      <vt:lpstr>Conclusions</vt:lpstr>
    </vt:vector>
  </TitlesOfParts>
  <Company>MPI für Radioastronomie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Viola Tegethoff</dc:creator>
  <cp:lastModifiedBy>Arnold van Ardenne</cp:lastModifiedBy>
  <cp:revision>410</cp:revision>
  <cp:lastPrinted>2010-11-30T11:14:54Z</cp:lastPrinted>
  <dcterms:created xsi:type="dcterms:W3CDTF">2010-12-07T19:20:18Z</dcterms:created>
  <dcterms:modified xsi:type="dcterms:W3CDTF">2011-12-15T10:41:02Z</dcterms:modified>
</cp:coreProperties>
</file>