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2" r:id="rId1"/>
  </p:sldMasterIdLst>
  <p:notesMasterIdLst>
    <p:notesMasterId r:id="rId22"/>
  </p:notesMasterIdLst>
  <p:handoutMasterIdLst>
    <p:handoutMasterId r:id="rId23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71" r:id="rId12"/>
    <p:sldId id="272" r:id="rId13"/>
    <p:sldId id="273" r:id="rId14"/>
    <p:sldId id="274" r:id="rId15"/>
    <p:sldId id="275" r:id="rId16"/>
    <p:sldId id="276" r:id="rId17"/>
    <p:sldId id="282" r:id="rId18"/>
    <p:sldId id="277" r:id="rId19"/>
    <p:sldId id="278" r:id="rId20"/>
    <p:sldId id="281" r:id="rId21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800080"/>
    <a:srgbClr val="EAFF21"/>
    <a:srgbClr val="000000"/>
    <a:srgbClr val="C3D4E3"/>
    <a:srgbClr val="132148"/>
    <a:srgbClr val="122047"/>
    <a:srgbClr val="20386C"/>
    <a:srgbClr val="E7EEFD"/>
    <a:srgbClr val="A4BFE6"/>
    <a:srgbClr val="7CB3E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405" autoAdjust="0"/>
    <p:restoredTop sz="77409" autoAdjust="0"/>
  </p:normalViewPr>
  <p:slideViewPr>
    <p:cSldViewPr>
      <p:cViewPr varScale="1">
        <p:scale>
          <a:sx n="60" d="100"/>
          <a:sy n="60" d="100"/>
        </p:scale>
        <p:origin x="-141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770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enjamin%20Mort\Dropbox\Oskar2\presentations\dwingeloo_dec_2011\timing_resul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34"/>
  <c:chart>
    <c:autoTitleDeleted val="1"/>
    <c:plotArea>
      <c:layout>
        <c:manualLayout>
          <c:layoutTarget val="inner"/>
          <c:xMode val="edge"/>
          <c:yMode val="edge"/>
          <c:x val="0.13852514449298942"/>
          <c:y val="8.4829896520178402E-2"/>
          <c:w val="0.79442884899093857"/>
          <c:h val="0.84322474636473665"/>
        </c:manualLayout>
      </c:layout>
      <c:scatterChart>
        <c:scatterStyle val="lineMarker"/>
        <c:ser>
          <c:idx val="0"/>
          <c:order val="0"/>
          <c:tx>
            <c:v>1,000 antennas (double, 2xC2070)</c:v>
          </c:tx>
          <c:spPr>
            <a:ln>
              <a:solidFill>
                <a:srgbClr val="EAFF21"/>
              </a:solidFill>
            </a:ln>
          </c:spPr>
          <c:marker>
            <c:spPr>
              <a:solidFill>
                <a:srgbClr val="EAFF21"/>
              </a:solidFill>
              <a:ln>
                <a:solidFill>
                  <a:srgbClr val="EAFF21"/>
                </a:solidFill>
              </a:ln>
            </c:spPr>
          </c:marker>
          <c:xVal>
            <c:numRef>
              <c:f>'zen C2070 (double)'!$B$3:$B$9</c:f>
              <c:numCache>
                <c:formatCode>#,##0</c:formatCode>
                <c:ptCount val="7"/>
                <c:pt idx="0">
                  <c:v>1000</c:v>
                </c:pt>
                <c:pt idx="1">
                  <c:v>5000</c:v>
                </c:pt>
                <c:pt idx="2">
                  <c:v>10000</c:v>
                </c:pt>
                <c:pt idx="3">
                  <c:v>50000</c:v>
                </c:pt>
                <c:pt idx="4">
                  <c:v>100000</c:v>
                </c:pt>
                <c:pt idx="5">
                  <c:v>400000</c:v>
                </c:pt>
                <c:pt idx="6">
                  <c:v>1000000</c:v>
                </c:pt>
              </c:numCache>
            </c:numRef>
          </c:xVal>
          <c:yVal>
            <c:numRef>
              <c:f>'zen C2070 (double)'!$K$3:$K$9</c:f>
              <c:numCache>
                <c:formatCode>0.00</c:formatCode>
                <c:ptCount val="7"/>
                <c:pt idx="0">
                  <c:v>1.1080000000000001</c:v>
                </c:pt>
                <c:pt idx="1">
                  <c:v>2.8979999999999997</c:v>
                </c:pt>
                <c:pt idx="2">
                  <c:v>5.5669999999999975</c:v>
                </c:pt>
                <c:pt idx="3">
                  <c:v>27.558</c:v>
                </c:pt>
                <c:pt idx="4">
                  <c:v>56.51</c:v>
                </c:pt>
                <c:pt idx="5">
                  <c:v>232.08</c:v>
                </c:pt>
                <c:pt idx="6">
                  <c:v>580.67700000000002</c:v>
                </c:pt>
              </c:numCache>
            </c:numRef>
          </c:yVal>
        </c:ser>
        <c:ser>
          <c:idx val="1"/>
          <c:order val="1"/>
          <c:tx>
            <c:v>5,000 antennas (double, 2xC2070)</c:v>
          </c:tx>
          <c:spPr>
            <a:ln>
              <a:solidFill>
                <a:schemeClr val="accent4">
                  <a:lumMod val="50000"/>
                  <a:lumOff val="50000"/>
                </a:schemeClr>
              </a:solidFill>
            </a:ln>
          </c:spPr>
          <c:marker>
            <c:spPr>
              <a:solidFill>
                <a:schemeClr val="accent4">
                  <a:lumMod val="50000"/>
                  <a:lumOff val="50000"/>
                </a:schemeClr>
              </a:solidFill>
              <a:ln>
                <a:solidFill>
                  <a:srgbClr val="001242">
                    <a:lumMod val="50000"/>
                    <a:lumOff val="50000"/>
                  </a:srgbClr>
                </a:solidFill>
              </a:ln>
            </c:spPr>
          </c:marker>
          <c:xVal>
            <c:numRef>
              <c:f>'zen C2070 (double)'!$B$12:$B$18</c:f>
              <c:numCache>
                <c:formatCode>#,##0</c:formatCode>
                <c:ptCount val="7"/>
                <c:pt idx="0">
                  <c:v>1000</c:v>
                </c:pt>
                <c:pt idx="1">
                  <c:v>5000</c:v>
                </c:pt>
                <c:pt idx="2">
                  <c:v>10000</c:v>
                </c:pt>
                <c:pt idx="3">
                  <c:v>50000</c:v>
                </c:pt>
                <c:pt idx="4">
                  <c:v>100000</c:v>
                </c:pt>
                <c:pt idx="5">
                  <c:v>400000</c:v>
                </c:pt>
                <c:pt idx="6">
                  <c:v>1000000</c:v>
                </c:pt>
              </c:numCache>
            </c:numRef>
          </c:xVal>
          <c:yVal>
            <c:numRef>
              <c:f>'zen C2070 (double)'!$K$12:$K$18</c:f>
              <c:numCache>
                <c:formatCode>0.00</c:formatCode>
                <c:ptCount val="7"/>
                <c:pt idx="0">
                  <c:v>2.7450000000000001</c:v>
                </c:pt>
                <c:pt idx="1">
                  <c:v>4.5339999999999998</c:v>
                </c:pt>
                <c:pt idx="2">
                  <c:v>8.44</c:v>
                </c:pt>
                <c:pt idx="3">
                  <c:v>37.814999999999998</c:v>
                </c:pt>
                <c:pt idx="4">
                  <c:v>76.78</c:v>
                </c:pt>
                <c:pt idx="5">
                  <c:v>312.36</c:v>
                </c:pt>
                <c:pt idx="6">
                  <c:v>782.15199999999948</c:v>
                </c:pt>
              </c:numCache>
            </c:numRef>
          </c:yVal>
        </c:ser>
        <c:ser>
          <c:idx val="2"/>
          <c:order val="2"/>
          <c:tx>
            <c:v>10,000 antennas (double,2xC2070)</c:v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'zen C2070 (double)'!$B$21:$B$27</c:f>
              <c:numCache>
                <c:formatCode>#,##0</c:formatCode>
                <c:ptCount val="7"/>
                <c:pt idx="0">
                  <c:v>1000</c:v>
                </c:pt>
                <c:pt idx="1">
                  <c:v>5000</c:v>
                </c:pt>
                <c:pt idx="2">
                  <c:v>10000</c:v>
                </c:pt>
                <c:pt idx="3">
                  <c:v>50000</c:v>
                </c:pt>
                <c:pt idx="4">
                  <c:v>100000</c:v>
                </c:pt>
                <c:pt idx="5">
                  <c:v>400000</c:v>
                </c:pt>
                <c:pt idx="6">
                  <c:v>1000000</c:v>
                </c:pt>
              </c:numCache>
            </c:numRef>
          </c:xVal>
          <c:yVal>
            <c:numRef>
              <c:f>'zen C2070 (double)'!$K$21:$K$27</c:f>
              <c:numCache>
                <c:formatCode>0.00</c:formatCode>
                <c:ptCount val="7"/>
                <c:pt idx="0">
                  <c:v>4.7919999999999998</c:v>
                </c:pt>
                <c:pt idx="1">
                  <c:v>6.5789999999999997</c:v>
                </c:pt>
                <c:pt idx="2">
                  <c:v>12.042</c:v>
                </c:pt>
                <c:pt idx="3">
                  <c:v>50.583999999999996</c:v>
                </c:pt>
                <c:pt idx="4">
                  <c:v>101.81</c:v>
                </c:pt>
                <c:pt idx="5">
                  <c:v>413.43899999999951</c:v>
                </c:pt>
                <c:pt idx="6">
                  <c:v>1032.299</c:v>
                </c:pt>
              </c:numCache>
            </c:numRef>
          </c:yVal>
        </c:ser>
        <c:ser>
          <c:idx val="3"/>
          <c:order val="3"/>
          <c:tx>
            <c:v>10,000 antennas (single, 2xC2070)</c:v>
          </c:tx>
          <c:spPr>
            <a:ln>
              <a:solidFill>
                <a:srgbClr val="800080"/>
              </a:solidFill>
            </a:ln>
          </c:spPr>
          <c:marker>
            <c:spPr>
              <a:solidFill>
                <a:srgbClr val="800080"/>
              </a:solidFill>
              <a:ln>
                <a:solidFill>
                  <a:srgbClr val="800080"/>
                </a:solidFill>
              </a:ln>
            </c:spPr>
          </c:marker>
          <c:xVal>
            <c:numRef>
              <c:f>'zen C2070 (single)'!$B$28:$B$37</c:f>
              <c:numCache>
                <c:formatCode>#,##0</c:formatCode>
                <c:ptCount val="10"/>
                <c:pt idx="0">
                  <c:v>1000</c:v>
                </c:pt>
                <c:pt idx="1">
                  <c:v>5000</c:v>
                </c:pt>
                <c:pt idx="2">
                  <c:v>10000</c:v>
                </c:pt>
                <c:pt idx="3">
                  <c:v>25000</c:v>
                </c:pt>
                <c:pt idx="4">
                  <c:v>50000</c:v>
                </c:pt>
                <c:pt idx="5">
                  <c:v>100000</c:v>
                </c:pt>
                <c:pt idx="6">
                  <c:v>200000</c:v>
                </c:pt>
                <c:pt idx="7">
                  <c:v>400000</c:v>
                </c:pt>
                <c:pt idx="8">
                  <c:v>600000</c:v>
                </c:pt>
                <c:pt idx="9">
                  <c:v>1000000</c:v>
                </c:pt>
              </c:numCache>
            </c:numRef>
          </c:xVal>
          <c:yVal>
            <c:numRef>
              <c:f>'zen C2070 (single)'!$K$28:$K$37</c:f>
              <c:numCache>
                <c:formatCode>0.00</c:formatCode>
                <c:ptCount val="10"/>
                <c:pt idx="0">
                  <c:v>2.72</c:v>
                </c:pt>
                <c:pt idx="1">
                  <c:v>3.2269999999999999</c:v>
                </c:pt>
                <c:pt idx="2">
                  <c:v>5.1629999999999949</c:v>
                </c:pt>
                <c:pt idx="3">
                  <c:v>11.127000000000001</c:v>
                </c:pt>
                <c:pt idx="4">
                  <c:v>20.393999999999988</c:v>
                </c:pt>
                <c:pt idx="5">
                  <c:v>38.410000000000004</c:v>
                </c:pt>
                <c:pt idx="6">
                  <c:v>78.004000000000005</c:v>
                </c:pt>
                <c:pt idx="7">
                  <c:v>156.136</c:v>
                </c:pt>
                <c:pt idx="8">
                  <c:v>234.23</c:v>
                </c:pt>
                <c:pt idx="9">
                  <c:v>390.35</c:v>
                </c:pt>
              </c:numCache>
            </c:numRef>
          </c:yVal>
        </c:ser>
        <c:ser>
          <c:idx val="4"/>
          <c:order val="4"/>
          <c:tx>
            <c:v>1,000 antennas (single, 1xC2070)</c:v>
          </c:tx>
          <c:spPr>
            <a:ln>
              <a:solidFill>
                <a:srgbClr val="00B050"/>
              </a:solidFill>
            </a:ln>
          </c:spPr>
          <c:marker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xVal>
            <c:numRef>
              <c:f>'zen C2070 (single)'!$B$39:$B$49</c:f>
              <c:numCache>
                <c:formatCode>#,##0</c:formatCode>
                <c:ptCount val="11"/>
                <c:pt idx="0">
                  <c:v>1000</c:v>
                </c:pt>
                <c:pt idx="1">
                  <c:v>5000</c:v>
                </c:pt>
                <c:pt idx="2">
                  <c:v>10000</c:v>
                </c:pt>
                <c:pt idx="3">
                  <c:v>25000</c:v>
                </c:pt>
                <c:pt idx="4">
                  <c:v>50000</c:v>
                </c:pt>
                <c:pt idx="5">
                  <c:v>100000</c:v>
                </c:pt>
                <c:pt idx="6">
                  <c:v>200000</c:v>
                </c:pt>
                <c:pt idx="7">
                  <c:v>400000</c:v>
                </c:pt>
                <c:pt idx="8">
                  <c:v>600000</c:v>
                </c:pt>
                <c:pt idx="9">
                  <c:v>800000</c:v>
                </c:pt>
                <c:pt idx="10">
                  <c:v>1000000</c:v>
                </c:pt>
              </c:numCache>
            </c:numRef>
          </c:xVal>
          <c:yVal>
            <c:numRef>
              <c:f>'zen C2070 (single)'!$K$39:$K$49</c:f>
              <c:numCache>
                <c:formatCode>0.00</c:formatCode>
                <c:ptCount val="11"/>
                <c:pt idx="0">
                  <c:v>0.70100000000000051</c:v>
                </c:pt>
                <c:pt idx="1">
                  <c:v>1.8080000000000001</c:v>
                </c:pt>
                <c:pt idx="2">
                  <c:v>3.1890000000000001</c:v>
                </c:pt>
                <c:pt idx="3">
                  <c:v>7.8039999999999985</c:v>
                </c:pt>
                <c:pt idx="4">
                  <c:v>15.595000000000002</c:v>
                </c:pt>
                <c:pt idx="5">
                  <c:v>32.349999999999994</c:v>
                </c:pt>
                <c:pt idx="6">
                  <c:v>64.647999999999996</c:v>
                </c:pt>
                <c:pt idx="7">
                  <c:v>129.166</c:v>
                </c:pt>
                <c:pt idx="8">
                  <c:v>193.82900000000001</c:v>
                </c:pt>
                <c:pt idx="9">
                  <c:v>258.42699999999951</c:v>
                </c:pt>
                <c:pt idx="10">
                  <c:v>323.08599999999973</c:v>
                </c:pt>
              </c:numCache>
            </c:numRef>
          </c:yVal>
        </c:ser>
        <c:axId val="49933312"/>
        <c:axId val="50673152"/>
      </c:scatterChart>
      <c:valAx>
        <c:axId val="49933312"/>
        <c:scaling>
          <c:logBase val="10"/>
          <c:orientation val="minMax"/>
          <c:min val="1000"/>
        </c:scaling>
        <c:axPos val="b"/>
        <c:title>
          <c:tx>
            <c:rich>
              <a:bodyPr/>
              <a:lstStyle/>
              <a:p>
                <a:pPr>
                  <a:defRPr lang="en-GB" sz="1600"/>
                </a:pPr>
                <a:r>
                  <a:rPr lang="en-GB" sz="1600" dirty="0" smtClean="0"/>
                  <a:t>number </a:t>
                </a:r>
                <a:r>
                  <a:rPr lang="en-GB" sz="1600" dirty="0"/>
                  <a:t>of </a:t>
                </a:r>
                <a:r>
                  <a:rPr lang="en-GB" sz="1600" dirty="0" smtClean="0"/>
                  <a:t>sources</a:t>
                </a:r>
                <a:endParaRPr lang="en-GB" sz="1600" dirty="0"/>
              </a:p>
            </c:rich>
          </c:tx>
          <c:layout/>
        </c:title>
        <c:numFmt formatCode="#,##0" sourceLinked="1"/>
        <c:minorTickMark val="out"/>
        <c:tickLblPos val="nextTo"/>
        <c:txPr>
          <a:bodyPr/>
          <a:lstStyle/>
          <a:p>
            <a:pPr>
              <a:defRPr lang="en-GB" sz="1200"/>
            </a:pPr>
            <a:endParaRPr lang="en-US"/>
          </a:p>
        </c:txPr>
        <c:crossAx val="50673152"/>
        <c:crosses val="autoZero"/>
        <c:crossBetween val="midCat"/>
      </c:valAx>
      <c:valAx>
        <c:axId val="50673152"/>
        <c:scaling>
          <c:logBase val="10"/>
          <c:orientation val="minMax"/>
          <c:max val="2000"/>
          <c:min val="0.5"/>
        </c:scaling>
        <c:axPos val="l"/>
        <c:majorGridlines/>
        <c:title>
          <c:tx>
            <c:rich>
              <a:bodyPr/>
              <a:lstStyle/>
              <a:p>
                <a:pPr>
                  <a:defRPr lang="en-GB" sz="1600"/>
                </a:pPr>
                <a:r>
                  <a:rPr lang="en-GB" sz="1600" dirty="0" smtClean="0"/>
                  <a:t>Time</a:t>
                </a:r>
                <a:r>
                  <a:rPr lang="en-GB" sz="1600" baseline="0" dirty="0" smtClean="0"/>
                  <a:t> (seconds)</a:t>
                </a:r>
                <a:endParaRPr lang="en-GB" sz="1600" dirty="0"/>
              </a:p>
            </c:rich>
          </c:tx>
          <c:layout/>
        </c:title>
        <c:numFmt formatCode="#,##0.00" sourceLinked="0"/>
        <c:minorTickMark val="out"/>
        <c:tickLblPos val="nextTo"/>
        <c:txPr>
          <a:bodyPr/>
          <a:lstStyle/>
          <a:p>
            <a:pPr>
              <a:defRPr lang="en-GB" sz="1200"/>
            </a:pPr>
            <a:endParaRPr lang="en-US"/>
          </a:p>
        </c:txPr>
        <c:crossAx val="49933312"/>
        <c:crosses val="autoZero"/>
        <c:crossBetween val="midCat"/>
        <c:majorUnit val="10"/>
      </c:valAx>
      <c:spPr>
        <a:noFill/>
      </c:spPr>
    </c:plotArea>
    <c:legend>
      <c:legendPos val="r"/>
      <c:layout>
        <c:manualLayout>
          <c:xMode val="edge"/>
          <c:yMode val="edge"/>
          <c:x val="0.14868454538642994"/>
          <c:y val="0.10149073613398846"/>
          <c:w val="0.47279085218601424"/>
          <c:h val="0.26463444165926031"/>
        </c:manualLayout>
      </c:layout>
      <c:spPr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c:spPr>
      <c:txPr>
        <a:bodyPr/>
        <a:lstStyle/>
        <a:p>
          <a:pPr>
            <a:defRPr lang="en-GB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</c:chart>
  <c:spPr>
    <a:ln>
      <a:noFill/>
    </a:ln>
  </c:sp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CE78D99-7B4A-DF4D-827B-715D07C34EBB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76200" y="86233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0000" y="86233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C9EADEB-CE71-4D44-BB5B-E9E99BD08148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EADEB-CE71-4D44-BB5B-E9E99BD08148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EADEB-CE71-4D44-BB5B-E9E99BD08148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EADEB-CE71-4D44-BB5B-E9E99BD08148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Logos-together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34200" y="5638800"/>
            <a:ext cx="2057399" cy="975592"/>
          </a:xfrm>
          <a:prstGeom prst="rect">
            <a:avLst/>
          </a:prstGeom>
        </p:spPr>
      </p:pic>
      <p:pic>
        <p:nvPicPr>
          <p:cNvPr id="9" name="Picture 8" descr="Banner-Background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160140" y="1447800"/>
            <a:ext cx="8831461" cy="3354388"/>
          </a:xfrm>
          <a:prstGeom prst="rect">
            <a:avLst/>
          </a:prstGeom>
        </p:spPr>
      </p:pic>
      <p:pic>
        <p:nvPicPr>
          <p:cNvPr id="18" name="Picture 17" descr="Semi-Filled-Hexagon-Continu.jp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" y="0"/>
            <a:ext cx="9144001" cy="6858001"/>
          </a:xfrm>
          <a:prstGeom prst="rect">
            <a:avLst/>
          </a:prstGeom>
        </p:spPr>
      </p:pic>
      <p:sp>
        <p:nvSpPr>
          <p:cNvPr id="317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68313" y="2924175"/>
            <a:ext cx="7772400" cy="1246188"/>
          </a:xfrm>
        </p:spPr>
        <p:txBody>
          <a:bodyPr/>
          <a:lstStyle>
            <a:lvl1pPr>
              <a:lnSpc>
                <a:spcPts val="2700"/>
              </a:lnSpc>
              <a:spcBef>
                <a:spcPts val="300"/>
              </a:spcBef>
              <a:defRPr sz="2600">
                <a:latin typeface="Ariel"/>
                <a:cs typeface="Ariel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8313" y="4191000"/>
            <a:ext cx="7775575" cy="287337"/>
          </a:xfrm>
        </p:spPr>
        <p:txBody>
          <a:bodyPr lIns="36000" rIns="36000"/>
          <a:lstStyle>
            <a:lvl1pPr marL="0" indent="0">
              <a:buFont typeface="Arial" charset="0"/>
              <a:buNone/>
              <a:defRPr sz="1400">
                <a:solidFill>
                  <a:schemeClr val="tx2"/>
                </a:solidFill>
                <a:latin typeface="Ariel"/>
                <a:cs typeface="Ariel"/>
              </a:defRPr>
            </a:lvl1pPr>
          </a:lstStyle>
          <a:p>
            <a:r>
              <a:rPr lang="en-GB" dirty="0" smtClean="0"/>
              <a:t>Click to edit Master subtitle style</a:t>
            </a:r>
            <a:endParaRPr lang="en-GB" dirty="0"/>
          </a:p>
        </p:txBody>
      </p:sp>
      <p:sp>
        <p:nvSpPr>
          <p:cNvPr id="31756" name="Text Box 12"/>
          <p:cNvSpPr txBox="1">
            <a:spLocks noChangeArrowheads="1"/>
          </p:cNvSpPr>
          <p:nvPr userDrawn="1"/>
        </p:nvSpPr>
        <p:spPr bwMode="auto">
          <a:xfrm>
            <a:off x="8266113" y="6646863"/>
            <a:ext cx="647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algn="r">
              <a:spcBef>
                <a:spcPct val="50000"/>
              </a:spcBef>
            </a:pPr>
            <a:fld id="{CD8AA233-1E9D-6046-8D38-3639A0428277}" type="slidenum">
              <a:rPr lang="en-GB" sz="1000">
                <a:latin typeface="Arial" charset="0"/>
              </a:rPr>
              <a:pPr algn="r">
                <a:spcBef>
                  <a:spcPct val="50000"/>
                </a:spcBef>
              </a:pPr>
              <a:t>‹#›</a:t>
            </a:fld>
            <a:endParaRPr lang="en-GB" sz="1000">
              <a:latin typeface="Arial" charset="0"/>
            </a:endParaRP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6400800" y="381000"/>
            <a:ext cx="2243861" cy="1018800"/>
            <a:chOff x="6476190" y="5410200"/>
            <a:chExt cx="2243861" cy="1018800"/>
          </a:xfrm>
        </p:grpSpPr>
        <p:pic>
          <p:nvPicPr>
            <p:cNvPr id="19" name="Picture 18" descr="OeRClogo.jpg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6476190" y="5410200"/>
              <a:ext cx="1024658" cy="1018800"/>
            </a:xfrm>
            <a:prstGeom prst="rect">
              <a:avLst/>
            </a:prstGeom>
          </p:spPr>
        </p:pic>
        <p:pic>
          <p:nvPicPr>
            <p:cNvPr id="20" name="Picture 19" descr="oxlogo.jpg"/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7695392" y="5410200"/>
              <a:ext cx="1024659" cy="10188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2413" y="304800"/>
            <a:ext cx="2073275" cy="5614988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9413" y="304800"/>
            <a:ext cx="6070600" cy="5614988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2819400"/>
            <a:ext cx="7772400" cy="1500187"/>
          </a:xfrm>
        </p:spPr>
        <p:txBody>
          <a:bodyPr anchor="ctr"/>
          <a:lstStyle>
            <a:lvl1pPr marL="0" indent="0" algn="ctr">
              <a:buNone/>
              <a:defRPr sz="36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9413" y="1528763"/>
            <a:ext cx="3665537" cy="4391025"/>
          </a:xfrm>
        </p:spPr>
        <p:txBody>
          <a:bodyPr/>
          <a:lstStyle>
            <a:lvl1pPr>
              <a:spcAft>
                <a:spcPts val="600"/>
              </a:spcAft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7350" y="1528763"/>
            <a:ext cx="3665538" cy="4391025"/>
          </a:xfrm>
        </p:spPr>
        <p:txBody>
          <a:bodyPr/>
          <a:lstStyle>
            <a:lvl1pPr>
              <a:spcAft>
                <a:spcPts val="600"/>
              </a:spcAft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76200"/>
            <a:ext cx="9144000" cy="1371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7175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47800"/>
            <a:ext cx="5111750" cy="4678363"/>
          </a:xfrm>
        </p:spPr>
        <p:txBody>
          <a:bodyPr/>
          <a:lstStyle>
            <a:lvl1pPr>
              <a:defRPr sz="26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76200" y="0"/>
            <a:ext cx="8991600" cy="1447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52600" y="9906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423862"/>
          </a:xfrm>
        </p:spPr>
        <p:txBody>
          <a:bodyPr anchor="ctr"/>
          <a:lstStyle>
            <a:lvl1pPr marL="0" indent="0" algn="ctr">
              <a:buNone/>
              <a:defRPr sz="11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lt-Banner-Background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52400" y="152400"/>
            <a:ext cx="8872728" cy="1018921"/>
          </a:xfrm>
          <a:prstGeom prst="rect">
            <a:avLst/>
          </a:prstGeom>
        </p:spPr>
      </p:pic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304800"/>
            <a:ext cx="82073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45720" rIns="3600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9413" y="1528763"/>
            <a:ext cx="7483475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Level 1</a:t>
            </a:r>
          </a:p>
          <a:p>
            <a:pPr lvl="1"/>
            <a:r>
              <a:rPr lang="en-GB" dirty="0"/>
              <a:t>Level 2</a:t>
            </a:r>
          </a:p>
          <a:p>
            <a:pPr lvl="2"/>
            <a:r>
              <a:rPr lang="en-GB" dirty="0"/>
              <a:t>Level 3</a:t>
            </a:r>
          </a:p>
          <a:p>
            <a:pPr lvl="3"/>
            <a:r>
              <a:rPr lang="en-GB" dirty="0"/>
              <a:t>Level 4</a:t>
            </a:r>
          </a:p>
          <a:p>
            <a:pPr lvl="4"/>
            <a:r>
              <a:rPr lang="en-GB" dirty="0"/>
              <a:t>Level 5</a:t>
            </a:r>
          </a:p>
        </p:txBody>
      </p:sp>
      <p:sp>
        <p:nvSpPr>
          <p:cNvPr id="26639" name="Text Box 15"/>
          <p:cNvSpPr txBox="1">
            <a:spLocks noChangeArrowheads="1"/>
          </p:cNvSpPr>
          <p:nvPr userDrawn="1"/>
        </p:nvSpPr>
        <p:spPr bwMode="auto">
          <a:xfrm>
            <a:off x="8266113" y="6661150"/>
            <a:ext cx="647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algn="r">
              <a:spcBef>
                <a:spcPct val="50000"/>
              </a:spcBef>
            </a:pPr>
            <a:fld id="{B2A4767C-40B7-6847-8247-FA88E3F8DC97}" type="slidenum">
              <a:rPr lang="en-GB" sz="1000">
                <a:solidFill>
                  <a:srgbClr val="20386C">
                    <a:alpha val="51000"/>
                  </a:srgbClr>
                </a:solidFill>
                <a:latin typeface="Arial" charset="0"/>
              </a:rPr>
              <a:pPr algn="r">
                <a:spcBef>
                  <a:spcPct val="50000"/>
                </a:spcBef>
              </a:pPr>
              <a:t>‹#›</a:t>
            </a:fld>
            <a:endParaRPr lang="en-GB" sz="1000" dirty="0">
              <a:solidFill>
                <a:srgbClr val="20386C">
                  <a:alpha val="51000"/>
                </a:srgbClr>
              </a:solidFill>
              <a:latin typeface="Arial" charset="0"/>
            </a:endParaRPr>
          </a:p>
        </p:txBody>
      </p:sp>
      <p:pic>
        <p:nvPicPr>
          <p:cNvPr id="11" name="Picture 10" descr="Bottom-Banner-Background.jp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 rot="10800000">
            <a:off x="1828800" y="6324600"/>
            <a:ext cx="7201912" cy="282575"/>
          </a:xfrm>
          <a:prstGeom prst="rect">
            <a:avLst/>
          </a:prstGeom>
        </p:spPr>
      </p:pic>
      <p:pic>
        <p:nvPicPr>
          <p:cNvPr id="12" name="Picture 11" descr="oerc-long-logo.jpg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304800" y="6248400"/>
            <a:ext cx="1371600" cy="43139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ts val="2000"/>
        </a:lnSpc>
        <a:spcBef>
          <a:spcPts val="400"/>
        </a:spcBef>
        <a:spcAft>
          <a:spcPct val="0"/>
        </a:spcAft>
        <a:defRPr sz="2000">
          <a:solidFill>
            <a:schemeClr val="tx2"/>
          </a:solidFill>
          <a:latin typeface="Arie"/>
          <a:ea typeface="+mj-ea"/>
          <a:cs typeface="Arie"/>
        </a:defRPr>
      </a:lvl1pPr>
      <a:lvl2pPr algn="l" rtl="0" eaLnBrk="0" fontAlgn="base" hangingPunct="0">
        <a:lnSpc>
          <a:spcPts val="2000"/>
        </a:lnSpc>
        <a:spcBef>
          <a:spcPts val="400"/>
        </a:spcBef>
        <a:spcAft>
          <a:spcPct val="0"/>
        </a:spcAft>
        <a:defRPr sz="2000">
          <a:solidFill>
            <a:schemeClr val="tx2"/>
          </a:solidFill>
          <a:latin typeface="Georgia" charset="0"/>
        </a:defRPr>
      </a:lvl2pPr>
      <a:lvl3pPr algn="l" rtl="0" eaLnBrk="0" fontAlgn="base" hangingPunct="0">
        <a:lnSpc>
          <a:spcPts val="2000"/>
        </a:lnSpc>
        <a:spcBef>
          <a:spcPts val="400"/>
        </a:spcBef>
        <a:spcAft>
          <a:spcPct val="0"/>
        </a:spcAft>
        <a:defRPr sz="2000">
          <a:solidFill>
            <a:schemeClr val="tx2"/>
          </a:solidFill>
          <a:latin typeface="Georgia" charset="0"/>
        </a:defRPr>
      </a:lvl3pPr>
      <a:lvl4pPr algn="l" rtl="0" eaLnBrk="0" fontAlgn="base" hangingPunct="0">
        <a:lnSpc>
          <a:spcPts val="2000"/>
        </a:lnSpc>
        <a:spcBef>
          <a:spcPts val="400"/>
        </a:spcBef>
        <a:spcAft>
          <a:spcPct val="0"/>
        </a:spcAft>
        <a:defRPr sz="2000">
          <a:solidFill>
            <a:schemeClr val="tx2"/>
          </a:solidFill>
          <a:latin typeface="Georgia" charset="0"/>
        </a:defRPr>
      </a:lvl4pPr>
      <a:lvl5pPr algn="l" rtl="0" eaLnBrk="0" fontAlgn="base" hangingPunct="0">
        <a:lnSpc>
          <a:spcPts val="2000"/>
        </a:lnSpc>
        <a:spcBef>
          <a:spcPts val="400"/>
        </a:spcBef>
        <a:spcAft>
          <a:spcPct val="0"/>
        </a:spcAft>
        <a:defRPr sz="2000">
          <a:solidFill>
            <a:schemeClr val="tx2"/>
          </a:solidFill>
          <a:latin typeface="Georgia" charset="0"/>
        </a:defRPr>
      </a:lvl5pPr>
      <a:lvl6pPr marL="457200" algn="l" rtl="0" eaLnBrk="0" fontAlgn="base" hangingPunct="0">
        <a:lnSpc>
          <a:spcPts val="2000"/>
        </a:lnSpc>
        <a:spcBef>
          <a:spcPts val="400"/>
        </a:spcBef>
        <a:spcAft>
          <a:spcPct val="0"/>
        </a:spcAft>
        <a:defRPr sz="2000">
          <a:solidFill>
            <a:schemeClr val="tx2"/>
          </a:solidFill>
          <a:latin typeface="Georgia" charset="0"/>
        </a:defRPr>
      </a:lvl6pPr>
      <a:lvl7pPr marL="914400" algn="l" rtl="0" eaLnBrk="0" fontAlgn="base" hangingPunct="0">
        <a:lnSpc>
          <a:spcPts val="2000"/>
        </a:lnSpc>
        <a:spcBef>
          <a:spcPts val="400"/>
        </a:spcBef>
        <a:spcAft>
          <a:spcPct val="0"/>
        </a:spcAft>
        <a:defRPr sz="2000">
          <a:solidFill>
            <a:schemeClr val="tx2"/>
          </a:solidFill>
          <a:latin typeface="Georgia" charset="0"/>
        </a:defRPr>
      </a:lvl7pPr>
      <a:lvl8pPr marL="1371600" algn="l" rtl="0" eaLnBrk="0" fontAlgn="base" hangingPunct="0">
        <a:lnSpc>
          <a:spcPts val="2000"/>
        </a:lnSpc>
        <a:spcBef>
          <a:spcPts val="400"/>
        </a:spcBef>
        <a:spcAft>
          <a:spcPct val="0"/>
        </a:spcAft>
        <a:defRPr sz="2000">
          <a:solidFill>
            <a:schemeClr val="tx2"/>
          </a:solidFill>
          <a:latin typeface="Georgia" charset="0"/>
        </a:defRPr>
      </a:lvl8pPr>
      <a:lvl9pPr marL="1828800" algn="l" rtl="0" eaLnBrk="0" fontAlgn="base" hangingPunct="0">
        <a:lnSpc>
          <a:spcPts val="2000"/>
        </a:lnSpc>
        <a:spcBef>
          <a:spcPts val="400"/>
        </a:spcBef>
        <a:spcAft>
          <a:spcPct val="0"/>
        </a:spcAft>
        <a:defRPr sz="2000">
          <a:solidFill>
            <a:schemeClr val="tx2"/>
          </a:solidFill>
          <a:latin typeface="Georgia" charset="0"/>
        </a:defRPr>
      </a:lvl9pPr>
    </p:titleStyle>
    <p:bodyStyle>
      <a:lvl1pPr marL="180975" indent="-180975" algn="l" rtl="0" eaLnBrk="0" fontAlgn="base" hangingPunct="0">
        <a:lnSpc>
          <a:spcPts val="2000"/>
        </a:lnSpc>
        <a:spcBef>
          <a:spcPts val="400"/>
        </a:spcBef>
        <a:spcAft>
          <a:spcPct val="0"/>
        </a:spcAft>
        <a:buClr>
          <a:srgbClr val="021536"/>
        </a:buClr>
        <a:buFont typeface="Arial" charset="0"/>
        <a:buChar char="•"/>
        <a:defRPr sz="1500">
          <a:solidFill>
            <a:srgbClr val="132148"/>
          </a:solidFill>
          <a:latin typeface="+mn-lt"/>
          <a:ea typeface="+mn-ea"/>
          <a:cs typeface="+mn-cs"/>
        </a:defRPr>
      </a:lvl1pPr>
      <a:lvl2pPr marL="541338" indent="-180975" algn="l" rtl="0" eaLnBrk="0" fontAlgn="base" hangingPunct="0">
        <a:lnSpc>
          <a:spcPts val="1900"/>
        </a:lnSpc>
        <a:spcBef>
          <a:spcPts val="300"/>
        </a:spcBef>
        <a:spcAft>
          <a:spcPct val="0"/>
        </a:spcAft>
        <a:buFont typeface="Arial" charset="0"/>
        <a:buChar char="–"/>
        <a:defRPr sz="1300">
          <a:solidFill>
            <a:srgbClr val="20386C"/>
          </a:solidFill>
          <a:latin typeface="+mn-lt"/>
          <a:ea typeface="ＭＳ Ｐゴシック" charset="-128"/>
        </a:defRPr>
      </a:lvl2pPr>
      <a:lvl3pPr marL="895350" indent="-174625" algn="l" rtl="0" eaLnBrk="0" fontAlgn="base" hangingPunct="0">
        <a:lnSpc>
          <a:spcPct val="85000"/>
        </a:lnSpc>
        <a:spcBef>
          <a:spcPct val="15000"/>
        </a:spcBef>
        <a:spcAft>
          <a:spcPct val="0"/>
        </a:spcAft>
        <a:buFont typeface="Arial" charset="0"/>
        <a:buChar char="•"/>
        <a:defRPr sz="1300">
          <a:solidFill>
            <a:srgbClr val="20386C"/>
          </a:solidFill>
          <a:latin typeface="+mn-lt"/>
          <a:ea typeface="ＭＳ Ｐゴシック" charset="-128"/>
        </a:defRPr>
      </a:lvl3pPr>
      <a:lvl4pPr marL="914400" algn="l" rtl="0" eaLnBrk="0" fontAlgn="base" hangingPunct="0">
        <a:lnSpc>
          <a:spcPct val="85000"/>
        </a:lnSpc>
        <a:spcBef>
          <a:spcPct val="15000"/>
        </a:spcBef>
        <a:spcAft>
          <a:spcPct val="0"/>
        </a:spcAft>
        <a:buFont typeface="Arial" charset="0"/>
        <a:defRPr sz="1300">
          <a:solidFill>
            <a:srgbClr val="20386C"/>
          </a:solidFill>
          <a:latin typeface="+mn-lt"/>
          <a:ea typeface="ＭＳ Ｐゴシック" charset="-128"/>
        </a:defRPr>
      </a:lvl4pPr>
      <a:lvl5pPr marL="1227138" indent="-130175" algn="l" rtl="0" eaLnBrk="0" fontAlgn="base" hangingPunct="0">
        <a:lnSpc>
          <a:spcPct val="85000"/>
        </a:lnSpc>
        <a:spcBef>
          <a:spcPct val="15000"/>
        </a:spcBef>
        <a:spcAft>
          <a:spcPct val="0"/>
        </a:spcAft>
        <a:buFont typeface="Arial" charset="0"/>
        <a:buChar char="•"/>
        <a:defRPr sz="1300">
          <a:solidFill>
            <a:srgbClr val="20386C"/>
          </a:solidFill>
          <a:latin typeface="+mn-lt"/>
          <a:ea typeface="ＭＳ Ｐゴシック" charset="-128"/>
        </a:defRPr>
      </a:lvl5pPr>
      <a:lvl6pPr marL="1684338" indent="-130175" algn="l" rtl="0" eaLnBrk="0" fontAlgn="base" hangingPunct="0">
        <a:lnSpc>
          <a:spcPct val="85000"/>
        </a:lnSpc>
        <a:spcBef>
          <a:spcPct val="15000"/>
        </a:spcBef>
        <a:spcAft>
          <a:spcPct val="0"/>
        </a:spcAft>
        <a:buFont typeface="Arial" charset="0"/>
        <a:buChar char="•"/>
        <a:defRPr sz="1300">
          <a:solidFill>
            <a:schemeClr val="accent2"/>
          </a:solidFill>
          <a:latin typeface="+mn-lt"/>
          <a:ea typeface="ＭＳ Ｐゴシック" charset="-128"/>
        </a:defRPr>
      </a:lvl6pPr>
      <a:lvl7pPr marL="2141538" indent="-130175" algn="l" rtl="0" eaLnBrk="0" fontAlgn="base" hangingPunct="0">
        <a:lnSpc>
          <a:spcPct val="85000"/>
        </a:lnSpc>
        <a:spcBef>
          <a:spcPct val="15000"/>
        </a:spcBef>
        <a:spcAft>
          <a:spcPct val="0"/>
        </a:spcAft>
        <a:buFont typeface="Arial" charset="0"/>
        <a:buChar char="•"/>
        <a:defRPr sz="1300">
          <a:solidFill>
            <a:schemeClr val="accent2"/>
          </a:solidFill>
          <a:latin typeface="+mn-lt"/>
          <a:ea typeface="ＭＳ Ｐゴシック" charset="-128"/>
        </a:defRPr>
      </a:lvl7pPr>
      <a:lvl8pPr marL="2598738" indent="-130175" algn="l" rtl="0" eaLnBrk="0" fontAlgn="base" hangingPunct="0">
        <a:lnSpc>
          <a:spcPct val="85000"/>
        </a:lnSpc>
        <a:spcBef>
          <a:spcPct val="15000"/>
        </a:spcBef>
        <a:spcAft>
          <a:spcPct val="0"/>
        </a:spcAft>
        <a:buFont typeface="Arial" charset="0"/>
        <a:buChar char="•"/>
        <a:defRPr sz="1300">
          <a:solidFill>
            <a:schemeClr val="accent2"/>
          </a:solidFill>
          <a:latin typeface="+mn-lt"/>
          <a:ea typeface="ＭＳ Ｐゴシック" charset="-128"/>
        </a:defRPr>
      </a:lvl8pPr>
      <a:lvl9pPr marL="3055938" indent="-130175" algn="l" rtl="0" eaLnBrk="0" fontAlgn="base" hangingPunct="0">
        <a:lnSpc>
          <a:spcPct val="85000"/>
        </a:lnSpc>
        <a:spcBef>
          <a:spcPct val="15000"/>
        </a:spcBef>
        <a:spcAft>
          <a:spcPct val="0"/>
        </a:spcAft>
        <a:buFont typeface="Arial" charset="0"/>
        <a:buChar char="•"/>
        <a:defRPr sz="1300">
          <a:solidFill>
            <a:schemeClr val="accent2"/>
          </a:solidFill>
          <a:latin typeface="+mn-lt"/>
          <a:ea typeface="ＭＳ Ｐゴシック" charset="-128"/>
        </a:defRPr>
      </a:lvl9pPr>
    </p:bodyStyle>
    <p:otherStyle>
      <a:defPPr>
        <a:defRPr lang="en-GB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Fred\Desktop\beam_position.wmv" TargetMode="Externa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Fred\Desktop\beam_pattern.wmv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Fred\Desktop\raw_stokes_2.wmv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E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68313" y="2667000"/>
            <a:ext cx="7772400" cy="1246188"/>
          </a:xfrm>
        </p:spPr>
        <p:txBody>
          <a:bodyPr/>
          <a:lstStyle/>
          <a:p>
            <a:r>
              <a:rPr lang="en-GB" b="1" dirty="0" smtClean="0">
                <a:latin typeface="Arial"/>
                <a:cs typeface="Arial"/>
              </a:rPr>
              <a:t>The </a:t>
            </a:r>
            <a:r>
              <a:rPr lang="en-GB" b="1" smtClean="0">
                <a:latin typeface="Arial"/>
                <a:cs typeface="Arial"/>
              </a:rPr>
              <a:t>OSKAR Simulator (Version </a:t>
            </a:r>
            <a:r>
              <a:rPr lang="en-GB" b="1" dirty="0" smtClean="0">
                <a:latin typeface="Arial"/>
                <a:cs typeface="Arial"/>
              </a:rPr>
              <a:t>2!)</a:t>
            </a:r>
            <a:endParaRPr lang="en-GB" b="1" dirty="0">
              <a:latin typeface="Arial"/>
              <a:cs typeface="Arial"/>
            </a:endParaRP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68313" y="3933825"/>
            <a:ext cx="7775575" cy="287337"/>
          </a:xfrm>
        </p:spPr>
        <p:txBody>
          <a:bodyPr/>
          <a:lstStyle/>
          <a:p>
            <a:r>
              <a:rPr lang="en-GB" dirty="0" smtClean="0">
                <a:latin typeface="Arial"/>
                <a:cs typeface="Arial"/>
              </a:rPr>
              <a:t>AAVP Workshop, ASTRON, 15</a:t>
            </a:r>
            <a:r>
              <a:rPr lang="en-GB" baseline="30000" dirty="0" smtClean="0">
                <a:latin typeface="Arial"/>
                <a:cs typeface="Arial"/>
              </a:rPr>
              <a:t>th</a:t>
            </a:r>
            <a:r>
              <a:rPr lang="en-GB" dirty="0" smtClean="0">
                <a:latin typeface="Arial"/>
                <a:cs typeface="Arial"/>
              </a:rPr>
              <a:t> December 2011</a:t>
            </a:r>
          </a:p>
          <a:p>
            <a:endParaRPr lang="en-GB" dirty="0" smtClean="0">
              <a:latin typeface="Arial"/>
              <a:cs typeface="Arial"/>
            </a:endParaRPr>
          </a:p>
          <a:p>
            <a:r>
              <a:rPr lang="en-GB" dirty="0" smtClean="0">
                <a:latin typeface="Arial"/>
                <a:cs typeface="Arial"/>
              </a:rPr>
              <a:t>Fred Dulwich, Ben Mort, </a:t>
            </a:r>
            <a:r>
              <a:rPr lang="en-GB" dirty="0" err="1" smtClean="0">
                <a:latin typeface="Arial"/>
                <a:cs typeface="Arial"/>
              </a:rPr>
              <a:t>Stef</a:t>
            </a:r>
            <a:r>
              <a:rPr lang="en-GB" dirty="0" smtClean="0">
                <a:latin typeface="Arial"/>
                <a:cs typeface="Arial"/>
              </a:rPr>
              <a:t> </a:t>
            </a:r>
            <a:r>
              <a:rPr lang="en-GB" dirty="0" err="1" smtClean="0">
                <a:latin typeface="Arial"/>
                <a:cs typeface="Arial"/>
              </a:rPr>
              <a:t>Salvini</a:t>
            </a:r>
            <a:endParaRPr lang="en-GB" dirty="0" smtClean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71150" y="728205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Some pseudo-code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1124745"/>
            <a:ext cx="849694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55600"/>
            <a:r>
              <a:rPr lang="en-GB" sz="1400" b="1" dirty="0" err="1" smtClean="0">
                <a:solidFill>
                  <a:srgbClr val="007635"/>
                </a:solidFill>
                <a:latin typeface="Courier New" pitchFamily="49" charset="0"/>
                <a:cs typeface="Courier New" pitchFamily="49" charset="0"/>
              </a:rPr>
              <a:t>oskar_SkyModel</a:t>
            </a:r>
            <a:r>
              <a:rPr lang="en-GB" sz="1400" b="1" dirty="0" smtClean="0">
                <a:latin typeface="Courier New" pitchFamily="49" charset="0"/>
                <a:cs typeface="Courier New" pitchFamily="49" charset="0"/>
              </a:rPr>
              <a:t> sky = </a:t>
            </a:r>
            <a:r>
              <a:rPr lang="en-GB" sz="1400" b="1" dirty="0" err="1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oskar_set_up_sky</a:t>
            </a:r>
            <a:r>
              <a:rPr lang="en-GB" sz="1400" b="1" dirty="0" smtClean="0">
                <a:latin typeface="Courier New" pitchFamily="49" charset="0"/>
                <a:cs typeface="Courier New" pitchFamily="49" charset="0"/>
              </a:rPr>
              <a:t>(settings)</a:t>
            </a:r>
          </a:p>
          <a:p>
            <a:pPr defTabSz="355600"/>
            <a:r>
              <a:rPr lang="en-GB" sz="1400" b="1" dirty="0" err="1" smtClean="0">
                <a:solidFill>
                  <a:srgbClr val="007635"/>
                </a:solidFill>
                <a:latin typeface="Courier New" pitchFamily="49" charset="0"/>
                <a:cs typeface="Courier New" pitchFamily="49" charset="0"/>
              </a:rPr>
              <a:t>oskar_TelescopeModel</a:t>
            </a:r>
            <a:r>
              <a:rPr lang="en-GB" sz="1400" b="1" dirty="0" smtClean="0">
                <a:latin typeface="Courier New" pitchFamily="49" charset="0"/>
                <a:cs typeface="Courier New" pitchFamily="49" charset="0"/>
              </a:rPr>
              <a:t> telescope = </a:t>
            </a:r>
            <a:r>
              <a:rPr lang="en-GB" sz="1400" b="1" dirty="0" err="1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oskar_set_up_telescope</a:t>
            </a:r>
            <a:r>
              <a:rPr lang="en-GB" sz="1400" b="1" dirty="0" smtClean="0">
                <a:latin typeface="Courier New" pitchFamily="49" charset="0"/>
                <a:cs typeface="Courier New" pitchFamily="49" charset="0"/>
              </a:rPr>
              <a:t>(settings)</a:t>
            </a:r>
          </a:p>
          <a:p>
            <a:pPr defTabSz="355600"/>
            <a:r>
              <a:rPr lang="en-GB" sz="1400" b="1" dirty="0" err="1" smtClean="0">
                <a:solidFill>
                  <a:srgbClr val="007635"/>
                </a:solidFill>
                <a:latin typeface="Courier New" pitchFamily="49" charset="0"/>
                <a:cs typeface="Courier New" pitchFamily="49" charset="0"/>
              </a:rPr>
              <a:t>oskar_SimTime</a:t>
            </a:r>
            <a:r>
              <a:rPr lang="en-GB" sz="1400" b="1" dirty="0" smtClean="0">
                <a:latin typeface="Courier New" pitchFamily="49" charset="0"/>
                <a:cs typeface="Courier New" pitchFamily="49" charset="0"/>
              </a:rPr>
              <a:t> times = </a:t>
            </a:r>
            <a:r>
              <a:rPr lang="en-GB" sz="1400" b="1" dirty="0" err="1" smtClean="0">
                <a:latin typeface="Courier New" pitchFamily="49" charset="0"/>
                <a:cs typeface="Courier New" pitchFamily="49" charset="0"/>
              </a:rPr>
              <a:t>settings.times</a:t>
            </a:r>
            <a:endParaRPr lang="en-GB" sz="1400" b="1" dirty="0">
              <a:latin typeface="Courier New" pitchFamily="49" charset="0"/>
              <a:cs typeface="Courier New" pitchFamily="49" charset="0"/>
            </a:endParaRPr>
          </a:p>
          <a:p>
            <a:pPr defTabSz="355600"/>
            <a:r>
              <a:rPr lang="en-GB" sz="1400" b="1" dirty="0" err="1" smtClean="0">
                <a:latin typeface="Courier New" pitchFamily="49" charset="0"/>
                <a:cs typeface="Courier New" pitchFamily="49" charset="0"/>
              </a:rPr>
              <a:t>vis_amp</a:t>
            </a:r>
            <a:r>
              <a:rPr lang="en-GB" sz="1400" b="1" dirty="0" smtClean="0">
                <a:latin typeface="Courier New" pitchFamily="49" charset="0"/>
                <a:cs typeface="Courier New" pitchFamily="49" charset="0"/>
              </a:rPr>
              <a:t> = function </a:t>
            </a:r>
            <a:r>
              <a:rPr lang="en-GB" sz="1400" b="1" dirty="0" err="1" smtClean="0">
                <a:latin typeface="Courier New" pitchFamily="49" charset="0"/>
                <a:cs typeface="Courier New" pitchFamily="49" charset="0"/>
              </a:rPr>
              <a:t>oskar_interferometer</a:t>
            </a:r>
            <a:r>
              <a:rPr lang="en-GB" sz="1400" b="1" dirty="0" smtClean="0">
                <a:latin typeface="Courier New" pitchFamily="49" charset="0"/>
                <a:cs typeface="Courier New" pitchFamily="49" charset="0"/>
              </a:rPr>
              <a:t>(sky, telescope, times, freq)</a:t>
            </a:r>
          </a:p>
          <a:p>
            <a:pPr defTabSz="355600"/>
            <a:r>
              <a:rPr lang="en-GB" sz="1400" b="1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GB" sz="1400" b="1" dirty="0" err="1" smtClean="0">
                <a:solidFill>
                  <a:srgbClr val="007635"/>
                </a:solidFill>
                <a:latin typeface="Courier New" pitchFamily="49" charset="0"/>
                <a:cs typeface="Courier New" pitchFamily="49" charset="0"/>
              </a:rPr>
              <a:t>oskar_Jones</a:t>
            </a:r>
            <a:r>
              <a:rPr lang="en-GB" sz="1400" b="1" dirty="0" smtClean="0">
                <a:latin typeface="Courier New" pitchFamily="49" charset="0"/>
                <a:cs typeface="Courier New" pitchFamily="49" charset="0"/>
              </a:rPr>
              <a:t> J, R, E, K</a:t>
            </a:r>
          </a:p>
          <a:p>
            <a:pPr defTabSz="355600"/>
            <a:r>
              <a:rPr lang="en-GB" sz="14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GB" sz="1400" b="1" dirty="0" err="1" smtClean="0">
                <a:solidFill>
                  <a:srgbClr val="007635"/>
                </a:solidFill>
                <a:latin typeface="Courier New" pitchFamily="49" charset="0"/>
                <a:cs typeface="Courier New" pitchFamily="49" charset="0"/>
              </a:rPr>
              <a:t>oskar_Mem</a:t>
            </a:r>
            <a:r>
              <a:rPr lang="en-GB" sz="14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400" b="1" dirty="0" err="1" smtClean="0">
                <a:latin typeface="Courier New" pitchFamily="49" charset="0"/>
                <a:cs typeface="Courier New" pitchFamily="49" charset="0"/>
              </a:rPr>
              <a:t>vis_temp</a:t>
            </a:r>
            <a:r>
              <a:rPr lang="en-GB" sz="1400" b="1" dirty="0" smtClean="0">
                <a:latin typeface="Courier New" pitchFamily="49" charset="0"/>
                <a:cs typeface="Courier New" pitchFamily="49" charset="0"/>
              </a:rPr>
              <a:t>, u, v, w</a:t>
            </a:r>
          </a:p>
          <a:p>
            <a:pPr defTabSz="355600"/>
            <a:r>
              <a:rPr lang="en-GB" sz="14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GB" sz="1400" b="1" dirty="0" smtClean="0">
                <a:latin typeface="Courier New" pitchFamily="49" charset="0"/>
                <a:cs typeface="Courier New" pitchFamily="49" charset="0"/>
              </a:rPr>
              <a:t>for j = 1:num_visibility_dumps</a:t>
            </a:r>
          </a:p>
          <a:p>
            <a:pPr defTabSz="355600"/>
            <a:r>
              <a:rPr lang="en-GB" sz="14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GB" sz="1400" b="1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GB" sz="1400" b="1" dirty="0" err="1" smtClean="0">
                <a:latin typeface="Courier New" pitchFamily="49" charset="0"/>
                <a:cs typeface="Courier New" pitchFamily="49" charset="0"/>
              </a:rPr>
              <a:t>vis_temp.</a:t>
            </a:r>
            <a:r>
              <a:rPr lang="en-GB" sz="1400" b="1" dirty="0" err="1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clear_contents</a:t>
            </a:r>
            <a:r>
              <a:rPr lang="en-GB" sz="1400" b="1" dirty="0" smtClean="0">
                <a:latin typeface="Courier New" pitchFamily="49" charset="0"/>
                <a:cs typeface="Courier New" pitchFamily="49" charset="0"/>
              </a:rPr>
              <a:t>()</a:t>
            </a:r>
          </a:p>
          <a:p>
            <a:pPr defTabSz="355600"/>
            <a:r>
              <a:rPr lang="en-GB" sz="1400" b="1" dirty="0" smtClean="0">
                <a:latin typeface="Courier New" pitchFamily="49" charset="0"/>
                <a:cs typeface="Courier New" pitchFamily="49" charset="0"/>
              </a:rPr>
              <a:t>		for </a:t>
            </a:r>
            <a:r>
              <a:rPr lang="en-GB" sz="14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1400" b="1" dirty="0" smtClean="0">
                <a:latin typeface="Courier New" pitchFamily="49" charset="0"/>
                <a:cs typeface="Courier New" pitchFamily="49" charset="0"/>
              </a:rPr>
              <a:t> = 1:num_visibility_averages</a:t>
            </a:r>
          </a:p>
          <a:p>
            <a:pPr defTabSz="355600"/>
            <a:r>
              <a:rPr lang="en-GB" sz="1400" b="1" dirty="0" smtClean="0">
                <a:latin typeface="Courier New" pitchFamily="49" charset="0"/>
                <a:cs typeface="Courier New" pitchFamily="49" charset="0"/>
              </a:rPr>
              <a:t>			time = </a:t>
            </a:r>
            <a:r>
              <a:rPr lang="en-GB" sz="1400" b="1" dirty="0" err="1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oskar_evaluate_sidereal_time</a:t>
            </a:r>
            <a:r>
              <a:rPr lang="en-GB" sz="1400" b="1" dirty="0" smtClean="0">
                <a:latin typeface="Courier New" pitchFamily="49" charset="0"/>
                <a:cs typeface="Courier New" pitchFamily="49" charset="0"/>
              </a:rPr>
              <a:t>(times, j)</a:t>
            </a:r>
          </a:p>
          <a:p>
            <a:pPr defTabSz="355600"/>
            <a:r>
              <a:rPr lang="en-GB" sz="1400" b="1" dirty="0" smtClean="0">
                <a:latin typeface="Courier New" pitchFamily="49" charset="0"/>
                <a:cs typeface="Courier New" pitchFamily="49" charset="0"/>
              </a:rPr>
              <a:t>			R = </a:t>
            </a:r>
            <a:r>
              <a:rPr lang="en-GB" sz="1400" b="1" dirty="0" err="1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oskar_evaluate_jones_R</a:t>
            </a:r>
            <a:r>
              <a:rPr lang="en-GB" sz="1400" b="1" dirty="0" smtClean="0">
                <a:latin typeface="Courier New" pitchFamily="49" charset="0"/>
                <a:cs typeface="Courier New" pitchFamily="49" charset="0"/>
              </a:rPr>
              <a:t>(sky, telescope, time)</a:t>
            </a:r>
          </a:p>
          <a:p>
            <a:pPr defTabSz="355600"/>
            <a:r>
              <a:rPr lang="en-GB" sz="1400" b="1" dirty="0" smtClean="0">
                <a:latin typeface="Courier New" pitchFamily="49" charset="0"/>
                <a:cs typeface="Courier New" pitchFamily="49" charset="0"/>
              </a:rPr>
              <a:t>			E = </a:t>
            </a:r>
            <a:r>
              <a:rPr lang="en-GB" sz="1400" b="1" dirty="0" err="1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oskar_evaluate_jones_E</a:t>
            </a:r>
            <a:r>
              <a:rPr lang="en-GB" sz="1400" b="1" dirty="0" smtClean="0">
                <a:latin typeface="Courier New" pitchFamily="49" charset="0"/>
                <a:cs typeface="Courier New" pitchFamily="49" charset="0"/>
              </a:rPr>
              <a:t>(sky, telescope, time)</a:t>
            </a:r>
          </a:p>
          <a:p>
            <a:pPr defTabSz="355600"/>
            <a:r>
              <a:rPr lang="en-GB" sz="1400" b="1" dirty="0" smtClean="0">
                <a:latin typeface="Courier New" pitchFamily="49" charset="0"/>
                <a:cs typeface="Courier New" pitchFamily="49" charset="0"/>
              </a:rPr>
              <a:t>			R = </a:t>
            </a:r>
            <a:r>
              <a:rPr lang="en-GB" sz="1400" b="1" dirty="0" err="1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oskar_jones_join</a:t>
            </a:r>
            <a:r>
              <a:rPr lang="en-GB" sz="1400" b="1" dirty="0" smtClean="0">
                <a:latin typeface="Courier New" pitchFamily="49" charset="0"/>
                <a:cs typeface="Courier New" pitchFamily="49" charset="0"/>
              </a:rPr>
              <a:t>(E, R)</a:t>
            </a:r>
          </a:p>
          <a:p>
            <a:pPr defTabSz="355600"/>
            <a:r>
              <a:rPr lang="en-GB" sz="1400" b="1" dirty="0" smtClean="0">
                <a:latin typeface="Courier New" pitchFamily="49" charset="0"/>
                <a:cs typeface="Courier New" pitchFamily="49" charset="0"/>
              </a:rPr>
              <a:t>			for k = 1:num_fringe_averages</a:t>
            </a:r>
          </a:p>
          <a:p>
            <a:pPr defTabSz="355600"/>
            <a:r>
              <a:rPr lang="en-GB" sz="1400" b="1" dirty="0" smtClean="0">
                <a:latin typeface="Courier New" pitchFamily="49" charset="0"/>
                <a:cs typeface="Courier New" pitchFamily="49" charset="0"/>
              </a:rPr>
              <a:t>				time = </a:t>
            </a:r>
            <a:r>
              <a:rPr lang="en-GB" sz="1400" b="1" dirty="0" err="1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oskar_evaluate_sidereal_time</a:t>
            </a:r>
            <a:r>
              <a:rPr lang="en-GB" sz="1400" b="1" dirty="0" smtClean="0">
                <a:latin typeface="Courier New" pitchFamily="49" charset="0"/>
                <a:cs typeface="Courier New" pitchFamily="49" charset="0"/>
              </a:rPr>
              <a:t>(times, j)</a:t>
            </a:r>
          </a:p>
          <a:p>
            <a:pPr defTabSz="355600"/>
            <a:r>
              <a:rPr lang="en-GB" sz="1400" b="1" dirty="0" smtClean="0">
                <a:latin typeface="Courier New" pitchFamily="49" charset="0"/>
                <a:cs typeface="Courier New" pitchFamily="49" charset="0"/>
              </a:rPr>
              <a:t>				[u, v, w] = </a:t>
            </a:r>
            <a:r>
              <a:rPr lang="en-GB" sz="1400" b="1" dirty="0" err="1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oskar_evaluate_station_uvw</a:t>
            </a:r>
            <a:r>
              <a:rPr lang="en-GB" sz="1400" b="1" dirty="0" smtClean="0">
                <a:latin typeface="Courier New" pitchFamily="49" charset="0"/>
                <a:cs typeface="Courier New" pitchFamily="49" charset="0"/>
              </a:rPr>
              <a:t>(telescope, time)</a:t>
            </a:r>
          </a:p>
          <a:p>
            <a:pPr defTabSz="355600"/>
            <a:r>
              <a:rPr lang="en-GB" sz="1400" b="1" dirty="0" smtClean="0">
                <a:latin typeface="Courier New" pitchFamily="49" charset="0"/>
                <a:cs typeface="Courier New" pitchFamily="49" charset="0"/>
              </a:rPr>
              <a:t>				K = </a:t>
            </a:r>
            <a:r>
              <a:rPr lang="en-GB" sz="1400" b="1" dirty="0" err="1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oskar_evaluate_jones_K</a:t>
            </a:r>
            <a:r>
              <a:rPr lang="en-GB" sz="1400" b="1" dirty="0" smtClean="0">
                <a:latin typeface="Courier New" pitchFamily="49" charset="0"/>
                <a:cs typeface="Courier New" pitchFamily="49" charset="0"/>
              </a:rPr>
              <a:t>(sky, u, v, w)</a:t>
            </a:r>
          </a:p>
          <a:p>
            <a:pPr defTabSz="355600"/>
            <a:r>
              <a:rPr lang="en-GB" sz="1400" b="1" dirty="0" smtClean="0">
                <a:latin typeface="Courier New" pitchFamily="49" charset="0"/>
                <a:cs typeface="Courier New" pitchFamily="49" charset="0"/>
              </a:rPr>
              <a:t>				J = </a:t>
            </a:r>
            <a:r>
              <a:rPr lang="en-GB" sz="1400" b="1" dirty="0" err="1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oskar_jones_join</a:t>
            </a:r>
            <a:r>
              <a:rPr lang="en-GB" sz="1400" b="1" dirty="0" smtClean="0">
                <a:latin typeface="Courier New" pitchFamily="49" charset="0"/>
                <a:cs typeface="Courier New" pitchFamily="49" charset="0"/>
              </a:rPr>
              <a:t>(K, R)</a:t>
            </a:r>
          </a:p>
          <a:p>
            <a:pPr defTabSz="355600"/>
            <a:r>
              <a:rPr lang="en-GB" sz="1400" b="1" dirty="0" smtClean="0">
                <a:latin typeface="Courier New" pitchFamily="49" charset="0"/>
                <a:cs typeface="Courier New" pitchFamily="49" charset="0"/>
              </a:rPr>
              <a:t>				</a:t>
            </a:r>
            <a:r>
              <a:rPr lang="en-GB" sz="1400" b="1" dirty="0" err="1" smtClean="0">
                <a:latin typeface="Courier New" pitchFamily="49" charset="0"/>
                <a:cs typeface="Courier New" pitchFamily="49" charset="0"/>
              </a:rPr>
              <a:t>vis_temp</a:t>
            </a:r>
            <a:r>
              <a:rPr lang="en-GB" sz="1400" b="1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GB" sz="1400" b="1" dirty="0" err="1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oskar_correlate</a:t>
            </a:r>
            <a:r>
              <a:rPr lang="en-GB" sz="14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400" b="1" dirty="0" err="1" smtClean="0">
                <a:latin typeface="Courier New" pitchFamily="49" charset="0"/>
                <a:cs typeface="Courier New" pitchFamily="49" charset="0"/>
              </a:rPr>
              <a:t>vis_temp</a:t>
            </a:r>
            <a:r>
              <a:rPr lang="en-GB" sz="1400" b="1" dirty="0" smtClean="0">
                <a:latin typeface="Courier New" pitchFamily="49" charset="0"/>
                <a:cs typeface="Courier New" pitchFamily="49" charset="0"/>
              </a:rPr>
              <a:t>, J, sky, telescope, u, v)</a:t>
            </a:r>
          </a:p>
          <a:p>
            <a:pPr defTabSz="355600"/>
            <a:r>
              <a:rPr lang="en-GB" sz="1400" b="1" dirty="0" smtClean="0">
                <a:latin typeface="Courier New" pitchFamily="49" charset="0"/>
                <a:cs typeface="Courier New" pitchFamily="49" charset="0"/>
              </a:rPr>
              <a:t>			end</a:t>
            </a:r>
          </a:p>
          <a:p>
            <a:pPr defTabSz="355600"/>
            <a:r>
              <a:rPr lang="en-GB" sz="1400" b="1" dirty="0" smtClean="0">
                <a:latin typeface="Courier New" pitchFamily="49" charset="0"/>
                <a:cs typeface="Courier New" pitchFamily="49" charset="0"/>
              </a:rPr>
              <a:t>		end</a:t>
            </a:r>
          </a:p>
          <a:p>
            <a:pPr defTabSz="355600"/>
            <a:r>
              <a:rPr lang="en-GB" sz="1400" b="1" dirty="0" smtClean="0">
                <a:latin typeface="Courier New" pitchFamily="49" charset="0"/>
                <a:cs typeface="Courier New" pitchFamily="49" charset="0"/>
              </a:rPr>
              <a:t>		</a:t>
            </a:r>
            <a:r>
              <a:rPr lang="en-GB" sz="1400" b="1" dirty="0" err="1" smtClean="0">
                <a:latin typeface="Courier New" pitchFamily="49" charset="0"/>
                <a:cs typeface="Courier New" pitchFamily="49" charset="0"/>
              </a:rPr>
              <a:t>vis_amp.</a:t>
            </a:r>
            <a:r>
              <a:rPr lang="en-GB" sz="1400" b="1" dirty="0" err="1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insert</a:t>
            </a:r>
            <a:r>
              <a:rPr lang="en-GB" sz="14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400" b="1" dirty="0" err="1" smtClean="0">
                <a:latin typeface="Courier New" pitchFamily="49" charset="0"/>
                <a:cs typeface="Courier New" pitchFamily="49" charset="0"/>
              </a:rPr>
              <a:t>vis_temp</a:t>
            </a:r>
            <a:r>
              <a:rPr lang="en-GB" sz="1400" b="1" dirty="0" smtClean="0">
                <a:latin typeface="Courier New" pitchFamily="49" charset="0"/>
                <a:cs typeface="Courier New" pitchFamily="49" charset="0"/>
              </a:rPr>
              <a:t>, j)</a:t>
            </a:r>
          </a:p>
          <a:p>
            <a:pPr defTabSz="355600"/>
            <a:r>
              <a:rPr lang="en-GB" sz="14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GB" sz="1400" b="1" dirty="0" smtClean="0">
                <a:latin typeface="Courier New" pitchFamily="49" charset="0"/>
                <a:cs typeface="Courier New" pitchFamily="49" charset="0"/>
              </a:rPr>
              <a:t>end</a:t>
            </a:r>
          </a:p>
          <a:p>
            <a:pPr defTabSz="355600"/>
            <a:r>
              <a:rPr lang="en-GB" sz="1400" b="1" dirty="0" smtClean="0">
                <a:latin typeface="Courier New" pitchFamily="49" charset="0"/>
                <a:cs typeface="Courier New" pitchFamily="49" charset="0"/>
              </a:rPr>
              <a:t>end</a:t>
            </a:r>
            <a:endParaRPr lang="en-GB" sz="1400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Some results from OSKAR-2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Simulation Example: AA station setup</a:t>
            </a:r>
            <a:endParaRPr lang="en-GB" dirty="0"/>
          </a:p>
        </p:txBody>
      </p:sp>
      <p:pic>
        <p:nvPicPr>
          <p:cNvPr id="4" name="Content Placeholder 3" descr="station-hex-small.pn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26560" r="25197" b="3603"/>
          <a:stretch>
            <a:fillRect/>
          </a:stretch>
        </p:blipFill>
        <p:spPr>
          <a:xfrm>
            <a:off x="3851920" y="1262966"/>
            <a:ext cx="4824536" cy="504635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23528" y="1556793"/>
            <a:ext cx="3665538" cy="3456384"/>
          </a:xfrm>
        </p:spPr>
        <p:txBody>
          <a:bodyPr/>
          <a:lstStyle/>
          <a:p>
            <a:r>
              <a:rPr lang="en-GB" sz="2000" dirty="0" smtClean="0"/>
              <a:t>Offset grid geometry.</a:t>
            </a:r>
          </a:p>
          <a:p>
            <a:r>
              <a:rPr lang="en-GB" sz="2000" dirty="0" smtClean="0"/>
              <a:t>~80m diameter.</a:t>
            </a:r>
          </a:p>
          <a:p>
            <a:r>
              <a:rPr lang="en-GB" sz="2000" dirty="0" smtClean="0"/>
              <a:t>~2600 antennas.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Simulation Example: </a:t>
            </a:r>
            <a:r>
              <a:rPr lang="en-GB" smtClean="0"/>
              <a:t>Telescope setup</a:t>
            </a:r>
            <a:endParaRPr lang="en-GB" dirty="0"/>
          </a:p>
        </p:txBody>
      </p:sp>
      <p:pic>
        <p:nvPicPr>
          <p:cNvPr id="88066" name="Picture 2" descr="C:\Users\Benjamin Mort\Desktop\stationpos.png"/>
          <p:cNvPicPr>
            <a:picLocks noChangeAspect="1" noChangeArrowheads="1"/>
          </p:cNvPicPr>
          <p:nvPr/>
        </p:nvPicPr>
        <p:blipFill>
          <a:blip r:embed="rId2"/>
          <a:srcRect l="21875" r="22917"/>
          <a:stretch>
            <a:fillRect/>
          </a:stretch>
        </p:blipFill>
        <p:spPr bwMode="auto">
          <a:xfrm>
            <a:off x="323528" y="1844824"/>
            <a:ext cx="3816424" cy="3748017"/>
          </a:xfrm>
          <a:prstGeom prst="rect">
            <a:avLst/>
          </a:prstGeom>
          <a:noFill/>
        </p:spPr>
      </p:pic>
      <p:pic>
        <p:nvPicPr>
          <p:cNvPr id="88067" name="Picture 3" descr="C:\Users\Benjamin Mort\Desktop\uv.png"/>
          <p:cNvPicPr>
            <a:picLocks noChangeAspect="1" noChangeArrowheads="1"/>
          </p:cNvPicPr>
          <p:nvPr/>
        </p:nvPicPr>
        <p:blipFill>
          <a:blip r:embed="rId3"/>
          <a:srcRect l="16667" r="17708"/>
          <a:stretch>
            <a:fillRect/>
          </a:stretch>
        </p:blipFill>
        <p:spPr bwMode="auto">
          <a:xfrm>
            <a:off x="4355976" y="1844824"/>
            <a:ext cx="4536504" cy="37480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Simulation Example: </a:t>
            </a:r>
            <a:r>
              <a:rPr lang="en-GB" smtClean="0"/>
              <a:t>Observation setup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413" y="1528763"/>
            <a:ext cx="2392387" cy="4391025"/>
          </a:xfrm>
        </p:spPr>
        <p:txBody>
          <a:bodyPr/>
          <a:lstStyle/>
          <a:p>
            <a:r>
              <a:rPr lang="en-GB" sz="2000" dirty="0" smtClean="0"/>
              <a:t>Telescope at ASTRON!</a:t>
            </a:r>
          </a:p>
          <a:p>
            <a:r>
              <a:rPr lang="en-GB" sz="2000" dirty="0" smtClean="0"/>
              <a:t>24h observation in direction of </a:t>
            </a:r>
            <a:r>
              <a:rPr lang="en-GB" sz="2000" dirty="0" err="1" smtClean="0"/>
              <a:t>Cas</a:t>
            </a:r>
            <a:r>
              <a:rPr lang="en-GB" sz="2000" dirty="0" smtClean="0"/>
              <a:t>-A</a:t>
            </a:r>
          </a:p>
        </p:txBody>
      </p:sp>
      <p:pic>
        <p:nvPicPr>
          <p:cNvPr id="5" name="Picture 10" descr="C:\Users\Fred\Desktop\CasA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079" t="11504" r="29237" b="17908"/>
          <a:stretch>
            <a:fillRect/>
          </a:stretch>
        </p:blipFill>
        <p:spPr bwMode="auto">
          <a:xfrm>
            <a:off x="467544" y="3645024"/>
            <a:ext cx="1919685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beam_position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771799" y="1412776"/>
            <a:ext cx="6233845" cy="4675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Simulation Example: </a:t>
            </a:r>
            <a:r>
              <a:rPr lang="en-GB" smtClean="0"/>
              <a:t>Beam pattern</a:t>
            </a:r>
            <a:endParaRPr lang="en-GB" dirty="0"/>
          </a:p>
        </p:txBody>
      </p:sp>
      <p:pic>
        <p:nvPicPr>
          <p:cNvPr id="6" name="beam_pattern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330079" y="1196752"/>
            <a:ext cx="6720746" cy="5040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Simulation Example: Dirty image snapshots</a:t>
            </a:r>
            <a:endParaRPr lang="en-GB" dirty="0"/>
          </a:p>
        </p:txBody>
      </p:sp>
      <p:pic>
        <p:nvPicPr>
          <p:cNvPr id="6" name="raw_stokes_2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83635" y="1232756"/>
            <a:ext cx="6672741" cy="5004556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Timing results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79512" y="1412776"/>
            <a:ext cx="2808312" cy="4391025"/>
          </a:xfrm>
        </p:spPr>
        <p:txBody>
          <a:bodyPr/>
          <a:lstStyle/>
          <a:p>
            <a:r>
              <a:rPr lang="en-GB" dirty="0" smtClean="0"/>
              <a:t>2x Xeon X5650 @ 2.67GHz, 24 GB DDR3.</a:t>
            </a:r>
          </a:p>
          <a:p>
            <a:r>
              <a:rPr lang="en-GB" dirty="0" smtClean="0"/>
              <a:t>2x NVIDIA C2070 (GF110) 6GB.</a:t>
            </a:r>
          </a:p>
          <a:p>
            <a:pPr lvl="1"/>
            <a:r>
              <a:rPr lang="en-GB" dirty="0" smtClean="0"/>
              <a:t>Compute 2.0 (Fermi)</a:t>
            </a:r>
          </a:p>
          <a:p>
            <a:pPr lvl="1"/>
            <a:r>
              <a:rPr lang="en-GB" dirty="0" smtClean="0"/>
              <a:t>448 CUDA cores.	</a:t>
            </a:r>
          </a:p>
          <a:p>
            <a:pPr lvl="1">
              <a:buNone/>
            </a:pPr>
            <a:endParaRPr lang="en-GB" dirty="0" smtClean="0"/>
          </a:p>
          <a:p>
            <a:r>
              <a:rPr lang="en-GB" dirty="0" smtClean="0"/>
              <a:t>1 channel, 4 polarisations</a:t>
            </a:r>
          </a:p>
          <a:p>
            <a:r>
              <a:rPr lang="en-GB" dirty="0" smtClean="0"/>
              <a:t>25 AA stations.</a:t>
            </a:r>
          </a:p>
          <a:p>
            <a:r>
              <a:rPr lang="en-GB" dirty="0" smtClean="0"/>
              <a:t>1,080 M.E. evaluations</a:t>
            </a:r>
          </a:p>
          <a:p>
            <a:pPr lvl="1"/>
            <a:r>
              <a:rPr lang="en-GB" dirty="0" smtClean="0"/>
              <a:t>E Jones updated every 60 evaluations</a:t>
            </a:r>
          </a:p>
        </p:txBody>
      </p:sp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2987824" y="1268760"/>
          <a:ext cx="5904656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Imperfect source subtraction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413" y="1528763"/>
            <a:ext cx="3184475" cy="4391025"/>
          </a:xfrm>
        </p:spPr>
        <p:txBody>
          <a:bodyPr/>
          <a:lstStyle/>
          <a:p>
            <a:r>
              <a:rPr lang="en-GB" sz="1600" dirty="0" smtClean="0"/>
              <a:t>Bright interfering source on the flank of the station beam at position X.</a:t>
            </a:r>
          </a:p>
          <a:p>
            <a:r>
              <a:rPr lang="en-GB" sz="1600" dirty="0" smtClean="0"/>
              <a:t>A number of other sources scattered over the sky.</a:t>
            </a:r>
          </a:p>
          <a:p>
            <a:r>
              <a:rPr lang="en-GB" sz="1600" dirty="0" smtClean="0"/>
              <a:t>Because the source has effectively become highly time-variable, a simple subtraction of its clean-component model leaves large residuals.</a:t>
            </a:r>
          </a:p>
          <a:p>
            <a:r>
              <a:rPr lang="en-GB" sz="1600" smtClean="0"/>
              <a:t>Limits dynamic </a:t>
            </a:r>
            <a:r>
              <a:rPr lang="en-GB" sz="1600" dirty="0" smtClean="0"/>
              <a:t>range </a:t>
            </a:r>
            <a:r>
              <a:rPr lang="en-GB" sz="1600" smtClean="0"/>
              <a:t>of image</a:t>
            </a:r>
            <a:r>
              <a:rPr lang="en-GB" sz="1600" dirty="0" smtClean="0"/>
              <a:t>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672408" y="1412776"/>
            <a:ext cx="5220072" cy="4649057"/>
            <a:chOff x="21895887" y="19096112"/>
            <a:chExt cx="6025260" cy="5366167"/>
          </a:xfrm>
        </p:grpSpPr>
        <p:pic>
          <p:nvPicPr>
            <p:cNvPr id="5" name="Picture 20" descr="C:\Users\Fred\Desktop\02_subtract_CC_model.pn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-2837"/>
            <a:stretch>
              <a:fillRect/>
            </a:stretch>
          </p:blipFill>
          <p:spPr bwMode="auto">
            <a:xfrm>
              <a:off x="21895887" y="19096112"/>
              <a:ext cx="6025260" cy="536616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grpSp>
          <p:nvGrpSpPr>
            <p:cNvPr id="6" name="Group 83"/>
            <p:cNvGrpSpPr/>
            <p:nvPr/>
          </p:nvGrpSpPr>
          <p:grpSpPr>
            <a:xfrm>
              <a:off x="25269255" y="20968717"/>
              <a:ext cx="144016" cy="144016"/>
              <a:chOff x="25256851" y="20968320"/>
              <a:chExt cx="144016" cy="144016"/>
            </a:xfrm>
          </p:grpSpPr>
          <p:cxnSp>
            <p:nvCxnSpPr>
              <p:cNvPr id="7" name="Straight Connector 6"/>
              <p:cNvCxnSpPr/>
              <p:nvPr/>
            </p:nvCxnSpPr>
            <p:spPr bwMode="auto">
              <a:xfrm rot="5400000" flipH="1" flipV="1">
                <a:off x="25256851" y="20968320"/>
                <a:ext cx="144016" cy="144016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" name="Straight Connector 7"/>
              <p:cNvCxnSpPr/>
              <p:nvPr/>
            </p:nvCxnSpPr>
            <p:spPr bwMode="auto">
              <a:xfrm rot="16200000" flipH="1">
                <a:off x="25256851" y="20968320"/>
                <a:ext cx="144016" cy="144016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Source removal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413" y="1528763"/>
            <a:ext cx="3328491" cy="4391025"/>
          </a:xfrm>
        </p:spPr>
        <p:txBody>
          <a:bodyPr/>
          <a:lstStyle/>
          <a:p>
            <a:r>
              <a:rPr lang="en-GB" sz="1600" dirty="0" smtClean="0"/>
              <a:t>Solving for differential gains in </a:t>
            </a:r>
            <a:r>
              <a:rPr lang="en-GB" sz="1600" dirty="0" err="1" smtClean="0"/>
              <a:t>MeqTrees</a:t>
            </a:r>
            <a:r>
              <a:rPr lang="en-GB" sz="1600" dirty="0" smtClean="0"/>
              <a:t> (Ian Heywood) is far more effective.</a:t>
            </a:r>
            <a:endParaRPr lang="en-GB" sz="1400" dirty="0"/>
          </a:p>
        </p:txBody>
      </p:sp>
      <p:grpSp>
        <p:nvGrpSpPr>
          <p:cNvPr id="4" name="Group 8"/>
          <p:cNvGrpSpPr/>
          <p:nvPr/>
        </p:nvGrpSpPr>
        <p:grpSpPr>
          <a:xfrm>
            <a:off x="3851920" y="1340768"/>
            <a:ext cx="5040560" cy="4680520"/>
            <a:chOff x="21889792" y="24496712"/>
            <a:chExt cx="6031354" cy="5366167"/>
          </a:xfrm>
        </p:grpSpPr>
        <p:pic>
          <p:nvPicPr>
            <p:cNvPr id="10" name="Picture 18" descr="C:\Users\Fred\Desktop\03_solve_dE.pn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-2942"/>
            <a:stretch>
              <a:fillRect/>
            </a:stretch>
          </p:blipFill>
          <p:spPr bwMode="auto">
            <a:xfrm>
              <a:off x="21889792" y="24496712"/>
              <a:ext cx="6031354" cy="536616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grpSp>
          <p:nvGrpSpPr>
            <p:cNvPr id="5" name="Group 85"/>
            <p:cNvGrpSpPr/>
            <p:nvPr/>
          </p:nvGrpSpPr>
          <p:grpSpPr>
            <a:xfrm>
              <a:off x="25256851" y="26368920"/>
              <a:ext cx="144016" cy="144016"/>
              <a:chOff x="25256851" y="20968320"/>
              <a:chExt cx="144016" cy="144016"/>
            </a:xfrm>
          </p:grpSpPr>
          <p:cxnSp>
            <p:nvCxnSpPr>
              <p:cNvPr id="12" name="Straight Connector 11"/>
              <p:cNvCxnSpPr/>
              <p:nvPr/>
            </p:nvCxnSpPr>
            <p:spPr bwMode="auto">
              <a:xfrm rot="5400000" flipH="1" flipV="1">
                <a:off x="25256851" y="20968320"/>
                <a:ext cx="144016" cy="144016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" name="Straight Connector 12"/>
              <p:cNvCxnSpPr/>
              <p:nvPr/>
            </p:nvCxnSpPr>
            <p:spPr bwMode="auto">
              <a:xfrm rot="16200000" flipH="1">
                <a:off x="25256851" y="20968320"/>
                <a:ext cx="144016" cy="144016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GB" sz="2400" dirty="0" smtClean="0"/>
              <a:t>OSKAR-2: Interferometer and </a:t>
            </a:r>
            <a:r>
              <a:rPr lang="en-GB" sz="2400" dirty="0" err="1" smtClean="0"/>
              <a:t>beamforming</a:t>
            </a:r>
            <a:r>
              <a:rPr lang="en-GB" sz="2400" dirty="0" smtClean="0"/>
              <a:t> simulator package.</a:t>
            </a:r>
          </a:p>
          <a:p>
            <a:pPr>
              <a:lnSpc>
                <a:spcPct val="120000"/>
              </a:lnSpc>
            </a:pPr>
            <a:r>
              <a:rPr lang="en-GB" sz="2400" dirty="0" smtClean="0"/>
              <a:t>Intended for simulations of SKA</a:t>
            </a:r>
            <a:r>
              <a:rPr lang="en-GB" sz="2400" baseline="-25000" dirty="0" smtClean="0"/>
              <a:t>1</a:t>
            </a:r>
            <a:r>
              <a:rPr lang="en-GB" sz="2400" dirty="0" smtClean="0"/>
              <a:t> aperture arrays.</a:t>
            </a:r>
          </a:p>
          <a:p>
            <a:pPr>
              <a:lnSpc>
                <a:spcPct val="120000"/>
              </a:lnSpc>
            </a:pPr>
            <a:r>
              <a:rPr lang="en-GB" sz="2400" dirty="0" smtClean="0"/>
              <a:t>Based on full-sky Measurement Equation formalism.</a:t>
            </a:r>
          </a:p>
          <a:p>
            <a:pPr lvl="1">
              <a:lnSpc>
                <a:spcPct val="120000"/>
              </a:lnSpc>
            </a:pPr>
            <a:r>
              <a:rPr lang="en-GB" sz="2400" dirty="0" smtClean="0"/>
              <a:t>“Brute force,” 3D, direct evaluation approach.</a:t>
            </a:r>
          </a:p>
          <a:p>
            <a:pPr>
              <a:lnSpc>
                <a:spcPct val="120000"/>
              </a:lnSpc>
            </a:pPr>
            <a:r>
              <a:rPr lang="en-GB" sz="2400" dirty="0" smtClean="0"/>
              <a:t>Takes advantage of large computational power offered by modern GPUs via NVIDIA’s CUDA API.</a:t>
            </a:r>
          </a:p>
          <a:p>
            <a:pPr lvl="1">
              <a:lnSpc>
                <a:spcPct val="120000"/>
              </a:lnSpc>
            </a:pPr>
            <a:r>
              <a:rPr lang="en-GB" sz="2400" dirty="0" smtClean="0"/>
              <a:t>Scale up to large aperture array interferometer simulation.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Next Steps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GB" sz="2000" dirty="0" smtClean="0"/>
              <a:t>Element pattern evaluation (in progress).</a:t>
            </a:r>
          </a:p>
          <a:p>
            <a:pPr>
              <a:spcAft>
                <a:spcPts val="600"/>
              </a:spcAft>
            </a:pPr>
            <a:r>
              <a:rPr lang="en-GB" sz="2000" dirty="0" smtClean="0"/>
              <a:t>Simple treatment of noise (in progress).</a:t>
            </a:r>
          </a:p>
          <a:p>
            <a:pPr>
              <a:spcAft>
                <a:spcPts val="600"/>
              </a:spcAft>
            </a:pPr>
            <a:r>
              <a:rPr lang="en-GB" sz="2000" dirty="0" smtClean="0"/>
              <a:t>Antenna gain and phase errors (as in OSKAR 1).</a:t>
            </a:r>
          </a:p>
          <a:p>
            <a:pPr>
              <a:spcAft>
                <a:spcPts val="600"/>
              </a:spcAft>
            </a:pPr>
            <a:r>
              <a:rPr lang="en-GB" sz="2000" dirty="0" smtClean="0"/>
              <a:t>Hierarchical </a:t>
            </a:r>
            <a:r>
              <a:rPr lang="en-GB" sz="2000" dirty="0" err="1" smtClean="0"/>
              <a:t>beamforming</a:t>
            </a:r>
            <a:r>
              <a:rPr lang="en-GB" sz="2000" dirty="0" smtClean="0"/>
              <a:t> schemes (as in OSKAR 1).</a:t>
            </a:r>
          </a:p>
          <a:p>
            <a:pPr>
              <a:spcAft>
                <a:spcPts val="600"/>
              </a:spcAft>
            </a:pPr>
            <a:r>
              <a:rPr lang="en-GB" sz="2000" dirty="0" smtClean="0"/>
              <a:t>Extended sources.</a:t>
            </a:r>
          </a:p>
          <a:p>
            <a:pPr>
              <a:spcAft>
                <a:spcPts val="600"/>
              </a:spcAft>
            </a:pPr>
            <a:r>
              <a:rPr lang="en-GB" sz="2000" dirty="0" smtClean="0"/>
              <a:t>Digitisation effects.</a:t>
            </a:r>
          </a:p>
          <a:p>
            <a:pPr>
              <a:spcAft>
                <a:spcPts val="600"/>
              </a:spcAft>
            </a:pPr>
            <a:r>
              <a:rPr lang="en-GB" sz="2000" dirty="0" smtClean="0"/>
              <a:t>Testing sky noise from large source databases.</a:t>
            </a:r>
          </a:p>
          <a:p>
            <a:pPr>
              <a:spcAft>
                <a:spcPts val="600"/>
              </a:spcAft>
            </a:pPr>
            <a:r>
              <a:rPr lang="en-GB" sz="2000" dirty="0" smtClean="0"/>
              <a:t>Running some large simulations!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Measurement Equation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sz="2000" dirty="0" smtClean="0"/>
              <a:t>The ME as implemented by OSKAR-2</a:t>
            </a:r>
          </a:p>
          <a:p>
            <a:pPr>
              <a:lnSpc>
                <a:spcPct val="100000"/>
              </a:lnSpc>
            </a:pPr>
            <a:endParaRPr lang="en-GB" sz="2000" dirty="0" smtClean="0"/>
          </a:p>
          <a:p>
            <a:pPr>
              <a:lnSpc>
                <a:spcPct val="100000"/>
              </a:lnSpc>
            </a:pPr>
            <a:endParaRPr lang="en-GB" sz="2000" dirty="0" smtClean="0"/>
          </a:p>
          <a:p>
            <a:pPr>
              <a:lnSpc>
                <a:spcPct val="100000"/>
              </a:lnSpc>
              <a:buNone/>
            </a:pPr>
            <a:endParaRPr lang="en-GB" sz="2000" dirty="0" smtClean="0"/>
          </a:p>
          <a:p>
            <a:pPr>
              <a:lnSpc>
                <a:spcPct val="100000"/>
              </a:lnSpc>
            </a:pPr>
            <a:r>
              <a:rPr lang="en-GB" sz="2000" dirty="0" smtClean="0"/>
              <a:t>Baseline </a:t>
            </a:r>
            <a:r>
              <a:rPr lang="en-GB" sz="2000" i="1" dirty="0" smtClean="0"/>
              <a:t>p, q </a:t>
            </a:r>
            <a:r>
              <a:rPr lang="en-GB" sz="2000" dirty="0" smtClean="0"/>
              <a:t>for all visible sources, </a:t>
            </a:r>
            <a:r>
              <a:rPr lang="en-GB" sz="2000" i="1" dirty="0" smtClean="0"/>
              <a:t>s</a:t>
            </a:r>
            <a:r>
              <a:rPr lang="en-GB" sz="2000" dirty="0" smtClean="0"/>
              <a:t>.</a:t>
            </a:r>
            <a:endParaRPr lang="en-GB" sz="2000" b="1" dirty="0" smtClean="0"/>
          </a:p>
          <a:p>
            <a:pPr>
              <a:lnSpc>
                <a:spcPct val="100000"/>
              </a:lnSpc>
            </a:pPr>
            <a:r>
              <a:rPr lang="en-GB" sz="2000" b="1" dirty="0" smtClean="0"/>
              <a:t>B</a:t>
            </a:r>
            <a:r>
              <a:rPr lang="en-GB" sz="2000" dirty="0" smtClean="0"/>
              <a:t> – Source brightness.</a:t>
            </a:r>
          </a:p>
          <a:p>
            <a:pPr>
              <a:lnSpc>
                <a:spcPct val="100000"/>
              </a:lnSpc>
            </a:pPr>
            <a:r>
              <a:rPr lang="en-GB" sz="2000" b="1" dirty="0" smtClean="0"/>
              <a:t>R</a:t>
            </a:r>
            <a:r>
              <a:rPr lang="en-GB" sz="2000" dirty="0" smtClean="0"/>
              <a:t> – </a:t>
            </a:r>
            <a:r>
              <a:rPr lang="en-GB" sz="2000" dirty="0" err="1" smtClean="0"/>
              <a:t>Parallactic</a:t>
            </a:r>
            <a:r>
              <a:rPr lang="en-GB" sz="2000" dirty="0" smtClean="0"/>
              <a:t> angle rotation.</a:t>
            </a:r>
          </a:p>
          <a:p>
            <a:pPr>
              <a:lnSpc>
                <a:spcPct val="100000"/>
              </a:lnSpc>
            </a:pPr>
            <a:r>
              <a:rPr lang="en-GB" sz="2000" b="1" dirty="0" smtClean="0"/>
              <a:t>P</a:t>
            </a:r>
            <a:r>
              <a:rPr lang="en-GB" sz="2000" dirty="0" smtClean="0"/>
              <a:t> – Propagation term.</a:t>
            </a:r>
          </a:p>
          <a:p>
            <a:pPr>
              <a:lnSpc>
                <a:spcPct val="100000"/>
              </a:lnSpc>
            </a:pPr>
            <a:r>
              <a:rPr lang="en-GB" sz="2000" b="1" dirty="0" smtClean="0"/>
              <a:t>G</a:t>
            </a:r>
            <a:r>
              <a:rPr lang="en-GB" sz="2000" dirty="0" smtClean="0"/>
              <a:t> – Antenna element field pattern.</a:t>
            </a:r>
          </a:p>
          <a:p>
            <a:pPr>
              <a:lnSpc>
                <a:spcPct val="100000"/>
              </a:lnSpc>
            </a:pPr>
            <a:r>
              <a:rPr lang="en-GB" sz="2000" b="1" dirty="0" smtClean="0"/>
              <a:t>E</a:t>
            </a:r>
            <a:r>
              <a:rPr lang="en-GB" sz="2000" dirty="0" smtClean="0"/>
              <a:t> – Station beam.</a:t>
            </a:r>
          </a:p>
          <a:p>
            <a:pPr>
              <a:lnSpc>
                <a:spcPct val="100000"/>
              </a:lnSpc>
            </a:pPr>
            <a:r>
              <a:rPr lang="en-GB" sz="2000" b="1" dirty="0" smtClean="0"/>
              <a:t>K</a:t>
            </a:r>
            <a:r>
              <a:rPr lang="en-GB" sz="2000" dirty="0" smtClean="0"/>
              <a:t> – Interferometer phase.</a:t>
            </a:r>
          </a:p>
          <a:p>
            <a:pPr>
              <a:lnSpc>
                <a:spcPct val="100000"/>
              </a:lnSpc>
            </a:pPr>
            <a:r>
              <a:rPr lang="en-GB" sz="2000" b="1" dirty="0" smtClean="0"/>
              <a:t>V</a:t>
            </a:r>
            <a:r>
              <a:rPr lang="en-GB" sz="2000" dirty="0" smtClean="0"/>
              <a:t> – Complex visibility.</a:t>
            </a:r>
            <a:endParaRPr lang="en-GB" sz="1600" dirty="0" smtClean="0"/>
          </a:p>
          <a:p>
            <a:pPr>
              <a:lnSpc>
                <a:spcPct val="100000"/>
              </a:lnSpc>
            </a:pPr>
            <a:endParaRPr lang="en-GB" sz="2000" dirty="0" smtClean="0"/>
          </a:p>
          <a:p>
            <a:pPr>
              <a:lnSpc>
                <a:spcPct val="100000"/>
              </a:lnSpc>
            </a:pPr>
            <a:endParaRPr lang="en-GB" sz="1600" dirty="0" smtClean="0"/>
          </a:p>
          <a:p>
            <a:pPr>
              <a:lnSpc>
                <a:spcPct val="100000"/>
              </a:lnSpc>
              <a:buNone/>
            </a:pPr>
            <a:endParaRPr lang="en-GB" sz="1600" dirty="0" smtClean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1772816"/>
            <a:ext cx="7524328" cy="1254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860032" y="5373216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+mj-lt"/>
              </a:rPr>
              <a:t>... and any others required!</a:t>
            </a:r>
            <a:endParaRPr lang="en-GB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Sky Model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72816"/>
            <a:ext cx="5544616" cy="208823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2400" smtClean="0"/>
              <a:t>Equatorial point </a:t>
            </a:r>
            <a:r>
              <a:rPr lang="en-GB" sz="2400" dirty="0" smtClean="0"/>
              <a:t>source </a:t>
            </a:r>
            <a:r>
              <a:rPr lang="en-GB" sz="2400" smtClean="0"/>
              <a:t>model.</a:t>
            </a:r>
          </a:p>
          <a:p>
            <a:pPr>
              <a:lnSpc>
                <a:spcPct val="100000"/>
              </a:lnSpc>
            </a:pPr>
            <a:r>
              <a:rPr lang="en-GB" sz="2400" smtClean="0"/>
              <a:t>Extended objects modelled as </a:t>
            </a:r>
            <a:r>
              <a:rPr lang="en-GB" sz="2400" dirty="0" smtClean="0"/>
              <a:t>large collections of point </a:t>
            </a:r>
            <a:r>
              <a:rPr lang="en-GB" sz="2400" smtClean="0"/>
              <a:t>sources.</a:t>
            </a:r>
          </a:p>
          <a:p>
            <a:pPr>
              <a:lnSpc>
                <a:spcPct val="100000"/>
              </a:lnSpc>
            </a:pPr>
            <a:r>
              <a:rPr lang="en-GB" sz="2400" smtClean="0"/>
              <a:t>“Large” could easily be ~ 10</a:t>
            </a:r>
            <a:r>
              <a:rPr lang="en-GB" sz="2400" baseline="30000" smtClean="0"/>
              <a:t>6</a:t>
            </a:r>
            <a:r>
              <a:rPr lang="en-GB" sz="2400" smtClean="0"/>
              <a:t> sources across whole sky!</a:t>
            </a:r>
            <a:endParaRPr lang="en-GB" sz="2400" baseline="30000" dirty="0" smtClean="0"/>
          </a:p>
          <a:p>
            <a:endParaRPr lang="en-GB" sz="2400" dirty="0"/>
          </a:p>
        </p:txBody>
      </p:sp>
      <p:pic>
        <p:nvPicPr>
          <p:cNvPr id="6" name="Picture 9" descr="C:\Users\Fred\Desktop\CygA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713" t="16428" r="22636" b="8365"/>
          <a:stretch>
            <a:fillRect/>
          </a:stretch>
        </p:blipFill>
        <p:spPr bwMode="auto">
          <a:xfrm>
            <a:off x="5868144" y="1412776"/>
            <a:ext cx="2387839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C:\Users\Fred\Desktop\CasA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079" t="11504" r="29237" b="17908"/>
          <a:stretch>
            <a:fillRect/>
          </a:stretch>
        </p:blipFill>
        <p:spPr bwMode="auto">
          <a:xfrm>
            <a:off x="7092280" y="2708920"/>
            <a:ext cx="1919685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C:\Users\Fred\Desktop\lrg_haslam_imag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077072"/>
            <a:ext cx="3991774" cy="1995685"/>
          </a:xfrm>
          <a:prstGeom prst="ellipse">
            <a:avLst/>
          </a:prstGeom>
          <a:noFill/>
        </p:spPr>
      </p:pic>
      <p:pic>
        <p:nvPicPr>
          <p:cNvPr id="9" name="Picture 1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30018" y="4653136"/>
            <a:ext cx="4334470" cy="1251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Antenna Field Pattern (G-matrix)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285860"/>
            <a:ext cx="8534752" cy="1283604"/>
          </a:xfrm>
        </p:spPr>
        <p:txBody>
          <a:bodyPr/>
          <a:lstStyle/>
          <a:p>
            <a:r>
              <a:rPr lang="en-GB" sz="1800" dirty="0" smtClean="0"/>
              <a:t>The average embedded element pattern for antennas within a station</a:t>
            </a:r>
          </a:p>
          <a:p>
            <a:r>
              <a:rPr lang="en-GB" sz="1800" dirty="0" smtClean="0"/>
              <a:t>Antenna data given in tabular form:</a:t>
            </a:r>
          </a:p>
          <a:p>
            <a:pPr lvl="1"/>
            <a:r>
              <a:rPr lang="en-GB" sz="1600" dirty="0" smtClean="0"/>
              <a:t>Fit </a:t>
            </a:r>
            <a:r>
              <a:rPr lang="en-GB" sz="1600" dirty="0" err="1" smtClean="0"/>
              <a:t>bicubic</a:t>
            </a:r>
            <a:r>
              <a:rPr lang="en-GB" sz="1600" dirty="0" smtClean="0"/>
              <a:t> B-</a:t>
            </a:r>
            <a:r>
              <a:rPr lang="en-GB" sz="1600" dirty="0" err="1" smtClean="0"/>
              <a:t>splines</a:t>
            </a:r>
            <a:r>
              <a:rPr lang="en-GB" sz="1600" dirty="0" smtClean="0"/>
              <a:t> to nodal points to construct surface with continuous derivatives.</a:t>
            </a:r>
          </a:p>
          <a:p>
            <a:pPr lvl="1"/>
            <a:r>
              <a:rPr lang="en-GB" sz="1600" dirty="0" smtClean="0"/>
              <a:t>Evaluate </a:t>
            </a:r>
            <a:r>
              <a:rPr lang="en-GB" sz="1600" dirty="0" err="1" smtClean="0"/>
              <a:t>spline</a:t>
            </a:r>
            <a:r>
              <a:rPr lang="en-GB" sz="1600" dirty="0" smtClean="0"/>
              <a:t> coefficients to get antenna response at each source position.</a:t>
            </a:r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65539" name="Picture 3" descr="C:\Documents and Settings\Fred\Desktop\surface_raw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14346" y="2285992"/>
            <a:ext cx="4428964" cy="3322802"/>
          </a:xfrm>
          <a:prstGeom prst="rect">
            <a:avLst/>
          </a:prstGeom>
          <a:noFill/>
        </p:spPr>
      </p:pic>
      <p:pic>
        <p:nvPicPr>
          <p:cNvPr id="65540" name="Picture 4" descr="C:\Documents and Settings\Fred\Desktop\surface_eval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0430" y="3071810"/>
            <a:ext cx="4428964" cy="3322802"/>
          </a:xfrm>
          <a:prstGeom prst="rect">
            <a:avLst/>
          </a:prstGeom>
          <a:noFill/>
        </p:spPr>
      </p:pic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6500597" y="2500306"/>
          <a:ext cx="2214807" cy="1213593"/>
        </p:xfrm>
        <a:graphic>
          <a:graphicData uri="http://schemas.openxmlformats.org/presentationml/2006/ole">
            <p:oleObj spid="_x0000_s65538" name="Equation" r:id="rId5" imgW="927000" imgH="507960" progId="Equation.3">
              <p:embed/>
            </p:oleObj>
          </a:graphicData>
        </a:graphic>
      </p:graphicFrame>
      <p:sp>
        <p:nvSpPr>
          <p:cNvPr id="12" name="Curved Up Arrow 11"/>
          <p:cNvSpPr/>
          <p:nvPr/>
        </p:nvSpPr>
        <p:spPr bwMode="auto">
          <a:xfrm rot="1411418">
            <a:off x="2556836" y="5088117"/>
            <a:ext cx="2085268" cy="550716"/>
          </a:xfrm>
          <a:prstGeom prst="curved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3" name="Curved Up Arrow 12"/>
          <p:cNvSpPr/>
          <p:nvPr/>
        </p:nvSpPr>
        <p:spPr bwMode="auto">
          <a:xfrm rot="17625325">
            <a:off x="7144854" y="4390897"/>
            <a:ext cx="1875068" cy="664501"/>
          </a:xfrm>
          <a:prstGeom prst="curved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Station Beams (E-matrix)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413" y="1528763"/>
            <a:ext cx="8225035" cy="4391025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000" smtClean="0"/>
              <a:t>OSKAR-2 evaluates every station beam (i.e. for every aperture array) at every source position.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000" smtClean="0"/>
              <a:t>This incorporates all effects at the station level, e.g. phase and gain errors, different beamforming schemes, antenna patterns...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000" smtClean="0"/>
              <a:t>GPUs make this feasible!</a:t>
            </a:r>
          </a:p>
        </p:txBody>
      </p:sp>
      <p:pic>
        <p:nvPicPr>
          <p:cNvPr id="4098" name="Picture 2" descr="C:\Users\Fred\Desktop\drawing.svg.2011_05_23_15_30_40.0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788" t="11492" r="12788" b="14814"/>
          <a:stretch>
            <a:fillRect/>
          </a:stretch>
        </p:blipFill>
        <p:spPr bwMode="auto">
          <a:xfrm>
            <a:off x="2555776" y="2991683"/>
            <a:ext cx="6192688" cy="3209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251520" y="2852936"/>
            <a:ext cx="8712968" cy="3312368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Station Phases (K-matrix)</a:t>
            </a:r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79413" y="1528763"/>
            <a:ext cx="7483475" cy="1108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80975" lvl="0" indent="-180975">
              <a:lnSpc>
                <a:spcPts val="2000"/>
              </a:lnSpc>
              <a:spcBef>
                <a:spcPts val="400"/>
              </a:spcBef>
              <a:spcAft>
                <a:spcPts val="600"/>
              </a:spcAft>
              <a:buClr>
                <a:srgbClr val="021536"/>
              </a:buClr>
              <a:buFont typeface="Arial" charset="0"/>
              <a:buChar char="•"/>
            </a:pPr>
            <a:r>
              <a:rPr lang="en-GB" sz="2000" kern="0" dirty="0" smtClean="0">
                <a:solidFill>
                  <a:srgbClr val="132148"/>
                </a:solidFill>
                <a:latin typeface="+mn-lt"/>
              </a:rPr>
              <a:t>K-matrix effectively “phases-up” the array of stations.</a:t>
            </a:r>
          </a:p>
          <a:p>
            <a:pPr marL="180975" marR="0" lvl="0" indent="-180975" algn="l" defTabSz="914400" rtl="0" eaLnBrk="0" fontAlgn="base" latinLnBrk="0" hangingPunct="0">
              <a:lnSpc>
                <a:spcPts val="2000"/>
              </a:lnSpc>
              <a:spcBef>
                <a:spcPts val="400"/>
              </a:spcBef>
              <a:spcAft>
                <a:spcPts val="600"/>
              </a:spcAft>
              <a:buClr>
                <a:srgbClr val="021536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1321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Compute phase of each source </a:t>
            </a:r>
            <a:r>
              <a:rPr kumimoji="0" lang="en-GB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1321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1321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at every station </a:t>
            </a:r>
            <a:r>
              <a:rPr kumimoji="0" lang="en-GB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1321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1321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541338" marR="0" lvl="1" indent="-180975" algn="l" defTabSz="914400" rtl="0" eaLnBrk="0" fontAlgn="base" latinLnBrk="0" hangingPunct="0">
              <a:lnSpc>
                <a:spcPts val="19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0386C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Determine station</a:t>
            </a:r>
            <a:r>
              <a:rPr kumimoji="0" lang="en-GB" sz="1800" b="0" i="0" u="none" strike="noStrike" kern="0" cap="none" spc="0" normalizeH="0" noProof="0" dirty="0" smtClean="0">
                <a:ln>
                  <a:noFill/>
                </a:ln>
                <a:solidFill>
                  <a:srgbClr val="20386C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 (</a:t>
            </a:r>
            <a:r>
              <a:rPr kumimoji="0" lang="en-GB" sz="1800" b="0" i="0" u="none" strike="noStrike" kern="0" cap="none" spc="0" normalizeH="0" noProof="0" dirty="0" err="1" smtClean="0">
                <a:ln>
                  <a:noFill/>
                </a:ln>
                <a:solidFill>
                  <a:srgbClr val="20386C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u,v,w</a:t>
            </a:r>
            <a:r>
              <a:rPr kumimoji="0" lang="en-GB" sz="1800" b="0" i="0" u="none" strike="noStrike" kern="0" cap="none" spc="0" normalizeH="0" noProof="0" dirty="0" smtClean="0">
                <a:ln>
                  <a:noFill/>
                </a:ln>
                <a:solidFill>
                  <a:srgbClr val="20386C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) coordinates by rotating (</a:t>
            </a:r>
            <a:r>
              <a:rPr kumimoji="0" lang="en-GB" sz="1800" b="0" i="0" u="none" strike="noStrike" kern="0" cap="none" spc="0" normalizeH="0" noProof="0" dirty="0" err="1" smtClean="0">
                <a:ln>
                  <a:noFill/>
                </a:ln>
                <a:solidFill>
                  <a:srgbClr val="20386C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x,y,z</a:t>
            </a:r>
            <a:r>
              <a:rPr kumimoji="0" lang="en-GB" sz="1800" b="0" i="0" u="none" strike="noStrike" kern="0" cap="none" spc="0" normalizeH="0" noProof="0" dirty="0" smtClean="0">
                <a:ln>
                  <a:noFill/>
                </a:ln>
                <a:solidFill>
                  <a:srgbClr val="20386C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) onto a plane perpendicular to direction of phase centre.</a:t>
            </a: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20386C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95536" y="4193059"/>
            <a:ext cx="7483475" cy="532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80975" marR="0" lvl="0" indent="-180975" algn="l" defTabSz="914400" rtl="0" eaLnBrk="0" fontAlgn="base" latinLnBrk="0" hangingPunct="0">
              <a:lnSpc>
                <a:spcPts val="2000"/>
              </a:lnSpc>
              <a:spcBef>
                <a:spcPts val="400"/>
              </a:spcBef>
              <a:spcAft>
                <a:spcPts val="600"/>
              </a:spcAft>
              <a:buClr>
                <a:srgbClr val="021536"/>
              </a:buClr>
              <a:buSzTx/>
              <a:buFont typeface="Arial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srgbClr val="132148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6" name="Picture 4" descr="C:\Users\Fred\Desktop\interferometer.png"/>
          <p:cNvPicPr>
            <a:picLocks noChangeAspect="1" noChangeArrowheads="1"/>
          </p:cNvPicPr>
          <p:nvPr/>
        </p:nvPicPr>
        <p:blipFill>
          <a:blip r:embed="rId3"/>
          <a:srcRect l="-33679" t="36290" r="9783" b="32824"/>
          <a:stretch>
            <a:fillRect/>
          </a:stretch>
        </p:blipFill>
        <p:spPr bwMode="auto">
          <a:xfrm>
            <a:off x="-157125" y="2924944"/>
            <a:ext cx="9116819" cy="3212976"/>
          </a:xfrm>
          <a:prstGeom prst="rect">
            <a:avLst/>
          </a:prstGeom>
          <a:noFill/>
        </p:spPr>
      </p:pic>
      <p:graphicFrame>
        <p:nvGraphicFramePr>
          <p:cNvPr id="4" name="Content Placeholder 3"/>
          <p:cNvGraphicFramePr>
            <a:graphicFrameLocks noChangeAspect="1"/>
          </p:cNvGraphicFramePr>
          <p:nvPr>
            <p:ph idx="1"/>
          </p:nvPr>
        </p:nvGraphicFramePr>
        <p:xfrm>
          <a:off x="355600" y="2924175"/>
          <a:ext cx="5473700" cy="1368425"/>
        </p:xfrm>
        <a:graphic>
          <a:graphicData uri="http://schemas.openxmlformats.org/presentationml/2006/ole">
            <p:oleObj spid="_x0000_s67586" name="Equation" r:id="rId4" imgW="2641320" imgH="66024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“Correlator”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413" y="1528763"/>
            <a:ext cx="7483475" cy="748109"/>
          </a:xfrm>
        </p:spPr>
        <p:txBody>
          <a:bodyPr/>
          <a:lstStyle/>
          <a:p>
            <a:r>
              <a:rPr lang="en-GB" sz="1800" smtClean="0"/>
              <a:t>Multiplies Jones </a:t>
            </a:r>
            <a:r>
              <a:rPr lang="en-GB" sz="1800" dirty="0" smtClean="0"/>
              <a:t>matrices with the source brightness to obtain a complex visibility per source and </a:t>
            </a:r>
            <a:r>
              <a:rPr lang="en-GB" sz="1800" smtClean="0"/>
              <a:t>per baseline.</a:t>
            </a:r>
            <a:endParaRPr lang="en-GB" sz="18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79413" y="3429000"/>
            <a:ext cx="7483475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80975" indent="-180975">
              <a:lnSpc>
                <a:spcPts val="2000"/>
              </a:lnSpc>
              <a:spcBef>
                <a:spcPts val="400"/>
              </a:spcBef>
              <a:buClr>
                <a:srgbClr val="021536"/>
              </a:buClr>
              <a:buFont typeface="Arial" charset="0"/>
              <a:buChar char="•"/>
            </a:pPr>
            <a:r>
              <a:rPr lang="en-GB" sz="1800" kern="0" dirty="0" smtClean="0">
                <a:solidFill>
                  <a:srgbClr val="132148"/>
                </a:solidFill>
                <a:latin typeface="+mn-lt"/>
              </a:rPr>
              <a:t>Time-average smearing: each visibility point can be averaged over time.</a:t>
            </a: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132148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1338" lvl="1" indent="-180975">
              <a:lnSpc>
                <a:spcPts val="1900"/>
              </a:lnSpc>
              <a:spcBef>
                <a:spcPts val="300"/>
              </a:spcBef>
              <a:buFont typeface="Arial" charset="0"/>
              <a:buChar char="–"/>
            </a:pPr>
            <a:r>
              <a:rPr lang="en-GB" sz="1600" kern="0" dirty="0" smtClean="0">
                <a:solidFill>
                  <a:srgbClr val="20386C"/>
                </a:solidFill>
                <a:latin typeface="+mn-lt"/>
                <a:ea typeface="ＭＳ Ｐゴシック" charset="-128"/>
              </a:rPr>
              <a:t>K is recomputed to include motion of baseline during integration period.</a:t>
            </a:r>
          </a:p>
          <a:p>
            <a:pPr marL="541338" lvl="1" indent="-180975">
              <a:lnSpc>
                <a:spcPts val="1900"/>
              </a:lnSpc>
              <a:spcBef>
                <a:spcPts val="300"/>
              </a:spcBef>
              <a:buFont typeface="Arial" charset="0"/>
              <a:buChar char="–"/>
            </a:pPr>
            <a:r>
              <a:rPr lang="en-GB" sz="1600" kern="0" dirty="0" smtClean="0">
                <a:solidFill>
                  <a:srgbClr val="20386C"/>
                </a:solidFill>
                <a:latin typeface="+mn-lt"/>
                <a:ea typeface="ＭＳ Ｐゴシック" charset="-128"/>
              </a:rPr>
              <a:t>E is allowed to vary throughout the integration at a slower rate than K.</a:t>
            </a: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srgbClr val="20386C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395536" y="4653136"/>
            <a:ext cx="7483475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80975" indent="-180975">
              <a:lnSpc>
                <a:spcPts val="2000"/>
              </a:lnSpc>
              <a:spcBef>
                <a:spcPts val="400"/>
              </a:spcBef>
              <a:buClr>
                <a:srgbClr val="021536"/>
              </a:buClr>
              <a:buFont typeface="Arial" charset="0"/>
              <a:buChar char="•"/>
            </a:pPr>
            <a:r>
              <a:rPr lang="en-GB" sz="1800" kern="0" dirty="0" smtClean="0">
                <a:solidFill>
                  <a:srgbClr val="132148"/>
                </a:solidFill>
                <a:latin typeface="+mn-lt"/>
              </a:rPr>
              <a:t>Bandwidth smearing: multiply each visibility by </a:t>
            </a:r>
            <a:r>
              <a:rPr lang="en-GB" sz="1800" i="1" kern="0" dirty="0" err="1" smtClean="0">
                <a:solidFill>
                  <a:srgbClr val="132148"/>
                </a:solidFill>
                <a:latin typeface="+mn-lt"/>
              </a:rPr>
              <a:t>f</a:t>
            </a:r>
            <a:r>
              <a:rPr lang="en-GB" sz="1800" i="1" kern="0" baseline="-25000" dirty="0" err="1" smtClean="0">
                <a:solidFill>
                  <a:srgbClr val="132148"/>
                </a:solidFill>
                <a:latin typeface="+mn-lt"/>
              </a:rPr>
              <a:t>s,i,j</a:t>
            </a:r>
            <a:r>
              <a:rPr lang="en-GB" sz="1800" kern="0" dirty="0" smtClean="0">
                <a:solidFill>
                  <a:srgbClr val="132148"/>
                </a:solidFill>
                <a:latin typeface="+mn-lt"/>
              </a:rPr>
              <a:t> before collapsing the source dimension.</a:t>
            </a: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132148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3088605" y="5037138"/>
          <a:ext cx="4003675" cy="1174750"/>
        </p:xfrm>
        <a:graphic>
          <a:graphicData uri="http://schemas.openxmlformats.org/presentationml/2006/ole">
            <p:oleObj spid="_x0000_s68610" name="Equation" r:id="rId3" imgW="1600200" imgH="469800" progId="Equation.3">
              <p:embed/>
            </p:oleObj>
          </a:graphicData>
        </a:graphic>
      </p:graphicFrame>
      <p:graphicFrame>
        <p:nvGraphicFramePr>
          <p:cNvPr id="24580" name="Object 4"/>
          <p:cNvGraphicFramePr>
            <a:graphicFrameLocks noChangeAspect="1"/>
          </p:cNvGraphicFramePr>
          <p:nvPr/>
        </p:nvGraphicFramePr>
        <p:xfrm>
          <a:off x="2483768" y="2420888"/>
          <a:ext cx="3386138" cy="1028700"/>
        </p:xfrm>
        <a:graphic>
          <a:graphicData uri="http://schemas.openxmlformats.org/presentationml/2006/ole">
            <p:oleObj spid="_x0000_s68611" name="Equation" r:id="rId4" imgW="1130040" imgH="34272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OSKAR Package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413" y="1528763"/>
            <a:ext cx="8297043" cy="439102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2000" dirty="0" smtClean="0"/>
              <a:t>OSKAR-2 consists of a library and some simulation applications.</a:t>
            </a:r>
          </a:p>
          <a:p>
            <a:pPr>
              <a:lnSpc>
                <a:spcPct val="100000"/>
              </a:lnSpc>
            </a:pPr>
            <a:r>
              <a:rPr lang="en-GB" sz="2000" dirty="0" smtClean="0"/>
              <a:t>Simple C interface makes it possible to quickly construct new simulation applications.</a:t>
            </a:r>
          </a:p>
          <a:p>
            <a:pPr>
              <a:lnSpc>
                <a:spcPct val="100000"/>
              </a:lnSpc>
            </a:pPr>
            <a:r>
              <a:rPr lang="en-GB" sz="2000" dirty="0" smtClean="0"/>
              <a:t>Designed to interface easily with other languages</a:t>
            </a:r>
          </a:p>
          <a:p>
            <a:pPr lvl="1">
              <a:lnSpc>
                <a:spcPct val="100000"/>
              </a:lnSpc>
            </a:pPr>
            <a:r>
              <a:rPr lang="en-GB" sz="1800" dirty="0" smtClean="0"/>
              <a:t>MATLAB</a:t>
            </a:r>
          </a:p>
          <a:p>
            <a:pPr lvl="1">
              <a:lnSpc>
                <a:spcPct val="100000"/>
              </a:lnSpc>
            </a:pPr>
            <a:r>
              <a:rPr lang="en-GB" sz="1800" dirty="0" smtClean="0"/>
              <a:t>(Python)</a:t>
            </a:r>
          </a:p>
          <a:p>
            <a:pPr>
              <a:lnSpc>
                <a:spcPct val="100000"/>
              </a:lnSpc>
            </a:pPr>
            <a:r>
              <a:rPr lang="en-GB" sz="2000" dirty="0" smtClean="0"/>
              <a:t>All computationally intensive functions carried out using NVIDIA CUDA.</a:t>
            </a:r>
          </a:p>
          <a:p>
            <a:pPr>
              <a:lnSpc>
                <a:spcPct val="100000"/>
              </a:lnSpc>
            </a:pPr>
            <a:r>
              <a:rPr lang="en-GB" sz="2000" dirty="0" smtClean="0"/>
              <a:t>Can be used with multiple GPUs for very large simulations.</a:t>
            </a:r>
          </a:p>
          <a:p>
            <a:pPr>
              <a:lnSpc>
                <a:spcPct val="100000"/>
              </a:lnSpc>
            </a:pPr>
            <a:r>
              <a:rPr lang="en-GB" sz="2000" dirty="0" smtClean="0"/>
              <a:t>Output can be written to measurement set.</a:t>
            </a:r>
          </a:p>
        </p:txBody>
      </p:sp>
      <p:pic>
        <p:nvPicPr>
          <p:cNvPr id="4" name="Picture 21" descr="C:\Users\Fred\Desktop\tesla_c1060_1024x768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4365104"/>
            <a:ext cx="287283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telligentDocuments">
  <a:themeElements>
    <a:clrScheme name="Custom 2">
      <a:dk1>
        <a:srgbClr val="021536"/>
      </a:dk1>
      <a:lt1>
        <a:srgbClr val="FFFFFF"/>
      </a:lt1>
      <a:dk2>
        <a:srgbClr val="FFFFFF"/>
      </a:dk2>
      <a:lt2>
        <a:srgbClr val="E7E7E9"/>
      </a:lt2>
      <a:accent1>
        <a:srgbClr val="001535"/>
      </a:accent1>
      <a:accent2>
        <a:srgbClr val="0A2959"/>
      </a:accent2>
      <a:accent3>
        <a:srgbClr val="FFFFFF"/>
      </a:accent3>
      <a:accent4>
        <a:srgbClr val="001242"/>
      </a:accent4>
      <a:accent5>
        <a:srgbClr val="C3D4E3"/>
      </a:accent5>
      <a:accent6>
        <a:srgbClr val="021536"/>
      </a:accent6>
      <a:hlink>
        <a:srgbClr val="1D14E4"/>
      </a:hlink>
      <a:folHlink>
        <a:srgbClr val="872DA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IntelligentDocumen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lligentDocument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lligentDocument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lligentDocument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lligentDocument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lligentDocument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lligentDocument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lligentDocuments 8">
        <a:dk1>
          <a:srgbClr val="7A0200"/>
        </a:dk1>
        <a:lt1>
          <a:srgbClr val="FFFFFF"/>
        </a:lt1>
        <a:dk2>
          <a:srgbClr val="FFFFFF"/>
        </a:dk2>
        <a:lt2>
          <a:srgbClr val="969696"/>
        </a:lt2>
        <a:accent1>
          <a:srgbClr val="D74119"/>
        </a:accent1>
        <a:accent2>
          <a:srgbClr val="E27023"/>
        </a:accent2>
        <a:accent3>
          <a:srgbClr val="FFFFFF"/>
        </a:accent3>
        <a:accent4>
          <a:srgbClr val="670100"/>
        </a:accent4>
        <a:accent5>
          <a:srgbClr val="E8B0AB"/>
        </a:accent5>
        <a:accent6>
          <a:srgbClr val="CD651F"/>
        </a:accent6>
        <a:hlink>
          <a:srgbClr val="E4028C"/>
        </a:hlink>
        <a:folHlink>
          <a:srgbClr val="AA2D9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lligentDocuments 9">
        <a:dk1>
          <a:srgbClr val="7A0200"/>
        </a:dk1>
        <a:lt1>
          <a:srgbClr val="FFFFFF"/>
        </a:lt1>
        <a:dk2>
          <a:srgbClr val="FFFFFF"/>
        </a:dk2>
        <a:lt2>
          <a:srgbClr val="E7E7E9"/>
        </a:lt2>
        <a:accent1>
          <a:srgbClr val="D74119"/>
        </a:accent1>
        <a:accent2>
          <a:srgbClr val="E27023"/>
        </a:accent2>
        <a:accent3>
          <a:srgbClr val="FFFFFF"/>
        </a:accent3>
        <a:accent4>
          <a:srgbClr val="670100"/>
        </a:accent4>
        <a:accent5>
          <a:srgbClr val="E8B0AB"/>
        </a:accent5>
        <a:accent6>
          <a:srgbClr val="CD651F"/>
        </a:accent6>
        <a:hlink>
          <a:srgbClr val="E4028C"/>
        </a:hlink>
        <a:folHlink>
          <a:srgbClr val="AA2D9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Office\Templates\www.awesomebackgrounds.com   </Template>
  <TotalTime>2597</TotalTime>
  <Words>705</Words>
  <Application>Microsoft Office PowerPoint</Application>
  <PresentationFormat>On-screen Show (4:3)</PresentationFormat>
  <Paragraphs>125</Paragraphs>
  <Slides>20</Slides>
  <Notes>3</Notes>
  <HiddenSlides>1</HiddenSlides>
  <MMClips>3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IntelligentDocuments</vt:lpstr>
      <vt:lpstr>Equation</vt:lpstr>
      <vt:lpstr>The OSKAR Simulator (Version 2!)</vt:lpstr>
      <vt:lpstr>Overview</vt:lpstr>
      <vt:lpstr>Measurement Equation</vt:lpstr>
      <vt:lpstr>Sky Model</vt:lpstr>
      <vt:lpstr>Antenna Field Pattern (G-matrix)</vt:lpstr>
      <vt:lpstr>Station Beams (E-matrix)</vt:lpstr>
      <vt:lpstr>Station Phases (K-matrix)</vt:lpstr>
      <vt:lpstr>“Correlator”</vt:lpstr>
      <vt:lpstr>The OSKAR Package</vt:lpstr>
      <vt:lpstr>Some pseudo-code</vt:lpstr>
      <vt:lpstr>Slide 11</vt:lpstr>
      <vt:lpstr>Simulation Example: AA station setup</vt:lpstr>
      <vt:lpstr>Simulation Example: Telescope setup</vt:lpstr>
      <vt:lpstr>Simulation Example: Observation setup</vt:lpstr>
      <vt:lpstr>Simulation Example: Beam pattern</vt:lpstr>
      <vt:lpstr>Simulation Example: Dirty image snapshots</vt:lpstr>
      <vt:lpstr>Timing results</vt:lpstr>
      <vt:lpstr>Imperfect source subtraction</vt:lpstr>
      <vt:lpstr>Source removal</vt:lpstr>
      <vt:lpstr>Next Steps</vt:lpstr>
    </vt:vector>
  </TitlesOfParts>
  <Company>IHG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Intelligent Documents</dc:title>
  <dc:creator>Gary Clarson</dc:creator>
  <dc:description/>
  <cp:lastModifiedBy> </cp:lastModifiedBy>
  <cp:revision>251</cp:revision>
  <dcterms:created xsi:type="dcterms:W3CDTF">2010-08-25T10:15:37Z</dcterms:created>
  <dcterms:modified xsi:type="dcterms:W3CDTF">2011-12-14T22:53:25Z</dcterms:modified>
</cp:coreProperties>
</file>