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61" r:id="rId4"/>
    <p:sldId id="262" r:id="rId5"/>
    <p:sldId id="264" r:id="rId6"/>
    <p:sldId id="263" r:id="rId7"/>
    <p:sldId id="271" r:id="rId8"/>
    <p:sldId id="265" r:id="rId9"/>
    <p:sldId id="266" r:id="rId10"/>
    <p:sldId id="270" r:id="rId11"/>
    <p:sldId id="267" r:id="rId12"/>
    <p:sldId id="268" r:id="rId13"/>
    <p:sldId id="269" r:id="rId14"/>
    <p:sldId id="260" r:id="rId15"/>
    <p:sldId id="272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A4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28" autoAdjust="0"/>
    <p:restoredTop sz="94660"/>
  </p:normalViewPr>
  <p:slideViewPr>
    <p:cSldViewPr snapToObjects="1">
      <p:cViewPr>
        <p:scale>
          <a:sx n="80" d="100"/>
          <a:sy n="80" d="100"/>
        </p:scale>
        <p:origin x="-1051" y="53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E8B1293-E430-4DA6-A758-FC100FED753E}" type="datetime1">
              <a:rPr lang="en-US"/>
              <a:pPr/>
              <a:t>12/9/2011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C8CA3BE-32DF-4A7B-B3EE-F30167C66F0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E17EBAC-DE17-4F3C-82B8-47E709FBDFEC}" type="datetime1">
              <a:rPr lang="en-US"/>
              <a:pPr/>
              <a:t>12/9/2011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6BB95F2-F0FF-48C9-AAFA-BA1CC15F9D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White Title Page.psd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8000" y="1439999"/>
            <a:ext cx="4265400" cy="2160000"/>
          </a:xfrm>
        </p:spPr>
        <p:txBody>
          <a:bodyPr wrap="square" anchor="b">
            <a:noAutofit/>
          </a:bodyPr>
          <a:lstStyle>
            <a:lvl1pPr>
              <a:lnSpc>
                <a:spcPts val="45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8000" y="5040000"/>
            <a:ext cx="4265400" cy="598800"/>
          </a:xfrm>
        </p:spPr>
        <p:txBody>
          <a:bodyPr/>
          <a:lstStyle>
            <a:lvl1pPr marL="0" indent="0" algn="l">
              <a:lnSpc>
                <a:spcPts val="1700"/>
              </a:lnSpc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Pictures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7807800" cy="1080000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60000" y="4600575"/>
            <a:ext cx="7807800" cy="285750"/>
          </a:xfrm>
        </p:spPr>
        <p:txBody>
          <a:bodyPr/>
          <a:lstStyle>
            <a:lvl1pPr>
              <a:buNone/>
              <a:defRPr sz="1400" b="1" cap="all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1260000" y="1620001"/>
            <a:ext cx="2520000" cy="2160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3906000" y="1620001"/>
            <a:ext cx="2520000" cy="2160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6547800" y="1620001"/>
            <a:ext cx="2520000" cy="2160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1260000" y="3780001"/>
            <a:ext cx="25200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3906000" y="3780001"/>
            <a:ext cx="25200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6547800" y="3780001"/>
            <a:ext cx="25200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1260476" y="4886324"/>
            <a:ext cx="7807324" cy="1666876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6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27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D14CAD73-CB04-4A77-AAB7-E19EF9E2E5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7189200" cy="1080000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60000" y="1600200"/>
            <a:ext cx="3420000" cy="285750"/>
          </a:xfrm>
        </p:spPr>
        <p:txBody>
          <a:bodyPr/>
          <a:lstStyle>
            <a:lvl1pPr>
              <a:buNone/>
              <a:defRPr sz="1400" b="1" cap="all" baseline="0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1260000" y="3638550"/>
            <a:ext cx="3420000" cy="285750"/>
          </a:xfrm>
        </p:spPr>
        <p:txBody>
          <a:bodyPr/>
          <a:lstStyle>
            <a:lvl1pPr>
              <a:buNone/>
              <a:defRPr sz="1400" b="1" cap="all" baseline="0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029200" y="1600200"/>
            <a:ext cx="3420000" cy="285750"/>
          </a:xfrm>
        </p:spPr>
        <p:txBody>
          <a:bodyPr/>
          <a:lstStyle>
            <a:lvl1pPr>
              <a:buNone/>
              <a:defRPr sz="1400" b="1" cap="all" baseline="0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1260476" y="1905000"/>
            <a:ext cx="3419524" cy="1733550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1260000" y="3924300"/>
            <a:ext cx="3419524" cy="1733550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029676" y="1885950"/>
            <a:ext cx="3419524" cy="1733550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24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25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B1B7B993-30CC-4EFA-902B-BF5EA8B2F0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2473800" cy="1552064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60000" y="1600199"/>
            <a:ext cx="2473800" cy="491865"/>
          </a:xfrm>
        </p:spPr>
        <p:txBody>
          <a:bodyPr/>
          <a:lstStyle>
            <a:lvl1pPr>
              <a:buNone/>
              <a:defRPr sz="1400" b="1" cap="all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</a:t>
            </a:r>
          </a:p>
        </p:txBody>
      </p:sp>
      <p:sp>
        <p:nvSpPr>
          <p:cNvPr id="13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3906000" y="2438400"/>
            <a:ext cx="51618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3906000" y="89998"/>
            <a:ext cx="2520000" cy="218981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6547800" y="89998"/>
            <a:ext cx="2520000" cy="218981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1213800" y="6324600"/>
            <a:ext cx="25200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1260476" y="2092064"/>
            <a:ext cx="2473324" cy="4232536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24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25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BE8E1E03-776E-4CAE-B4E1-A0E1F4534F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Pictures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7807800" cy="1080000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06000" y="4524375"/>
            <a:ext cx="5161800" cy="285750"/>
          </a:xfrm>
        </p:spPr>
        <p:txBody>
          <a:bodyPr/>
          <a:lstStyle>
            <a:lvl1pPr>
              <a:buNone/>
              <a:defRPr sz="1400" b="1" cap="all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4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1260000" y="1620001"/>
            <a:ext cx="2520000" cy="2880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3906000" y="1620001"/>
            <a:ext cx="5161800" cy="2880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1260000" y="4500001"/>
            <a:ext cx="25200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3906000" y="4810125"/>
            <a:ext cx="5161800" cy="1733550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3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24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7EC1A8A7-801B-4806-B2AF-6C26BD092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7807800" cy="1080000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06000" y="1552575"/>
            <a:ext cx="5161800" cy="285750"/>
          </a:xfrm>
        </p:spPr>
        <p:txBody>
          <a:bodyPr/>
          <a:lstStyle>
            <a:lvl1pPr>
              <a:buNone/>
              <a:defRPr sz="1400" b="1" cap="all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1260000" y="1620001"/>
            <a:ext cx="2520000" cy="2880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1260000" y="4500001"/>
            <a:ext cx="25200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3906000" y="1838324"/>
            <a:ext cx="5161800" cy="4714875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2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3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0E799CC7-1884-4DD9-9F47-4B944EBF8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 (No Sponso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White Title Page Blank.psd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8000" y="1439999"/>
            <a:ext cx="4265400" cy="2160000"/>
          </a:xfrm>
        </p:spPr>
        <p:txBody>
          <a:bodyPr wrap="square" anchor="b">
            <a:noAutofit/>
          </a:bodyPr>
          <a:lstStyle>
            <a:lvl1pPr>
              <a:lnSpc>
                <a:spcPts val="45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8000" y="5040000"/>
            <a:ext cx="4265400" cy="598800"/>
          </a:xfrm>
        </p:spPr>
        <p:txBody>
          <a:bodyPr/>
          <a:lstStyle>
            <a:lvl1pPr marL="0" indent="0" algn="l">
              <a:lnSpc>
                <a:spcPts val="1700"/>
              </a:lnSpc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 Text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7807800" cy="1080000"/>
          </a:xfrm>
        </p:spPr>
        <p:txBody>
          <a:bodyPr wrap="squar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60000" y="1552575"/>
            <a:ext cx="4226400" cy="285750"/>
          </a:xfrm>
        </p:spPr>
        <p:txBody>
          <a:bodyPr/>
          <a:lstStyle>
            <a:lvl1pPr>
              <a:defRPr sz="1400" b="1" cap="all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5647800" y="1620001"/>
            <a:ext cx="3420000" cy="4500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5647800" y="6120001"/>
            <a:ext cx="25200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1260475" y="1838325"/>
            <a:ext cx="4225925" cy="4281488"/>
          </a:xfrm>
        </p:spPr>
        <p:txBody>
          <a:bodyPr/>
          <a:lstStyle>
            <a:lvl1pPr marL="228600" indent="-228600">
              <a:buFont typeface="+mj-lt"/>
              <a:buAutoNum type="arabicPeriod"/>
              <a:defRPr sz="1300">
                <a:solidFill>
                  <a:srgbClr val="000000"/>
                </a:solidFill>
              </a:defRPr>
            </a:lvl1pPr>
            <a:lvl2pPr marL="622300" indent="-266700">
              <a:buFont typeface="+mj-lt"/>
              <a:buAutoNum type="romanLcPeriod"/>
              <a:defRPr sz="1300">
                <a:solidFill>
                  <a:srgbClr val="000000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C3FFE5A-F633-4B45-A9E7-EF0657A6B7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7807800" cy="1080000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60000" y="1552575"/>
            <a:ext cx="4226400" cy="285750"/>
          </a:xfrm>
        </p:spPr>
        <p:txBody>
          <a:bodyPr/>
          <a:lstStyle>
            <a:lvl1pPr>
              <a:defRPr sz="1400" b="1" cap="all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0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5647800" y="1620001"/>
            <a:ext cx="3420000" cy="4500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5647800" y="6120001"/>
            <a:ext cx="25200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1260475" y="1838325"/>
            <a:ext cx="4225925" cy="4281488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Master Title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30F6A8AF-1C06-4928-9619-F0DF97EC84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7807800" cy="1080000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60000" y="1552575"/>
            <a:ext cx="7807800" cy="285750"/>
          </a:xfrm>
        </p:spPr>
        <p:txBody>
          <a:bodyPr/>
          <a:lstStyle>
            <a:lvl1pPr>
              <a:defRPr sz="1400" b="1" cap="all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1260475" y="1838325"/>
            <a:ext cx="7807325" cy="4281488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457E2836-A85A-4D23-9B48-C159C04576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7807800" cy="1080000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60475" y="1619250"/>
            <a:ext cx="4320000" cy="285750"/>
          </a:xfrm>
        </p:spPr>
        <p:txBody>
          <a:bodyPr/>
          <a:lstStyle>
            <a:lvl1pPr>
              <a:buNone/>
              <a:defRPr sz="1400" b="1" cap="all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5760000" y="1620000"/>
            <a:ext cx="3307800" cy="4704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5760000" y="6324600"/>
            <a:ext cx="33078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1260476" y="1905000"/>
            <a:ext cx="4320000" cy="4419600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891FE7A1-6D76-4855-BF20-86231FF036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0000" y="89998"/>
            <a:ext cx="6907800" cy="5940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160000" y="6029998"/>
            <a:ext cx="69078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D28056A6-9C8D-493E-8FA4-6ECEFAB840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7807800" cy="1080000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60000" y="4600575"/>
            <a:ext cx="7807800" cy="285750"/>
          </a:xfrm>
        </p:spPr>
        <p:txBody>
          <a:bodyPr/>
          <a:lstStyle>
            <a:lvl1pPr>
              <a:buNone/>
              <a:defRPr sz="1400" b="1" cap="all" baseline="0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1260000" y="1620000"/>
            <a:ext cx="7807800" cy="288131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1260476" y="4886324"/>
            <a:ext cx="7807324" cy="1666876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2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3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FD47EA60-50C5-4292-AA81-1FDCDA0BE9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570000" y="1619250"/>
            <a:ext cx="2497800" cy="2880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1260474" y="4270650"/>
            <a:ext cx="51300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1260474" y="1520550"/>
            <a:ext cx="5129999" cy="2750100"/>
          </a:xfrm>
        </p:spPr>
        <p:txBody>
          <a:bodyPr/>
          <a:lstStyle>
            <a:lvl1pPr>
              <a:lnSpc>
                <a:spcPts val="3840"/>
              </a:lnSpc>
              <a:buNone/>
              <a:defRPr sz="3200" baseline="0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DDBB886C-D450-488D-B066-133B9F62ED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lack Background.tif"/>
          <p:cNvPicPr preferRelativeResize="0">
            <a:picLocks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60475" y="539750"/>
            <a:ext cx="7162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60475" y="1619250"/>
            <a:ext cx="47593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F1C94FB-F0A8-45FB-A673-3BF7143DE72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2" name="Picture 8" descr="White Background.tif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  <p:sldLayoutId id="2147484236" r:id="rId12"/>
    <p:sldLayoutId id="2147484237" r:id="rId13"/>
    <p:sldLayoutId id="2147484238" r:id="rId14"/>
  </p:sldLayoutIdLst>
  <p:hf hdr="0" dt="0"/>
  <p:txStyles>
    <p:titleStyle>
      <a:lvl1pPr algn="l" defTabSz="457200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ts val="1900"/>
        </a:lnSpc>
        <a:spcBef>
          <a:spcPct val="0"/>
        </a:spcBef>
        <a:spcAft>
          <a:spcPct val="0"/>
        </a:spcAft>
        <a:buFont typeface="Arial" charset="0"/>
        <a:buChar char="•"/>
        <a:defRPr sz="1200" kern="1200">
          <a:solidFill>
            <a:srgbClr val="FFFFFF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0"/>
          <p:cNvSpPr>
            <a:spLocks noGrp="1"/>
          </p:cNvSpPr>
          <p:nvPr>
            <p:ph type="ctrTitle"/>
          </p:nvPr>
        </p:nvSpPr>
        <p:spPr>
          <a:xfrm>
            <a:off x="3887788" y="1439863"/>
            <a:ext cx="4265612" cy="2160587"/>
          </a:xfrm>
        </p:spPr>
        <p:txBody>
          <a:bodyPr/>
          <a:lstStyle/>
          <a:p>
            <a:r>
              <a:rPr lang="en-US" dirty="0" smtClean="0"/>
              <a:t>SKA1-low: Cost Considerations</a:t>
            </a:r>
          </a:p>
        </p:txBody>
      </p:sp>
      <p:sp>
        <p:nvSpPr>
          <p:cNvPr id="18435" name="Subtitle 11"/>
          <p:cNvSpPr>
            <a:spLocks noGrp="1"/>
          </p:cNvSpPr>
          <p:nvPr>
            <p:ph type="subTitle" idx="1"/>
          </p:nvPr>
        </p:nvSpPr>
        <p:spPr>
          <a:xfrm>
            <a:off x="3887788" y="4509120"/>
            <a:ext cx="4265612" cy="1129681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AAVP Meeting, ASTRON</a:t>
            </a:r>
          </a:p>
          <a:p>
            <a:r>
              <a:rPr lang="en-US" dirty="0" smtClean="0">
                <a:latin typeface="Arial" charset="0"/>
              </a:rPr>
              <a:t>14 December, 2011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Tim </a:t>
            </a:r>
            <a:r>
              <a:rPr lang="en-US" dirty="0" err="1" smtClean="0">
                <a:latin typeface="Arial" charset="0"/>
              </a:rPr>
              <a:t>Colegate</a:t>
            </a:r>
            <a:r>
              <a:rPr lang="en-US" dirty="0" smtClean="0">
                <a:latin typeface="Arial" charset="0"/>
              </a:rPr>
              <a:t>, Peter Hall (ICRAR/Curtin)</a:t>
            </a:r>
          </a:p>
          <a:p>
            <a:r>
              <a:rPr lang="en-US" dirty="0" smtClean="0">
                <a:latin typeface="Arial" charset="0"/>
              </a:rPr>
              <a:t>Andre Gunst (SPDO/ASTRON)</a:t>
            </a:r>
          </a:p>
          <a:p>
            <a:endParaRPr lang="en-US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Dual-band vs. single-band derived parameters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Fewer station beams </a:t>
            </a:r>
            <a:r>
              <a:rPr lang="en-AU" dirty="0" smtClean="0">
                <a:sym typeface="Wingdings" pitchFamily="2" charset="2"/>
              </a:rPr>
              <a:t> lower processing cost</a:t>
            </a:r>
          </a:p>
          <a:p>
            <a:pPr lvl="1"/>
            <a:r>
              <a:rPr lang="en-AU" dirty="0" smtClean="0">
                <a:sym typeface="Wingdings" pitchFamily="2" charset="2"/>
              </a:rPr>
              <a:t>Single-band station is large and very sparse at high frequencies; lots of station beams to meet </a:t>
            </a:r>
            <a:r>
              <a:rPr lang="en-AU" dirty="0" err="1" smtClean="0">
                <a:sym typeface="Wingdings" pitchFamily="2" charset="2"/>
              </a:rPr>
              <a:t>FoV</a:t>
            </a:r>
            <a:r>
              <a:rPr lang="en-AU" dirty="0" smtClean="0">
                <a:sym typeface="Wingdings" pitchFamily="2" charset="2"/>
              </a:rPr>
              <a:t> spec.</a:t>
            </a:r>
          </a:p>
          <a:p>
            <a:r>
              <a:rPr lang="en-AU" dirty="0" smtClean="0">
                <a:sym typeface="Wingdings" pitchFamily="2" charset="2"/>
              </a:rPr>
              <a:t>More signal chains in dual-band before station </a:t>
            </a:r>
            <a:r>
              <a:rPr lang="en-AU" dirty="0" err="1" smtClean="0">
                <a:sym typeface="Wingdings" pitchFamily="2" charset="2"/>
              </a:rPr>
              <a:t>beamforming</a:t>
            </a:r>
            <a:r>
              <a:rPr lang="en-AU" dirty="0" smtClean="0">
                <a:sym typeface="Wingdings" pitchFamily="2" charset="2"/>
              </a:rPr>
              <a:t>  more cost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7E2836-A85A-4D23-9B48-C159C045762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588" y="1988840"/>
            <a:ext cx="73628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Station hardware costs compared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7E2836-A85A-4D23-9B48-C159C045762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196752"/>
            <a:ext cx="821385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Overall costs compared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7E2836-A85A-4D23-9B48-C159C045762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268760"/>
            <a:ext cx="7977926" cy="529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Aggregate station power consumption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7E2836-A85A-4D23-9B48-C159C045762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015802"/>
            <a:ext cx="7344816" cy="568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Conclusions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AU" dirty="0" smtClean="0"/>
              <a:t>Assumption that “single-band is cheaper” is too simplistic</a:t>
            </a:r>
          </a:p>
          <a:p>
            <a:pPr lvl="1"/>
            <a:r>
              <a:rPr lang="en-AU" dirty="0" smtClean="0"/>
              <a:t>For 3 out of 4 cases considered, single-band is slightly cheaper but the difference is lost in estimation uncertainty</a:t>
            </a:r>
          </a:p>
          <a:p>
            <a:r>
              <a:rPr lang="en-AU" dirty="0" smtClean="0"/>
              <a:t>Single-band costs are </a:t>
            </a:r>
            <a:r>
              <a:rPr lang="en-AU" dirty="0" smtClean="0"/>
              <a:t>highly</a:t>
            </a:r>
            <a:r>
              <a:rPr lang="en-AU" dirty="0" smtClean="0"/>
              <a:t> </a:t>
            </a:r>
            <a:r>
              <a:rPr lang="en-AU" dirty="0" smtClean="0"/>
              <a:t>dependent on station </a:t>
            </a:r>
            <a:r>
              <a:rPr lang="en-AU" dirty="0" err="1" smtClean="0"/>
              <a:t>beamforming</a:t>
            </a:r>
            <a:r>
              <a:rPr lang="en-AU" dirty="0" smtClean="0"/>
              <a:t> costs</a:t>
            </a:r>
          </a:p>
          <a:p>
            <a:pPr lvl="1"/>
            <a:r>
              <a:rPr lang="en-AU" dirty="0" smtClean="0"/>
              <a:t>Especially important to get better estimates </a:t>
            </a:r>
          </a:p>
          <a:p>
            <a:r>
              <a:rPr lang="en-AU" dirty="0" smtClean="0"/>
              <a:t>No attempt has yet been made to optimize SKA-low architectures</a:t>
            </a:r>
          </a:p>
          <a:p>
            <a:pPr lvl="1"/>
            <a:r>
              <a:rPr lang="en-AU" dirty="0" smtClean="0"/>
              <a:t>The RF and digital </a:t>
            </a:r>
            <a:r>
              <a:rPr lang="en-AU" dirty="0" err="1" smtClean="0"/>
              <a:t>beamforming</a:t>
            </a:r>
            <a:r>
              <a:rPr lang="en-AU" dirty="0" smtClean="0"/>
              <a:t> arrangements discussed are representative only</a:t>
            </a:r>
          </a:p>
          <a:p>
            <a:pPr lvl="1"/>
            <a:r>
              <a:rPr lang="en-AU" dirty="0" smtClean="0"/>
              <a:t>Important not to confuse ‘single-band’ with ‘high-gain’ element </a:t>
            </a:r>
            <a:r>
              <a:rPr lang="en-AU" dirty="0" smtClean="0"/>
              <a:t>discussions</a:t>
            </a:r>
          </a:p>
          <a:p>
            <a:pPr lvl="2"/>
            <a:r>
              <a:rPr lang="en-AU" dirty="0" smtClean="0">
                <a:solidFill>
                  <a:schemeClr val="tx1"/>
                </a:solidFill>
              </a:rPr>
              <a:t>High-gain </a:t>
            </a:r>
            <a:r>
              <a:rPr lang="en-AU" i="1" dirty="0" smtClean="0">
                <a:solidFill>
                  <a:schemeClr val="tx1"/>
                </a:solidFill>
              </a:rPr>
              <a:t>may</a:t>
            </a:r>
            <a:r>
              <a:rPr lang="en-AU" dirty="0" smtClean="0">
                <a:solidFill>
                  <a:schemeClr val="tx1"/>
                </a:solidFill>
              </a:rPr>
              <a:t> save money in either single or dual-band SKA-low</a:t>
            </a:r>
            <a:endParaRPr lang="en-AU" dirty="0" smtClean="0">
              <a:solidFill>
                <a:schemeClr val="tx1"/>
              </a:solidFill>
            </a:endParaRPr>
          </a:p>
          <a:p>
            <a:r>
              <a:rPr lang="en-AU" dirty="0" smtClean="0"/>
              <a:t>RF </a:t>
            </a:r>
            <a:r>
              <a:rPr lang="en-AU" dirty="0" err="1" smtClean="0"/>
              <a:t>beamforming</a:t>
            </a:r>
            <a:r>
              <a:rPr lang="en-AU" dirty="0" smtClean="0"/>
              <a:t> saves power and may be more tractable in e.g. solar-powered arrays</a:t>
            </a:r>
          </a:p>
          <a:p>
            <a:r>
              <a:rPr lang="en-AU" dirty="0" smtClean="0"/>
              <a:t>Operational and lifetime support costs need to be included in more complete analyses</a:t>
            </a:r>
          </a:p>
          <a:p>
            <a:r>
              <a:rPr lang="en-AU" dirty="0" smtClean="0"/>
              <a:t>Cost is only one half of the equation</a:t>
            </a:r>
          </a:p>
          <a:p>
            <a:pPr lvl="1"/>
            <a:r>
              <a:rPr lang="en-AU" dirty="0" smtClean="0"/>
              <a:t>Performance is critical</a:t>
            </a:r>
          </a:p>
          <a:p>
            <a:pPr lvl="1"/>
            <a:r>
              <a:rPr lang="en-AU" dirty="0" smtClean="0"/>
              <a:t>Cost to achieve a particular performance is the required estimator</a:t>
            </a:r>
          </a:p>
          <a:p>
            <a:pPr lvl="2"/>
            <a:r>
              <a:rPr lang="en-AU" dirty="0" smtClean="0">
                <a:solidFill>
                  <a:schemeClr val="tx1"/>
                </a:solidFill>
              </a:rPr>
              <a:t>e.g.  no point building a “cheap” single-band array, then spending a fortune on computing </a:t>
            </a:r>
            <a:r>
              <a:rPr lang="en-AU" dirty="0" err="1" smtClean="0">
                <a:solidFill>
                  <a:schemeClr val="tx1"/>
                </a:solidFill>
              </a:rPr>
              <a:t>capex</a:t>
            </a:r>
            <a:r>
              <a:rPr lang="en-AU" dirty="0" smtClean="0">
                <a:solidFill>
                  <a:schemeClr val="tx1"/>
                </a:solidFill>
              </a:rPr>
              <a:t> and </a:t>
            </a:r>
            <a:r>
              <a:rPr lang="en-AU" dirty="0" err="1" smtClean="0">
                <a:solidFill>
                  <a:schemeClr val="tx1"/>
                </a:solidFill>
              </a:rPr>
              <a:t>opex</a:t>
            </a:r>
            <a:r>
              <a:rPr lang="en-AU" dirty="0" smtClean="0">
                <a:solidFill>
                  <a:schemeClr val="tx1"/>
                </a:solidFill>
              </a:rPr>
              <a:t> in order to calibrate it</a:t>
            </a:r>
          </a:p>
          <a:p>
            <a:r>
              <a:rPr lang="en-AU" dirty="0" smtClean="0"/>
              <a:t>Our small study is indicative of where </a:t>
            </a:r>
            <a:r>
              <a:rPr lang="en-AU" dirty="0" smtClean="0"/>
              <a:t>cost estimate </a:t>
            </a:r>
            <a:r>
              <a:rPr lang="en-AU" dirty="0" smtClean="0"/>
              <a:t>refinement is needed</a:t>
            </a:r>
          </a:p>
          <a:p>
            <a:pPr lvl="1"/>
            <a:endParaRPr lang="en-A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7E2836-A85A-4D23-9B48-C159C045762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Single-band </a:t>
            </a:r>
            <a:r>
              <a:rPr lang="en-AU" dirty="0" smtClean="0"/>
              <a:t>element spin-offs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7E2836-A85A-4D23-9B48-C159C045762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Eloy ant xm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81836" y="1748533"/>
            <a:ext cx="5839391" cy="4379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Motivation, caveats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115616" y="1620000"/>
            <a:ext cx="7807325" cy="4281488"/>
          </a:xfrm>
        </p:spPr>
        <p:txBody>
          <a:bodyPr/>
          <a:lstStyle/>
          <a:p>
            <a:r>
              <a:rPr lang="en-AU" dirty="0" smtClean="0"/>
              <a:t>Consider single versus dual-band SKA-low implementation from a cost </a:t>
            </a:r>
            <a:r>
              <a:rPr lang="en-AU" dirty="0" smtClean="0"/>
              <a:t>perspective</a:t>
            </a:r>
          </a:p>
          <a:p>
            <a:pPr lvl="1"/>
            <a:r>
              <a:rPr lang="en-AU" dirty="0" smtClean="0"/>
              <a:t>See also performance issues raised by Alexander and Hall (2010), and others 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Recognize that useful cost data is available</a:t>
            </a:r>
          </a:p>
          <a:p>
            <a:pPr lvl="1"/>
            <a:r>
              <a:rPr lang="en-AU" dirty="0" smtClean="0"/>
              <a:t>Various pathfinders, design studies (SKADS) and industry analyses</a:t>
            </a:r>
          </a:p>
          <a:p>
            <a:pPr lvl="1"/>
            <a:r>
              <a:rPr lang="en-AU" dirty="0" smtClean="0"/>
              <a:t>Inhomogeneous formats</a:t>
            </a:r>
          </a:p>
          <a:p>
            <a:pPr lvl="1"/>
            <a:r>
              <a:rPr lang="en-AU" dirty="0" smtClean="0"/>
              <a:t>Incomplete across all system blocks</a:t>
            </a:r>
          </a:p>
          <a:p>
            <a:pPr lvl="1"/>
            <a:r>
              <a:rPr lang="en-AU" dirty="0" smtClean="0"/>
              <a:t>Variable reliability</a:t>
            </a:r>
          </a:p>
          <a:p>
            <a:r>
              <a:rPr lang="en-AU" dirty="0" smtClean="0"/>
              <a:t>Recognize use of different costing methodologies</a:t>
            </a:r>
          </a:p>
          <a:p>
            <a:pPr lvl="1"/>
            <a:r>
              <a:rPr lang="en-AU" dirty="0" smtClean="0"/>
              <a:t>Parametric</a:t>
            </a:r>
          </a:p>
          <a:p>
            <a:pPr lvl="1"/>
            <a:r>
              <a:rPr lang="en-AU" dirty="0" smtClean="0"/>
              <a:t>Reference class</a:t>
            </a:r>
          </a:p>
          <a:p>
            <a:pPr lvl="1"/>
            <a:r>
              <a:rPr lang="en-AU" dirty="0" smtClean="0"/>
              <a:t>Bottom up</a:t>
            </a:r>
          </a:p>
          <a:p>
            <a:r>
              <a:rPr lang="en-AU" dirty="0" smtClean="0"/>
              <a:t>Recognize that SKA-low architecture is still to be defined</a:t>
            </a:r>
          </a:p>
          <a:p>
            <a:pPr lvl="1"/>
            <a:r>
              <a:rPr lang="en-AU" dirty="0" smtClean="0"/>
              <a:t>Single-band or </a:t>
            </a:r>
            <a:r>
              <a:rPr lang="en-AU" dirty="0" smtClean="0"/>
              <a:t>dual-band receptors?</a:t>
            </a:r>
            <a:endParaRPr lang="en-AU" dirty="0" smtClean="0"/>
          </a:p>
          <a:p>
            <a:pPr lvl="1"/>
            <a:r>
              <a:rPr lang="en-AU" dirty="0" smtClean="0"/>
              <a:t>RF or digital front-end </a:t>
            </a:r>
            <a:r>
              <a:rPr lang="en-AU" dirty="0" err="1" smtClean="0"/>
              <a:t>beamforming</a:t>
            </a:r>
            <a:r>
              <a:rPr lang="en-AU" dirty="0" smtClean="0"/>
              <a:t>?</a:t>
            </a:r>
          </a:p>
          <a:p>
            <a:pPr lvl="1"/>
            <a:r>
              <a:rPr lang="en-AU" dirty="0" smtClean="0"/>
              <a:t>...</a:t>
            </a:r>
          </a:p>
          <a:p>
            <a:r>
              <a:rPr lang="en-AU" dirty="0" smtClean="0"/>
              <a:t>Recognize that incremental costing between scenarios is sometimes more feasible than absolute costing</a:t>
            </a:r>
          </a:p>
          <a:p>
            <a:pPr lvl="1"/>
            <a:r>
              <a:rPr lang="en-AU" dirty="0" smtClean="0"/>
              <a:t>e.g. Site submission infrastructure estimates still confidential</a:t>
            </a:r>
          </a:p>
          <a:p>
            <a:pPr lvl="1">
              <a:buNone/>
            </a:pP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pPr>
              <a:buNone/>
            </a:pP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28056A6-9C8D-493E-8FA4-6ECEFAB840D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Cost estimation matrix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AU" dirty="0" smtClean="0"/>
              <a:t>At least three axes for input data characterization</a:t>
            </a:r>
          </a:p>
          <a:p>
            <a:pPr lvl="1"/>
            <a:r>
              <a:rPr lang="en-AU" dirty="0" smtClean="0"/>
              <a:t>Data source, basis of estimate, system architecture</a:t>
            </a:r>
          </a:p>
          <a:p>
            <a:pPr lvl="1"/>
            <a:endParaRPr lang="en-AU" dirty="0" smtClean="0"/>
          </a:p>
          <a:p>
            <a:r>
              <a:rPr lang="en-AU" dirty="0" smtClean="0"/>
              <a:t>We work with a limited subset of the parameter space</a:t>
            </a:r>
          </a:p>
          <a:p>
            <a:pPr lvl="1"/>
            <a:r>
              <a:rPr lang="en-AU" dirty="0" smtClean="0"/>
              <a:t>LOFAR or SKADS </a:t>
            </a:r>
            <a:r>
              <a:rPr lang="en-AU" dirty="0" smtClean="0"/>
              <a:t>data (Faulkner et al., AA </a:t>
            </a:r>
            <a:r>
              <a:rPr lang="en-AU" dirty="0" err="1" smtClean="0"/>
              <a:t>CoDR</a:t>
            </a:r>
            <a:r>
              <a:rPr lang="en-AU" dirty="0" smtClean="0"/>
              <a:t>, 2011)</a:t>
            </a:r>
            <a:endParaRPr lang="en-AU" dirty="0" smtClean="0"/>
          </a:p>
          <a:p>
            <a:pPr lvl="1"/>
            <a:r>
              <a:rPr lang="en-AU" i="1" dirty="0" smtClean="0"/>
              <a:t>Reference Class </a:t>
            </a:r>
            <a:r>
              <a:rPr lang="en-AU" dirty="0" smtClean="0"/>
              <a:t>or </a:t>
            </a:r>
            <a:r>
              <a:rPr lang="en-AU" i="1" dirty="0" smtClean="0"/>
              <a:t>Bottom Up </a:t>
            </a:r>
            <a:r>
              <a:rPr lang="en-AU" dirty="0" smtClean="0"/>
              <a:t>costing inputs, to form a scalable </a:t>
            </a:r>
            <a:r>
              <a:rPr lang="en-AU" i="1" dirty="0" smtClean="0"/>
              <a:t>Parametric</a:t>
            </a:r>
            <a:r>
              <a:rPr lang="en-AU" dirty="0" smtClean="0"/>
              <a:t> model</a:t>
            </a:r>
          </a:p>
          <a:p>
            <a:pPr lvl="1"/>
            <a:r>
              <a:rPr lang="en-AU" dirty="0" smtClean="0"/>
              <a:t>RF or digital first-stage </a:t>
            </a:r>
            <a:r>
              <a:rPr lang="en-AU" dirty="0" err="1" smtClean="0"/>
              <a:t>beamforming</a:t>
            </a:r>
            <a:r>
              <a:rPr lang="en-AU" dirty="0" smtClean="0"/>
              <a:t> and signal transport</a:t>
            </a:r>
          </a:p>
          <a:p>
            <a:endParaRPr lang="en-AU" dirty="0" smtClean="0"/>
          </a:p>
          <a:p>
            <a:endParaRPr lang="en-AU" dirty="0" smtClean="0"/>
          </a:p>
          <a:p>
            <a:pPr lvl="1"/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7E2836-A85A-4D23-9B48-C159C045762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3933056"/>
            <a:ext cx="6192688" cy="265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Data sources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7E2836-A85A-4D23-9B48-C159C045762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0000" y="1196752"/>
            <a:ext cx="6672262" cy="531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Definitions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7E2836-A85A-4D23-9B48-C159C045762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4952" y="1340768"/>
            <a:ext cx="5832648" cy="521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Station front-end architectures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7E2836-A85A-4D23-9B48-C159C045762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7" y="1124744"/>
            <a:ext cx="770485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Parametric scaling – RF </a:t>
            </a:r>
            <a:r>
              <a:rPr lang="en-AU" dirty="0" err="1" smtClean="0"/>
              <a:t>b/f</a:t>
            </a:r>
            <a:r>
              <a:rPr lang="en-AU" dirty="0" smtClean="0"/>
              <a:t> example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7E2836-A85A-4D23-9B48-C159C045762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" y="1252538"/>
            <a:ext cx="843915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6219825"/>
            <a:ext cx="37433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SKA1-low: single-band model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7E2836-A85A-4D23-9B48-C159C045762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340768"/>
            <a:ext cx="6443439" cy="512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SKA1-low: dual-band model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7E2836-A85A-4D23-9B48-C159C045762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1196752"/>
            <a:ext cx="6484099" cy="550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IC095010 ICRAR Powerpoint c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IC095010 ICRAR Powerpoint c.thmx</Template>
  <TotalTime>2777</TotalTime>
  <Words>465</Words>
  <Application>Microsoft Office PowerPoint</Application>
  <PresentationFormat>On-screen Show (4:3)</PresentationFormat>
  <Paragraphs>93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1_IC095010 ICRAR Powerpoint c</vt:lpstr>
      <vt:lpstr>SKA1-low: Cost Considerations</vt:lpstr>
      <vt:lpstr>Motivation, caveats</vt:lpstr>
      <vt:lpstr>Cost estimation matrix</vt:lpstr>
      <vt:lpstr>Data sources</vt:lpstr>
      <vt:lpstr>Definitions</vt:lpstr>
      <vt:lpstr>Station front-end architectures</vt:lpstr>
      <vt:lpstr>Parametric scaling – RF b/f example</vt:lpstr>
      <vt:lpstr>SKA1-low: single-band model</vt:lpstr>
      <vt:lpstr>SKA1-low: dual-band model</vt:lpstr>
      <vt:lpstr>Dual-band vs. single-band derived parameters</vt:lpstr>
      <vt:lpstr>Station hardware costs compared</vt:lpstr>
      <vt:lpstr>Overall costs compared</vt:lpstr>
      <vt:lpstr>Aggregate station power consumption</vt:lpstr>
      <vt:lpstr>Conclusions</vt:lpstr>
      <vt:lpstr>Single-band element spin-offs</vt:lpstr>
    </vt:vector>
  </TitlesOfParts>
  <Company>Wren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Kasi Litis</dc:creator>
  <cp:lastModifiedBy>Peter Hall</cp:lastModifiedBy>
  <cp:revision>207</cp:revision>
  <dcterms:created xsi:type="dcterms:W3CDTF">2011-01-28T02:09:49Z</dcterms:created>
  <dcterms:modified xsi:type="dcterms:W3CDTF">2011-12-09T05:28:25Z</dcterms:modified>
</cp:coreProperties>
</file>