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84" r:id="rId4"/>
    <p:sldId id="260" r:id="rId5"/>
    <p:sldId id="278" r:id="rId6"/>
    <p:sldId id="291" r:id="rId7"/>
    <p:sldId id="345" r:id="rId8"/>
    <p:sldId id="346" r:id="rId9"/>
    <p:sldId id="360" r:id="rId10"/>
    <p:sldId id="363" r:id="rId11"/>
    <p:sldId id="364" r:id="rId12"/>
    <p:sldId id="365" r:id="rId13"/>
    <p:sldId id="366" r:id="rId14"/>
    <p:sldId id="367" r:id="rId15"/>
    <p:sldId id="368" r:id="rId16"/>
    <p:sldId id="385" r:id="rId17"/>
    <p:sldId id="369" r:id="rId18"/>
    <p:sldId id="370" r:id="rId19"/>
    <p:sldId id="371" r:id="rId20"/>
    <p:sldId id="355" r:id="rId21"/>
    <p:sldId id="356" r:id="rId22"/>
    <p:sldId id="357" r:id="rId23"/>
    <p:sldId id="358" r:id="rId24"/>
    <p:sldId id="359" r:id="rId25"/>
    <p:sldId id="362" r:id="rId26"/>
    <p:sldId id="382" r:id="rId27"/>
    <p:sldId id="339" r:id="rId28"/>
    <p:sldId id="342" r:id="rId29"/>
    <p:sldId id="361" r:id="rId30"/>
    <p:sldId id="343" r:id="rId31"/>
    <p:sldId id="340" r:id="rId32"/>
    <p:sldId id="383" r:id="rId33"/>
    <p:sldId id="341" r:id="rId34"/>
    <p:sldId id="27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986" autoAdjust="0"/>
  </p:normalViewPr>
  <p:slideViewPr>
    <p:cSldViewPr>
      <p:cViewPr>
        <p:scale>
          <a:sx n="66" d="100"/>
          <a:sy n="66" d="100"/>
        </p:scale>
        <p:origin x="-1920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7868F-4C10-4CA2-BFE8-89FC33FCB18D}" type="datetimeFigureOut">
              <a:rPr lang="en-GB" smtClean="0"/>
              <a:pPr/>
              <a:t>14/12/2011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9AF6C-8A9A-4CEF-A88B-B02E34CDACA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9AF6C-8A9A-4CEF-A88B-B02E34CDACA1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C3E6F-B46C-4E21-A17B-9A74409DBD78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9AF6C-8A9A-4CEF-A88B-B02E34CDACA1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9AF6C-8A9A-4CEF-A88B-B02E34CDACA1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9AF6C-8A9A-4CEF-A88B-B02E34CDACA1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9AF6C-8A9A-4CEF-A88B-B02E34CDACA1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C3E6F-B46C-4E21-A17B-9A74409DBD78}" type="slidenum">
              <a:rPr lang="en-GB" smtClean="0"/>
              <a:pPr/>
              <a:t>27</a:t>
            </a:fld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9AF6C-8A9A-4CEF-A88B-B02E34CDACA1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9AF6C-8A9A-4CEF-A88B-B02E34CDACA1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C3E6F-B46C-4E21-A17B-9A74409DBD78}" type="slidenum">
              <a:rPr lang="en-GB" smtClean="0"/>
              <a:pPr/>
              <a:t>31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C3E6F-B46C-4E21-A17B-9A74409DBD78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C3E6F-B46C-4E21-A17B-9A74409DBD78}" type="slidenum">
              <a:rPr lang="en-GB" smtClean="0"/>
              <a:pPr/>
              <a:t>32</a:t>
            </a:fld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9AF6C-8A9A-4CEF-A88B-B02E34CDACA1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9AF6C-8A9A-4CEF-A88B-B02E34CDACA1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9AF6C-8A9A-4CEF-A88B-B02E34CDACA1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The LHC of RA</a:t>
            </a:r>
          </a:p>
          <a:p>
            <a:r>
              <a:rPr lang="en-GB" smtClean="0"/>
              <a:t>2016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C3E6F-B46C-4E21-A17B-9A74409DBD78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9AF6C-8A9A-4CEF-A88B-B02E34CDACA1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9AF6C-8A9A-4CEF-A88B-B02E34CDACA1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9AF6C-8A9A-4CEF-A88B-B02E34CDACA1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9AF6C-8A9A-4CEF-A88B-B02E34CDACA1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9375-4941-49FE-9BCC-5A02AC92A60D}" type="datetimeFigureOut">
              <a:rPr lang="en-GB" smtClean="0"/>
              <a:pPr/>
              <a:t>14/12/2011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5CF8-997A-43B2-8E37-32FDF270CE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9375-4941-49FE-9BCC-5A02AC92A60D}" type="datetimeFigureOut">
              <a:rPr lang="en-GB" smtClean="0"/>
              <a:pPr/>
              <a:t>14/12/2011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5CF8-997A-43B2-8E37-32FDF270CE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9375-4941-49FE-9BCC-5A02AC92A60D}" type="datetimeFigureOut">
              <a:rPr lang="en-GB" smtClean="0"/>
              <a:pPr/>
              <a:t>14/12/2011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5CF8-997A-43B2-8E37-32FDF270CE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71" y="1237557"/>
            <a:ext cx="8176381" cy="706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80571" y="2015318"/>
            <a:ext cx="4017085" cy="706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8401" y="2015318"/>
            <a:ext cx="4018551" cy="706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9375-4941-49FE-9BCC-5A02AC92A60D}" type="datetimeFigureOut">
              <a:rPr lang="en-GB" smtClean="0"/>
              <a:pPr/>
              <a:t>14/12/2011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5CF8-997A-43B2-8E37-32FDF270CE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9375-4941-49FE-9BCC-5A02AC92A60D}" type="datetimeFigureOut">
              <a:rPr lang="en-GB" smtClean="0"/>
              <a:pPr/>
              <a:t>14/12/2011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5CF8-997A-43B2-8E37-32FDF270CE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9375-4941-49FE-9BCC-5A02AC92A60D}" type="datetimeFigureOut">
              <a:rPr lang="en-GB" smtClean="0"/>
              <a:pPr/>
              <a:t>14/12/2011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5CF8-997A-43B2-8E37-32FDF270CE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9375-4941-49FE-9BCC-5A02AC92A60D}" type="datetimeFigureOut">
              <a:rPr lang="en-GB" smtClean="0"/>
              <a:pPr/>
              <a:t>14/12/2011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5CF8-997A-43B2-8E37-32FDF270CE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9375-4941-49FE-9BCC-5A02AC92A60D}" type="datetimeFigureOut">
              <a:rPr lang="en-GB" smtClean="0"/>
              <a:pPr/>
              <a:t>14/12/2011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5CF8-997A-43B2-8E37-32FDF270CE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9375-4941-49FE-9BCC-5A02AC92A60D}" type="datetimeFigureOut">
              <a:rPr lang="en-GB" smtClean="0"/>
              <a:pPr/>
              <a:t>14/12/2011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5CF8-997A-43B2-8E37-32FDF270CE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9375-4941-49FE-9BCC-5A02AC92A60D}" type="datetimeFigureOut">
              <a:rPr lang="en-GB" smtClean="0"/>
              <a:pPr/>
              <a:t>14/12/2011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5CF8-997A-43B2-8E37-32FDF270CE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9375-4941-49FE-9BCC-5A02AC92A60D}" type="datetimeFigureOut">
              <a:rPr lang="en-GB" smtClean="0"/>
              <a:pPr/>
              <a:t>14/12/2011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5CF8-997A-43B2-8E37-32FDF270CE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C9375-4941-49FE-9BCC-5A02AC92A60D}" type="datetimeFigureOut">
              <a:rPr lang="en-GB" smtClean="0"/>
              <a:pPr/>
              <a:t>14/12/2011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C5CF8-997A-43B2-8E37-32FDF270CED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video" Target="file:///C:\Users\Eloy%20de%20Lera%20Acedo\Desktop\Desktop%204\Fastest%20Wire%20Bending%20in%20the%20World.%20AFE-2D6%20ULTRA%20CNC%20Wire%20Be.mp4%20-%20YouTube.wmv" TargetMode="External"/><Relationship Id="rId1" Type="http://schemas.openxmlformats.org/officeDocument/2006/relationships/video" Target="file:///C:\Users\Eloy%20de%20Lera%20Acedo\Desktop\Desktop%204\CNC%20wire%20bending%20machine%20-%20YouTube2.wmv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i="1" dirty="0" smtClean="0"/>
              <a:t>SKA AA-low: </a:t>
            </a:r>
            <a:br>
              <a:rPr lang="en-GB" b="1" i="1" dirty="0" smtClean="0"/>
            </a:br>
            <a:r>
              <a:rPr lang="en-GB" b="1" i="1" dirty="0" smtClean="0"/>
              <a:t>LPD antenna (SKALA) &amp; </a:t>
            </a:r>
            <a:br>
              <a:rPr lang="en-GB" b="1" i="1" dirty="0" smtClean="0"/>
            </a:br>
            <a:r>
              <a:rPr lang="en-GB" b="1" i="1" dirty="0" smtClean="0"/>
              <a:t>path towards AAVS0 at Cambridge</a:t>
            </a:r>
            <a:endParaRPr lang="en-GB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601"/>
            <a:ext cx="6400800" cy="1752600"/>
          </a:xfrm>
        </p:spPr>
        <p:txBody>
          <a:bodyPr/>
          <a:lstStyle/>
          <a:p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Eloy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Lera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Acedo</a:t>
            </a:r>
            <a:endParaRPr lang="en-GB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Cambridge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E12C5CF8-997A-43B2-8E37-32FDF270CEDF}" type="slidenum">
              <a:rPr lang="en-GB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</a:t>
            </a:fld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248472" cy="365125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AAVP 2011: </a:t>
            </a:r>
          </a:p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Taking the AA programme into SKA Pre-Construction</a:t>
            </a:r>
          </a:p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12-16 December, 2011 - ASTRON,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Dwingeloo</a:t>
            </a: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C:\Users\Eloy de Lera Acedo\Desktop\cam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0056" y="4789264"/>
            <a:ext cx="1016000" cy="1016000"/>
          </a:xfrm>
          <a:prstGeom prst="rect">
            <a:avLst/>
          </a:prstGeom>
          <a:noFill/>
        </p:spPr>
      </p:pic>
      <p:pic>
        <p:nvPicPr>
          <p:cNvPr id="1027" name="Picture 3" descr="C:\Users\Eloy de Lera Acedo\Desktop\SKA_Logo_NoBox-300x1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88640"/>
            <a:ext cx="2016224" cy="1290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00" y="-225"/>
            <a:ext cx="6300492" cy="404889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/>
              <a:t>Performance</a:t>
            </a: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908720"/>
            <a:ext cx="10225136" cy="488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77275" y="909047"/>
            <a:ext cx="10538858" cy="488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Low Noise Amplifier for SKALA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4827" y="0"/>
            <a:ext cx="1729173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57200" y="14127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Frequency range 70 to 450MHz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Gain &gt; 20dB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Gain flatness, as flat as possible consistent with meeting other spec. parameters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Noise temperature &lt; 30K at 450MHz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P1dB, high enough to allow astronomical observations to be made at Lords Bridge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consumption &lt; 100mW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Unconditionally stable at both input and output ports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Differential source (antenna), single-ended load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Level of Common Mode Signal Rejection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/>
              <a:t>Concept</a:t>
            </a:r>
          </a:p>
        </p:txBody>
      </p:sp>
      <p:sp>
        <p:nvSpPr>
          <p:cNvPr id="9676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GB" sz="1500" dirty="0"/>
          </a:p>
          <a:p>
            <a:endParaRPr lang="en-GB" sz="1500" dirty="0"/>
          </a:p>
          <a:p>
            <a:endParaRPr lang="en-GB" sz="1500" dirty="0"/>
          </a:p>
        </p:txBody>
      </p:sp>
      <p:graphicFrame>
        <p:nvGraphicFramePr>
          <p:cNvPr id="96768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067186" y="2539019"/>
          <a:ext cx="4939256" cy="2532784"/>
        </p:xfrm>
        <a:graphic>
          <a:graphicData uri="http://schemas.openxmlformats.org/presentationml/2006/ole">
            <p:oleObj spid="_x0000_s43010" name="Visio" r:id="rId4" imgW="8383143" imgH="404355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Dual Matched Low Noise RF FETs Required</a:t>
            </a:r>
          </a:p>
        </p:txBody>
      </p:sp>
      <p:pic>
        <p:nvPicPr>
          <p:cNvPr id="9830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840" y="1803343"/>
            <a:ext cx="3430649" cy="4030634"/>
          </a:xfrm>
          <a:prstGeom prst="rect">
            <a:avLst/>
          </a:prstGeom>
          <a:noFill/>
        </p:spPr>
      </p:pic>
      <p:pic>
        <p:nvPicPr>
          <p:cNvPr id="9830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8401" y="2085456"/>
            <a:ext cx="3723867" cy="2341072"/>
          </a:xfrm>
          <a:prstGeom prst="rect">
            <a:avLst/>
          </a:prstGeom>
          <a:noFill/>
        </p:spPr>
      </p:pic>
      <p:pic>
        <p:nvPicPr>
          <p:cNvPr id="9830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8402" y="4594860"/>
            <a:ext cx="3558199" cy="1617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Schematic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669925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95536" y="620688"/>
            <a:ext cx="2042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AVAGO MGA-16516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63688" y="1052736"/>
            <a:ext cx="1728192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619672" y="1124744"/>
            <a:ext cx="1872208" cy="4392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Board layout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092555" cy="415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Picture</a:t>
            </a:r>
            <a:endParaRPr lang="en-GB" dirty="0"/>
          </a:p>
        </p:txBody>
      </p:sp>
      <p:pic>
        <p:nvPicPr>
          <p:cNvPr id="4" name="Picture 6" descr="LN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8875" y="1628800"/>
            <a:ext cx="4801397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LNA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&amp; 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antenna performance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1409490"/>
            <a:ext cx="8964488" cy="504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71" y="1365522"/>
            <a:ext cx="9042633" cy="508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LNA+antenna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simulated performance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(includes a 20dB gain </a:t>
            </a:r>
            <a:r>
              <a:rPr lang="en-GB" sz="4400" dirty="0"/>
              <a:t>second stage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on chip)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LNA+antenna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simulated performance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(includes a 20dB gain </a:t>
            </a:r>
            <a:r>
              <a:rPr lang="en-GB" sz="4400" dirty="0"/>
              <a:t>second stage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on chip)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96" y="1412776"/>
            <a:ext cx="9037958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0" y="-225"/>
            <a:ext cx="4860332" cy="404889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/>
              <a:t>Overview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Introduction</a:t>
            </a:r>
          </a:p>
          <a:p>
            <a:r>
              <a:rPr lang="en-GB" sz="2400" dirty="0" smtClean="0"/>
              <a:t>Current status of SKALA (LPD antenna)</a:t>
            </a:r>
          </a:p>
          <a:p>
            <a:r>
              <a:rPr lang="en-GB" sz="2400" dirty="0" smtClean="0"/>
              <a:t>Low Noise Amplifier for SKALA</a:t>
            </a:r>
          </a:p>
          <a:p>
            <a:r>
              <a:rPr lang="en-GB" sz="2400" dirty="0" smtClean="0"/>
              <a:t>SKALA tests and AAVS0 (16-element array)</a:t>
            </a:r>
          </a:p>
          <a:p>
            <a:r>
              <a:rPr lang="en-GB" sz="2400" dirty="0" smtClean="0"/>
              <a:t>Important numbers</a:t>
            </a:r>
          </a:p>
          <a:p>
            <a:r>
              <a:rPr lang="en-GB" sz="2400" dirty="0" smtClean="0"/>
              <a:t>Summary and conclusions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Simulated A/T for SKA</a:t>
            </a:r>
            <a:r>
              <a:rPr lang="en-GB" sz="1800" dirty="0" smtClean="0"/>
              <a:t>1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sz="3100" dirty="0" smtClean="0"/>
              <a:t>(with log-periodic antenna)</a:t>
            </a:r>
            <a:endParaRPr lang="en-GB" sz="3100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99" y="1995805"/>
            <a:ext cx="2772621" cy="648072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822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931909"/>
            <a:ext cx="4032448" cy="388598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663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3723997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l-GR" dirty="0" smtClean="0"/>
              <a:t>η</a:t>
            </a:r>
            <a:r>
              <a:rPr lang="en-GB" dirty="0" smtClean="0"/>
              <a:t> (radiation efficiency) = 90%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D (directivity)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err="1" smtClean="0"/>
              <a:t>Tsky</a:t>
            </a:r>
            <a:r>
              <a:rPr lang="en-GB" dirty="0" smtClean="0"/>
              <a:t> (sky noise temperature) following </a:t>
            </a:r>
            <a:r>
              <a:rPr lang="de-DE" dirty="0" smtClean="0"/>
              <a:t>Tsky </a:t>
            </a:r>
            <a:r>
              <a:rPr lang="de-DE" dirty="0"/>
              <a:t>= 1.691*(</a:t>
            </a:r>
            <a:r>
              <a:rPr lang="de-DE" dirty="0" smtClean="0"/>
              <a:t>freq[GHz].^-</a:t>
            </a:r>
            <a:r>
              <a:rPr lang="de-DE" dirty="0"/>
              <a:t>2.751) + </a:t>
            </a:r>
            <a:r>
              <a:rPr lang="de-DE" dirty="0" smtClean="0"/>
              <a:t>4.875 K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Tamb (ambient temperature) = 295 K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 </a:t>
            </a:r>
            <a:r>
              <a:rPr lang="de-DE" dirty="0" smtClean="0"/>
              <a:t>Trec (receiver noise temperature) -&gt; Assuming ideal amplifier with:</a:t>
            </a:r>
          </a:p>
          <a:p>
            <a:pPr lvl="1">
              <a:buFont typeface="Arial" pitchFamily="34" charset="0"/>
              <a:buChar char="•"/>
            </a:pPr>
            <a:r>
              <a:rPr lang="de-DE" dirty="0"/>
              <a:t> </a:t>
            </a:r>
            <a:r>
              <a:rPr lang="de-DE" dirty="0" smtClean="0"/>
              <a:t>Zopt (optimum noise impedance) = 100 </a:t>
            </a:r>
            <a:r>
              <a:rPr lang="el-GR" dirty="0" smtClean="0"/>
              <a:t>Ω</a:t>
            </a: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err="1" smtClean="0"/>
              <a:t>Rn</a:t>
            </a:r>
            <a:r>
              <a:rPr lang="en-GB" dirty="0" smtClean="0"/>
              <a:t> (noise resistor) = 10 </a:t>
            </a:r>
            <a:r>
              <a:rPr lang="el-GR" dirty="0" smtClean="0"/>
              <a:t>Ω</a:t>
            </a: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err="1" smtClean="0"/>
              <a:t>Fmin</a:t>
            </a:r>
            <a:r>
              <a:rPr lang="en-GB" dirty="0" smtClean="0"/>
              <a:t> (minimum noise figure) = 0.3 dB -&gt; 21 K</a:t>
            </a:r>
            <a:endParaRPr lang="de-DE" dirty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580112" y="1923797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- A/T shown is A/T of 1 antenna x N (number of antennas in a 180 m station with elements spaced 1.5 m apart) x 50 stations.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5508104" y="1923797"/>
            <a:ext cx="2952328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39053"/>
            <a:ext cx="154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 Peak is at 2452 m^2/K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8800" y="3124"/>
            <a:ext cx="12801600" cy="702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39053"/>
            <a:ext cx="154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 Peak is at 2452 m^2/K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8800" y="3124"/>
            <a:ext cx="12801600" cy="702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39053"/>
            <a:ext cx="154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 Peak is at 3468 m^2/K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28800" y="3124"/>
            <a:ext cx="12801600" cy="702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2019" y="692696"/>
            <a:ext cx="990457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300" y="-225"/>
            <a:ext cx="8316716" cy="404889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/>
              <a:t>Effect of Soil/GND – (Soil B – 5% humidity)</a:t>
            </a:r>
          </a:p>
        </p:txBody>
      </p:sp>
      <p:cxnSp>
        <p:nvCxnSpPr>
          <p:cNvPr id="8" name="Straight Arrow Connector 7"/>
          <p:cNvCxnSpPr>
            <a:stCxn id="10" idx="0"/>
          </p:cNvCxnSpPr>
          <p:nvPr/>
        </p:nvCxnSpPr>
        <p:spPr>
          <a:xfrm flipH="1" flipV="1">
            <a:off x="7596336" y="1196752"/>
            <a:ext cx="468052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27984" y="836712"/>
            <a:ext cx="3589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Even a bigger pitch may be possible!</a:t>
            </a:r>
            <a:endParaRPr lang="en-GB" dirty="0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88054" y="1340769"/>
            <a:ext cx="10100614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7452320" y="1628800"/>
            <a:ext cx="1224136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300" y="-225"/>
            <a:ext cx="6300492" cy="404889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/>
              <a:t>X-</a:t>
            </a:r>
            <a:r>
              <a:rPr lang="en-GB" sz="3200" dirty="0" err="1" smtClean="0"/>
              <a:t>pol</a:t>
            </a:r>
            <a:endParaRPr lang="en-GB" sz="3200" dirty="0" smtClean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8983" y="945056"/>
            <a:ext cx="10627567" cy="507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SKALA tests and AAVS0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8152"/>
            <a:ext cx="5508104" cy="638132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16 dual-polarised SKALA elements.</a:t>
            </a:r>
          </a:p>
          <a:p>
            <a:r>
              <a:rPr lang="en-GB" sz="2400" dirty="0" smtClean="0"/>
              <a:t>Aim:</a:t>
            </a:r>
          </a:p>
          <a:p>
            <a:pPr lvl="1"/>
            <a:r>
              <a:rPr lang="en-GB" sz="2000" dirty="0" smtClean="0"/>
              <a:t>Test realistic SKA AA-low front-end technology in an array environment:</a:t>
            </a:r>
          </a:p>
          <a:p>
            <a:pPr lvl="2"/>
            <a:r>
              <a:rPr lang="en-GB" sz="1600" dirty="0" smtClean="0"/>
              <a:t>Effect of cables.</a:t>
            </a:r>
          </a:p>
          <a:p>
            <a:pPr lvl="2"/>
            <a:r>
              <a:rPr lang="en-GB" sz="1600" dirty="0" smtClean="0"/>
              <a:t>Effect of ground mesh/soil.</a:t>
            </a:r>
          </a:p>
          <a:p>
            <a:pPr lvl="2"/>
            <a:r>
              <a:rPr lang="en-GB" sz="1600" dirty="0" smtClean="0"/>
              <a:t>Effect of mutual coupling on noise and pattern.</a:t>
            </a:r>
          </a:p>
          <a:p>
            <a:pPr lvl="1"/>
            <a:r>
              <a:rPr lang="en-GB" sz="2000" dirty="0" smtClean="0"/>
              <a:t>Challenges:</a:t>
            </a:r>
          </a:p>
          <a:p>
            <a:pPr lvl="2"/>
            <a:r>
              <a:rPr lang="en-GB" sz="1600" dirty="0" smtClean="0"/>
              <a:t>Measure the pattern in an array environment. Options:</a:t>
            </a:r>
          </a:p>
          <a:p>
            <a:pPr lvl="3"/>
            <a:r>
              <a:rPr lang="en-GB" sz="1200" dirty="0" smtClean="0"/>
              <a:t>Use of known field source: NF, FF.</a:t>
            </a:r>
          </a:p>
          <a:p>
            <a:pPr lvl="3"/>
            <a:r>
              <a:rPr lang="en-GB" sz="1200" dirty="0" smtClean="0"/>
              <a:t>Use data from </a:t>
            </a:r>
            <a:r>
              <a:rPr lang="en-GB" sz="1200" dirty="0" err="1" smtClean="0"/>
              <a:t>interferometry</a:t>
            </a:r>
            <a:r>
              <a:rPr lang="en-GB" sz="1200" dirty="0" smtClean="0"/>
              <a:t> experiment.</a:t>
            </a:r>
          </a:p>
          <a:p>
            <a:pPr lvl="1"/>
            <a:r>
              <a:rPr lang="en-GB" sz="2000" dirty="0" smtClean="0"/>
              <a:t>Cost:</a:t>
            </a:r>
            <a:endParaRPr lang="en-GB" sz="1600" dirty="0">
              <a:solidFill>
                <a:srgbClr val="FF0000"/>
              </a:solidFill>
            </a:endParaRPr>
          </a:p>
          <a:p>
            <a:pPr lvl="2"/>
            <a:r>
              <a:rPr lang="en-GB" sz="1600" dirty="0" smtClean="0"/>
              <a:t>Estimated total cost is 5-10 K€ depending on </a:t>
            </a:r>
          </a:p>
          <a:p>
            <a:pPr lvl="2">
              <a:buNone/>
            </a:pPr>
            <a:r>
              <a:rPr lang="en-GB" sz="1600" dirty="0" smtClean="0"/>
              <a:t>	tools and equipment needed for the tests.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92080" y="1628800"/>
            <a:ext cx="3720895" cy="4482509"/>
            <a:chOff x="4932040" y="2060848"/>
            <a:chExt cx="3720895" cy="448250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6096" y="2060848"/>
              <a:ext cx="3216839" cy="252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541"/>
            <p:cNvGrpSpPr/>
            <p:nvPr/>
          </p:nvGrpSpPr>
          <p:grpSpPr>
            <a:xfrm>
              <a:off x="4932040" y="5157192"/>
              <a:ext cx="3660594" cy="1386165"/>
              <a:chOff x="4429253" y="4748729"/>
              <a:chExt cx="3660594" cy="1386165"/>
            </a:xfrm>
          </p:grpSpPr>
          <p:sp>
            <p:nvSpPr>
              <p:cNvPr id="11" name="Freeform 7"/>
              <p:cNvSpPr>
                <a:spLocks noEditPoints="1"/>
              </p:cNvSpPr>
              <p:nvPr/>
            </p:nvSpPr>
            <p:spPr bwMode="auto">
              <a:xfrm>
                <a:off x="5719621" y="5120279"/>
                <a:ext cx="188920" cy="33345"/>
              </a:xfrm>
              <a:custGeom>
                <a:avLst/>
                <a:gdLst>
                  <a:gd name="T0" fmla="*/ 0 w 119"/>
                  <a:gd name="T1" fmla="*/ 12700 h 21"/>
                  <a:gd name="T2" fmla="*/ 163513 w 119"/>
                  <a:gd name="T3" fmla="*/ 12700 h 21"/>
                  <a:gd name="T4" fmla="*/ 163513 w 119"/>
                  <a:gd name="T5" fmla="*/ 19050 h 21"/>
                  <a:gd name="T6" fmla="*/ 0 w 119"/>
                  <a:gd name="T7" fmla="*/ 19050 h 21"/>
                  <a:gd name="T8" fmla="*/ 0 w 119"/>
                  <a:gd name="T9" fmla="*/ 12700 h 21"/>
                  <a:gd name="T10" fmla="*/ 155575 w 119"/>
                  <a:gd name="T11" fmla="*/ 0 h 21"/>
                  <a:gd name="T12" fmla="*/ 188913 w 119"/>
                  <a:gd name="T13" fmla="*/ 15875 h 21"/>
                  <a:gd name="T14" fmla="*/ 155575 w 119"/>
                  <a:gd name="T15" fmla="*/ 33338 h 21"/>
                  <a:gd name="T16" fmla="*/ 155575 w 119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9"/>
                  <a:gd name="T28" fmla="*/ 0 h 21"/>
                  <a:gd name="T29" fmla="*/ 119 w 119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9" h="21">
                    <a:moveTo>
                      <a:pt x="0" y="8"/>
                    </a:moveTo>
                    <a:lnTo>
                      <a:pt x="103" y="8"/>
                    </a:lnTo>
                    <a:lnTo>
                      <a:pt x="103" y="12"/>
                    </a:lnTo>
                    <a:lnTo>
                      <a:pt x="0" y="12"/>
                    </a:lnTo>
                    <a:lnTo>
                      <a:pt x="0" y="8"/>
                    </a:lnTo>
                    <a:close/>
                    <a:moveTo>
                      <a:pt x="98" y="0"/>
                    </a:moveTo>
                    <a:lnTo>
                      <a:pt x="119" y="10"/>
                    </a:lnTo>
                    <a:lnTo>
                      <a:pt x="98" y="21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Freeform 8"/>
              <p:cNvSpPr>
                <a:spLocks noEditPoints="1"/>
              </p:cNvSpPr>
              <p:nvPr/>
            </p:nvSpPr>
            <p:spPr bwMode="auto">
              <a:xfrm>
                <a:off x="5719621" y="5593449"/>
                <a:ext cx="188920" cy="33345"/>
              </a:xfrm>
              <a:custGeom>
                <a:avLst/>
                <a:gdLst>
                  <a:gd name="T0" fmla="*/ 0 w 119"/>
                  <a:gd name="T1" fmla="*/ 14288 h 21"/>
                  <a:gd name="T2" fmla="*/ 163513 w 119"/>
                  <a:gd name="T3" fmla="*/ 14288 h 21"/>
                  <a:gd name="T4" fmla="*/ 163513 w 119"/>
                  <a:gd name="T5" fmla="*/ 20638 h 21"/>
                  <a:gd name="T6" fmla="*/ 0 w 119"/>
                  <a:gd name="T7" fmla="*/ 20638 h 21"/>
                  <a:gd name="T8" fmla="*/ 0 w 119"/>
                  <a:gd name="T9" fmla="*/ 14288 h 21"/>
                  <a:gd name="T10" fmla="*/ 155575 w 119"/>
                  <a:gd name="T11" fmla="*/ 0 h 21"/>
                  <a:gd name="T12" fmla="*/ 188913 w 119"/>
                  <a:gd name="T13" fmla="*/ 17463 h 21"/>
                  <a:gd name="T14" fmla="*/ 155575 w 119"/>
                  <a:gd name="T15" fmla="*/ 33338 h 21"/>
                  <a:gd name="T16" fmla="*/ 155575 w 119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9"/>
                  <a:gd name="T28" fmla="*/ 0 h 21"/>
                  <a:gd name="T29" fmla="*/ 119 w 119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9" h="21">
                    <a:moveTo>
                      <a:pt x="0" y="9"/>
                    </a:moveTo>
                    <a:lnTo>
                      <a:pt x="103" y="9"/>
                    </a:lnTo>
                    <a:lnTo>
                      <a:pt x="103" y="13"/>
                    </a:lnTo>
                    <a:lnTo>
                      <a:pt x="0" y="13"/>
                    </a:lnTo>
                    <a:lnTo>
                      <a:pt x="0" y="9"/>
                    </a:lnTo>
                    <a:close/>
                    <a:moveTo>
                      <a:pt x="98" y="0"/>
                    </a:moveTo>
                    <a:lnTo>
                      <a:pt x="119" y="11"/>
                    </a:lnTo>
                    <a:lnTo>
                      <a:pt x="98" y="21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528952" y="4969436"/>
                <a:ext cx="6350" cy="16672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Freeform 10"/>
              <p:cNvSpPr>
                <a:spLocks noEditPoints="1"/>
              </p:cNvSpPr>
              <p:nvPr/>
            </p:nvSpPr>
            <p:spPr bwMode="auto">
              <a:xfrm>
                <a:off x="4532127" y="5120279"/>
                <a:ext cx="371489" cy="33345"/>
              </a:xfrm>
              <a:custGeom>
                <a:avLst/>
                <a:gdLst>
                  <a:gd name="T0" fmla="*/ 0 w 234"/>
                  <a:gd name="T1" fmla="*/ 12700 h 21"/>
                  <a:gd name="T2" fmla="*/ 346075 w 234"/>
                  <a:gd name="T3" fmla="*/ 12700 h 21"/>
                  <a:gd name="T4" fmla="*/ 346075 w 234"/>
                  <a:gd name="T5" fmla="*/ 19050 h 21"/>
                  <a:gd name="T6" fmla="*/ 0 w 234"/>
                  <a:gd name="T7" fmla="*/ 19050 h 21"/>
                  <a:gd name="T8" fmla="*/ 0 w 234"/>
                  <a:gd name="T9" fmla="*/ 12700 h 21"/>
                  <a:gd name="T10" fmla="*/ 336550 w 234"/>
                  <a:gd name="T11" fmla="*/ 0 h 21"/>
                  <a:gd name="T12" fmla="*/ 371475 w 234"/>
                  <a:gd name="T13" fmla="*/ 15875 h 21"/>
                  <a:gd name="T14" fmla="*/ 336550 w 234"/>
                  <a:gd name="T15" fmla="*/ 33338 h 21"/>
                  <a:gd name="T16" fmla="*/ 336550 w 234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4"/>
                  <a:gd name="T28" fmla="*/ 0 h 21"/>
                  <a:gd name="T29" fmla="*/ 234 w 234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4" h="21">
                    <a:moveTo>
                      <a:pt x="0" y="8"/>
                    </a:moveTo>
                    <a:lnTo>
                      <a:pt x="218" y="8"/>
                    </a:lnTo>
                    <a:lnTo>
                      <a:pt x="218" y="12"/>
                    </a:lnTo>
                    <a:lnTo>
                      <a:pt x="0" y="12"/>
                    </a:lnTo>
                    <a:lnTo>
                      <a:pt x="0" y="8"/>
                    </a:lnTo>
                    <a:close/>
                    <a:moveTo>
                      <a:pt x="212" y="0"/>
                    </a:moveTo>
                    <a:lnTo>
                      <a:pt x="234" y="10"/>
                    </a:lnTo>
                    <a:lnTo>
                      <a:pt x="212" y="21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 11"/>
              <p:cNvSpPr>
                <a:spLocks noEditPoints="1"/>
              </p:cNvSpPr>
              <p:nvPr/>
            </p:nvSpPr>
            <p:spPr bwMode="auto">
              <a:xfrm>
                <a:off x="4429253" y="5555341"/>
                <a:ext cx="466742" cy="33345"/>
              </a:xfrm>
              <a:custGeom>
                <a:avLst/>
                <a:gdLst>
                  <a:gd name="T0" fmla="*/ 0 w 294"/>
                  <a:gd name="T1" fmla="*/ 14288 h 21"/>
                  <a:gd name="T2" fmla="*/ 441325 w 294"/>
                  <a:gd name="T3" fmla="*/ 14288 h 21"/>
                  <a:gd name="T4" fmla="*/ 441325 w 294"/>
                  <a:gd name="T5" fmla="*/ 20638 h 21"/>
                  <a:gd name="T6" fmla="*/ 0 w 294"/>
                  <a:gd name="T7" fmla="*/ 20638 h 21"/>
                  <a:gd name="T8" fmla="*/ 0 w 294"/>
                  <a:gd name="T9" fmla="*/ 14288 h 21"/>
                  <a:gd name="T10" fmla="*/ 431800 w 294"/>
                  <a:gd name="T11" fmla="*/ 0 h 21"/>
                  <a:gd name="T12" fmla="*/ 466725 w 294"/>
                  <a:gd name="T13" fmla="*/ 17463 h 21"/>
                  <a:gd name="T14" fmla="*/ 431800 w 294"/>
                  <a:gd name="T15" fmla="*/ 33338 h 21"/>
                  <a:gd name="T16" fmla="*/ 431800 w 294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4"/>
                  <a:gd name="T28" fmla="*/ 0 h 21"/>
                  <a:gd name="T29" fmla="*/ 294 w 294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4" h="21">
                    <a:moveTo>
                      <a:pt x="0" y="9"/>
                    </a:moveTo>
                    <a:lnTo>
                      <a:pt x="278" y="9"/>
                    </a:lnTo>
                    <a:lnTo>
                      <a:pt x="278" y="13"/>
                    </a:lnTo>
                    <a:lnTo>
                      <a:pt x="0" y="13"/>
                    </a:lnTo>
                    <a:lnTo>
                      <a:pt x="0" y="9"/>
                    </a:lnTo>
                    <a:close/>
                    <a:moveTo>
                      <a:pt x="272" y="0"/>
                    </a:moveTo>
                    <a:lnTo>
                      <a:pt x="294" y="11"/>
                    </a:lnTo>
                    <a:lnTo>
                      <a:pt x="272" y="21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6" name="Group 598"/>
              <p:cNvGrpSpPr>
                <a:grpSpLocks/>
              </p:cNvGrpSpPr>
              <p:nvPr/>
            </p:nvGrpSpPr>
            <p:grpSpPr bwMode="auto">
              <a:xfrm>
                <a:off x="4902004" y="4948481"/>
                <a:ext cx="371489" cy="841544"/>
                <a:chOff x="17407557" y="22507523"/>
                <a:chExt cx="371475" cy="841376"/>
              </a:xfrm>
            </p:grpSpPr>
            <p:sp>
              <p:nvSpPr>
                <p:cNvPr id="73" name="Freeform 390"/>
                <p:cNvSpPr>
                  <a:spLocks/>
                </p:cNvSpPr>
                <p:nvPr/>
              </p:nvSpPr>
              <p:spPr bwMode="auto">
                <a:xfrm>
                  <a:off x="17410732" y="22512286"/>
                  <a:ext cx="360363" cy="358775"/>
                </a:xfrm>
                <a:custGeom>
                  <a:avLst/>
                  <a:gdLst>
                    <a:gd name="T0" fmla="*/ 0 w 227"/>
                    <a:gd name="T1" fmla="*/ 0 h 226"/>
                    <a:gd name="T2" fmla="*/ 360363 w 227"/>
                    <a:gd name="T3" fmla="*/ 179388 h 226"/>
                    <a:gd name="T4" fmla="*/ 0 w 227"/>
                    <a:gd name="T5" fmla="*/ 358775 h 226"/>
                    <a:gd name="T6" fmla="*/ 0 w 227"/>
                    <a:gd name="T7" fmla="*/ 0 h 22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7"/>
                    <a:gd name="T13" fmla="*/ 0 h 226"/>
                    <a:gd name="T14" fmla="*/ 227 w 227"/>
                    <a:gd name="T15" fmla="*/ 226 h 22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7" h="226">
                      <a:moveTo>
                        <a:pt x="0" y="0"/>
                      </a:moveTo>
                      <a:lnTo>
                        <a:pt x="227" y="113"/>
                      </a:lnTo>
                      <a:lnTo>
                        <a:pt x="0" y="2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" name="Freeform 391"/>
                <p:cNvSpPr>
                  <a:spLocks noEditPoints="1"/>
                </p:cNvSpPr>
                <p:nvPr/>
              </p:nvSpPr>
              <p:spPr bwMode="auto">
                <a:xfrm>
                  <a:off x="17407557" y="22507523"/>
                  <a:ext cx="371475" cy="368300"/>
                </a:xfrm>
                <a:custGeom>
                  <a:avLst/>
                  <a:gdLst>
                    <a:gd name="T0" fmla="*/ 0 w 234"/>
                    <a:gd name="T1" fmla="*/ 0 h 232"/>
                    <a:gd name="T2" fmla="*/ 371475 w 234"/>
                    <a:gd name="T3" fmla="*/ 184150 h 232"/>
                    <a:gd name="T4" fmla="*/ 0 w 234"/>
                    <a:gd name="T5" fmla="*/ 368300 h 232"/>
                    <a:gd name="T6" fmla="*/ 0 w 234"/>
                    <a:gd name="T7" fmla="*/ 0 h 232"/>
                    <a:gd name="T8" fmla="*/ 6350 w 234"/>
                    <a:gd name="T9" fmla="*/ 363538 h 232"/>
                    <a:gd name="T10" fmla="*/ 3175 w 234"/>
                    <a:gd name="T11" fmla="*/ 360363 h 232"/>
                    <a:gd name="T12" fmla="*/ 363538 w 234"/>
                    <a:gd name="T13" fmla="*/ 180975 h 232"/>
                    <a:gd name="T14" fmla="*/ 363538 w 234"/>
                    <a:gd name="T15" fmla="*/ 187325 h 232"/>
                    <a:gd name="T16" fmla="*/ 3175 w 234"/>
                    <a:gd name="T17" fmla="*/ 7938 h 232"/>
                    <a:gd name="T18" fmla="*/ 6350 w 234"/>
                    <a:gd name="T19" fmla="*/ 4763 h 232"/>
                    <a:gd name="T20" fmla="*/ 6350 w 234"/>
                    <a:gd name="T21" fmla="*/ 363538 h 2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4"/>
                    <a:gd name="T34" fmla="*/ 0 h 232"/>
                    <a:gd name="T35" fmla="*/ 234 w 234"/>
                    <a:gd name="T36" fmla="*/ 232 h 23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4" h="232">
                      <a:moveTo>
                        <a:pt x="0" y="0"/>
                      </a:moveTo>
                      <a:lnTo>
                        <a:pt x="234" y="116"/>
                      </a:lnTo>
                      <a:lnTo>
                        <a:pt x="0" y="232"/>
                      </a:lnTo>
                      <a:lnTo>
                        <a:pt x="0" y="0"/>
                      </a:lnTo>
                      <a:close/>
                      <a:moveTo>
                        <a:pt x="4" y="229"/>
                      </a:moveTo>
                      <a:lnTo>
                        <a:pt x="2" y="227"/>
                      </a:lnTo>
                      <a:lnTo>
                        <a:pt x="229" y="114"/>
                      </a:lnTo>
                      <a:lnTo>
                        <a:pt x="229" y="118"/>
                      </a:lnTo>
                      <a:lnTo>
                        <a:pt x="2" y="5"/>
                      </a:lnTo>
                      <a:lnTo>
                        <a:pt x="4" y="3"/>
                      </a:lnTo>
                      <a:lnTo>
                        <a:pt x="4" y="2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5" name="Freeform 392"/>
                <p:cNvSpPr>
                  <a:spLocks/>
                </p:cNvSpPr>
                <p:nvPr/>
              </p:nvSpPr>
              <p:spPr bwMode="auto">
                <a:xfrm>
                  <a:off x="17467882" y="22634523"/>
                  <a:ext cx="47625" cy="23813"/>
                </a:xfrm>
                <a:custGeom>
                  <a:avLst/>
                  <a:gdLst>
                    <a:gd name="T0" fmla="*/ 45774 w 386"/>
                    <a:gd name="T1" fmla="*/ 22826 h 193"/>
                    <a:gd name="T2" fmla="*/ 43800 w 386"/>
                    <a:gd name="T3" fmla="*/ 18137 h 193"/>
                    <a:gd name="T4" fmla="*/ 41579 w 386"/>
                    <a:gd name="T5" fmla="*/ 14066 h 193"/>
                    <a:gd name="T6" fmla="*/ 39112 w 386"/>
                    <a:gd name="T7" fmla="*/ 10488 h 193"/>
                    <a:gd name="T8" fmla="*/ 39235 w 386"/>
                    <a:gd name="T9" fmla="*/ 10611 h 193"/>
                    <a:gd name="T10" fmla="*/ 36397 w 386"/>
                    <a:gd name="T11" fmla="*/ 7526 h 193"/>
                    <a:gd name="T12" fmla="*/ 36521 w 386"/>
                    <a:gd name="T13" fmla="*/ 7650 h 193"/>
                    <a:gd name="T14" fmla="*/ 33560 w 386"/>
                    <a:gd name="T15" fmla="*/ 5182 h 193"/>
                    <a:gd name="T16" fmla="*/ 33683 w 386"/>
                    <a:gd name="T17" fmla="*/ 5305 h 193"/>
                    <a:gd name="T18" fmla="*/ 30475 w 386"/>
                    <a:gd name="T19" fmla="*/ 3455 h 193"/>
                    <a:gd name="T20" fmla="*/ 30722 w 386"/>
                    <a:gd name="T21" fmla="*/ 3455 h 193"/>
                    <a:gd name="T22" fmla="*/ 27391 w 386"/>
                    <a:gd name="T23" fmla="*/ 2344 h 193"/>
                    <a:gd name="T24" fmla="*/ 27514 w 386"/>
                    <a:gd name="T25" fmla="*/ 2468 h 193"/>
                    <a:gd name="T26" fmla="*/ 24183 w 386"/>
                    <a:gd name="T27" fmla="*/ 1974 h 193"/>
                    <a:gd name="T28" fmla="*/ 24429 w 386"/>
                    <a:gd name="T29" fmla="*/ 1974 h 193"/>
                    <a:gd name="T30" fmla="*/ 20851 w 386"/>
                    <a:gd name="T31" fmla="*/ 2344 h 193"/>
                    <a:gd name="T32" fmla="*/ 21098 w 386"/>
                    <a:gd name="T33" fmla="*/ 2344 h 193"/>
                    <a:gd name="T34" fmla="*/ 17643 w 386"/>
                    <a:gd name="T35" fmla="*/ 3455 h 193"/>
                    <a:gd name="T36" fmla="*/ 17767 w 386"/>
                    <a:gd name="T37" fmla="*/ 3455 h 193"/>
                    <a:gd name="T38" fmla="*/ 14436 w 386"/>
                    <a:gd name="T39" fmla="*/ 5305 h 193"/>
                    <a:gd name="T40" fmla="*/ 14559 w 386"/>
                    <a:gd name="T41" fmla="*/ 5182 h 193"/>
                    <a:gd name="T42" fmla="*/ 11474 w 386"/>
                    <a:gd name="T43" fmla="*/ 7773 h 193"/>
                    <a:gd name="T44" fmla="*/ 11598 w 386"/>
                    <a:gd name="T45" fmla="*/ 7650 h 193"/>
                    <a:gd name="T46" fmla="*/ 8637 w 386"/>
                    <a:gd name="T47" fmla="*/ 10858 h 193"/>
                    <a:gd name="T48" fmla="*/ 8760 w 386"/>
                    <a:gd name="T49" fmla="*/ 10734 h 193"/>
                    <a:gd name="T50" fmla="*/ 6169 w 386"/>
                    <a:gd name="T51" fmla="*/ 14683 h 193"/>
                    <a:gd name="T52" fmla="*/ 3825 w 386"/>
                    <a:gd name="T53" fmla="*/ 18878 h 193"/>
                    <a:gd name="T54" fmla="*/ 1974 w 386"/>
                    <a:gd name="T55" fmla="*/ 23813 h 193"/>
                    <a:gd name="T56" fmla="*/ 0 w 386"/>
                    <a:gd name="T57" fmla="*/ 23073 h 193"/>
                    <a:gd name="T58" fmla="*/ 2097 w 386"/>
                    <a:gd name="T59" fmla="*/ 18014 h 193"/>
                    <a:gd name="T60" fmla="*/ 4442 w 386"/>
                    <a:gd name="T61" fmla="*/ 13449 h 193"/>
                    <a:gd name="T62" fmla="*/ 7033 w 386"/>
                    <a:gd name="T63" fmla="*/ 9624 h 193"/>
                    <a:gd name="T64" fmla="*/ 7156 w 386"/>
                    <a:gd name="T65" fmla="*/ 9501 h 193"/>
                    <a:gd name="T66" fmla="*/ 9994 w 386"/>
                    <a:gd name="T67" fmla="*/ 6293 h 193"/>
                    <a:gd name="T68" fmla="*/ 10117 w 386"/>
                    <a:gd name="T69" fmla="*/ 6169 h 193"/>
                    <a:gd name="T70" fmla="*/ 13325 w 386"/>
                    <a:gd name="T71" fmla="*/ 3578 h 193"/>
                    <a:gd name="T72" fmla="*/ 13449 w 386"/>
                    <a:gd name="T73" fmla="*/ 3455 h 193"/>
                    <a:gd name="T74" fmla="*/ 16780 w 386"/>
                    <a:gd name="T75" fmla="*/ 1604 h 193"/>
                    <a:gd name="T76" fmla="*/ 16903 w 386"/>
                    <a:gd name="T77" fmla="*/ 1604 h 193"/>
                    <a:gd name="T78" fmla="*/ 20358 w 386"/>
                    <a:gd name="T79" fmla="*/ 370 h 193"/>
                    <a:gd name="T80" fmla="*/ 20605 w 386"/>
                    <a:gd name="T81" fmla="*/ 370 h 193"/>
                    <a:gd name="T82" fmla="*/ 24183 w 386"/>
                    <a:gd name="T83" fmla="*/ 0 h 193"/>
                    <a:gd name="T84" fmla="*/ 24429 w 386"/>
                    <a:gd name="T85" fmla="*/ 0 h 193"/>
                    <a:gd name="T86" fmla="*/ 27884 w 386"/>
                    <a:gd name="T87" fmla="*/ 370 h 193"/>
                    <a:gd name="T88" fmla="*/ 28007 w 386"/>
                    <a:gd name="T89" fmla="*/ 494 h 193"/>
                    <a:gd name="T90" fmla="*/ 31339 w 386"/>
                    <a:gd name="T91" fmla="*/ 1604 h 193"/>
                    <a:gd name="T92" fmla="*/ 31585 w 386"/>
                    <a:gd name="T93" fmla="*/ 1604 h 193"/>
                    <a:gd name="T94" fmla="*/ 34670 w 386"/>
                    <a:gd name="T95" fmla="*/ 3455 h 193"/>
                    <a:gd name="T96" fmla="*/ 34793 w 386"/>
                    <a:gd name="T97" fmla="*/ 3578 h 193"/>
                    <a:gd name="T98" fmla="*/ 37878 w 386"/>
                    <a:gd name="T99" fmla="*/ 6046 h 193"/>
                    <a:gd name="T100" fmla="*/ 38001 w 386"/>
                    <a:gd name="T101" fmla="*/ 6169 h 193"/>
                    <a:gd name="T102" fmla="*/ 40716 w 386"/>
                    <a:gd name="T103" fmla="*/ 9130 h 193"/>
                    <a:gd name="T104" fmla="*/ 40839 w 386"/>
                    <a:gd name="T105" fmla="*/ 9254 h 193"/>
                    <a:gd name="T106" fmla="*/ 43430 w 386"/>
                    <a:gd name="T107" fmla="*/ 13079 h 193"/>
                    <a:gd name="T108" fmla="*/ 45774 w 386"/>
                    <a:gd name="T109" fmla="*/ 17397 h 193"/>
                    <a:gd name="T110" fmla="*/ 47625 w 386"/>
                    <a:gd name="T111" fmla="*/ 22086 h 193"/>
                    <a:gd name="T112" fmla="*/ 45774 w 386"/>
                    <a:gd name="T113" fmla="*/ 22826 h 19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86"/>
                    <a:gd name="T172" fmla="*/ 0 h 193"/>
                    <a:gd name="T173" fmla="*/ 386 w 386"/>
                    <a:gd name="T174" fmla="*/ 193 h 19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86" h="193">
                      <a:moveTo>
                        <a:pt x="371" y="185"/>
                      </a:moveTo>
                      <a:lnTo>
                        <a:pt x="355" y="147"/>
                      </a:lnTo>
                      <a:lnTo>
                        <a:pt x="337" y="114"/>
                      </a:lnTo>
                      <a:lnTo>
                        <a:pt x="317" y="85"/>
                      </a:lnTo>
                      <a:lnTo>
                        <a:pt x="318" y="86"/>
                      </a:lnTo>
                      <a:lnTo>
                        <a:pt x="295" y="61"/>
                      </a:lnTo>
                      <a:lnTo>
                        <a:pt x="296" y="62"/>
                      </a:lnTo>
                      <a:lnTo>
                        <a:pt x="272" y="42"/>
                      </a:lnTo>
                      <a:lnTo>
                        <a:pt x="273" y="43"/>
                      </a:lnTo>
                      <a:lnTo>
                        <a:pt x="247" y="28"/>
                      </a:lnTo>
                      <a:lnTo>
                        <a:pt x="249" y="28"/>
                      </a:lnTo>
                      <a:lnTo>
                        <a:pt x="222" y="19"/>
                      </a:lnTo>
                      <a:lnTo>
                        <a:pt x="223" y="20"/>
                      </a:lnTo>
                      <a:lnTo>
                        <a:pt x="196" y="16"/>
                      </a:lnTo>
                      <a:lnTo>
                        <a:pt x="198" y="16"/>
                      </a:lnTo>
                      <a:lnTo>
                        <a:pt x="169" y="19"/>
                      </a:lnTo>
                      <a:lnTo>
                        <a:pt x="171" y="19"/>
                      </a:lnTo>
                      <a:lnTo>
                        <a:pt x="143" y="28"/>
                      </a:lnTo>
                      <a:lnTo>
                        <a:pt x="144" y="28"/>
                      </a:lnTo>
                      <a:lnTo>
                        <a:pt x="117" y="43"/>
                      </a:lnTo>
                      <a:lnTo>
                        <a:pt x="118" y="42"/>
                      </a:lnTo>
                      <a:lnTo>
                        <a:pt x="93" y="63"/>
                      </a:lnTo>
                      <a:lnTo>
                        <a:pt x="94" y="62"/>
                      </a:lnTo>
                      <a:lnTo>
                        <a:pt x="70" y="88"/>
                      </a:lnTo>
                      <a:lnTo>
                        <a:pt x="71" y="87"/>
                      </a:lnTo>
                      <a:lnTo>
                        <a:pt x="50" y="119"/>
                      </a:lnTo>
                      <a:lnTo>
                        <a:pt x="31" y="153"/>
                      </a:lnTo>
                      <a:lnTo>
                        <a:pt x="16" y="193"/>
                      </a:lnTo>
                      <a:lnTo>
                        <a:pt x="0" y="187"/>
                      </a:lnTo>
                      <a:lnTo>
                        <a:pt x="17" y="146"/>
                      </a:lnTo>
                      <a:lnTo>
                        <a:pt x="36" y="109"/>
                      </a:lnTo>
                      <a:lnTo>
                        <a:pt x="57" y="78"/>
                      </a:lnTo>
                      <a:cubicBezTo>
                        <a:pt x="57" y="78"/>
                        <a:pt x="58" y="77"/>
                        <a:pt x="58" y="77"/>
                      </a:cubicBezTo>
                      <a:lnTo>
                        <a:pt x="81" y="51"/>
                      </a:lnTo>
                      <a:cubicBezTo>
                        <a:pt x="82" y="51"/>
                        <a:pt x="82" y="50"/>
                        <a:pt x="82" y="50"/>
                      </a:cubicBezTo>
                      <a:lnTo>
                        <a:pt x="108" y="29"/>
                      </a:lnTo>
                      <a:cubicBezTo>
                        <a:pt x="108" y="29"/>
                        <a:pt x="108" y="28"/>
                        <a:pt x="109" y="28"/>
                      </a:cubicBezTo>
                      <a:lnTo>
                        <a:pt x="136" y="13"/>
                      </a:lnTo>
                      <a:cubicBezTo>
                        <a:pt x="136" y="13"/>
                        <a:pt x="137" y="13"/>
                        <a:pt x="137" y="13"/>
                      </a:cubicBezTo>
                      <a:lnTo>
                        <a:pt x="165" y="3"/>
                      </a:lnTo>
                      <a:cubicBezTo>
                        <a:pt x="166" y="3"/>
                        <a:pt x="166" y="3"/>
                        <a:pt x="167" y="3"/>
                      </a:cubicBezTo>
                      <a:lnTo>
                        <a:pt x="196" y="0"/>
                      </a:lnTo>
                      <a:cubicBezTo>
                        <a:pt x="197" y="0"/>
                        <a:pt x="197" y="0"/>
                        <a:pt x="198" y="0"/>
                      </a:cubicBezTo>
                      <a:lnTo>
                        <a:pt x="226" y="3"/>
                      </a:lnTo>
                      <a:cubicBezTo>
                        <a:pt x="226" y="3"/>
                        <a:pt x="227" y="3"/>
                        <a:pt x="227" y="4"/>
                      </a:cubicBezTo>
                      <a:lnTo>
                        <a:pt x="254" y="13"/>
                      </a:lnTo>
                      <a:cubicBezTo>
                        <a:pt x="255" y="13"/>
                        <a:pt x="255" y="13"/>
                        <a:pt x="256" y="13"/>
                      </a:cubicBezTo>
                      <a:lnTo>
                        <a:pt x="281" y="28"/>
                      </a:lnTo>
                      <a:cubicBezTo>
                        <a:pt x="282" y="28"/>
                        <a:pt x="282" y="29"/>
                        <a:pt x="282" y="29"/>
                      </a:cubicBezTo>
                      <a:lnTo>
                        <a:pt x="307" y="49"/>
                      </a:lnTo>
                      <a:cubicBezTo>
                        <a:pt x="307" y="49"/>
                        <a:pt x="307" y="50"/>
                        <a:pt x="308" y="50"/>
                      </a:cubicBezTo>
                      <a:lnTo>
                        <a:pt x="330" y="74"/>
                      </a:lnTo>
                      <a:cubicBezTo>
                        <a:pt x="330" y="75"/>
                        <a:pt x="331" y="75"/>
                        <a:pt x="331" y="75"/>
                      </a:cubicBezTo>
                      <a:lnTo>
                        <a:pt x="352" y="106"/>
                      </a:lnTo>
                      <a:lnTo>
                        <a:pt x="371" y="141"/>
                      </a:lnTo>
                      <a:lnTo>
                        <a:pt x="386" y="179"/>
                      </a:lnTo>
                      <a:lnTo>
                        <a:pt x="371" y="1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6" name="Freeform 393"/>
                <p:cNvSpPr>
                  <a:spLocks/>
                </p:cNvSpPr>
                <p:nvPr/>
              </p:nvSpPr>
              <p:spPr bwMode="auto">
                <a:xfrm>
                  <a:off x="17513920" y="22656748"/>
                  <a:ext cx="49213" cy="23813"/>
                </a:xfrm>
                <a:custGeom>
                  <a:avLst/>
                  <a:gdLst>
                    <a:gd name="T0" fmla="*/ 49213 w 386"/>
                    <a:gd name="T1" fmla="*/ 1851 h 193"/>
                    <a:gd name="T2" fmla="*/ 47301 w 386"/>
                    <a:gd name="T3" fmla="*/ 6539 h 193"/>
                    <a:gd name="T4" fmla="*/ 44878 w 386"/>
                    <a:gd name="T5" fmla="*/ 10734 h 193"/>
                    <a:gd name="T6" fmla="*/ 42201 w 386"/>
                    <a:gd name="T7" fmla="*/ 14559 h 193"/>
                    <a:gd name="T8" fmla="*/ 42201 w 386"/>
                    <a:gd name="T9" fmla="*/ 14683 h 193"/>
                    <a:gd name="T10" fmla="*/ 39268 w 386"/>
                    <a:gd name="T11" fmla="*/ 17767 h 193"/>
                    <a:gd name="T12" fmla="*/ 39141 w 386"/>
                    <a:gd name="T13" fmla="*/ 17767 h 193"/>
                    <a:gd name="T14" fmla="*/ 36081 w 386"/>
                    <a:gd name="T15" fmla="*/ 20235 h 193"/>
                    <a:gd name="T16" fmla="*/ 35954 w 386"/>
                    <a:gd name="T17" fmla="*/ 20358 h 193"/>
                    <a:gd name="T18" fmla="*/ 32639 w 386"/>
                    <a:gd name="T19" fmla="*/ 22209 h 193"/>
                    <a:gd name="T20" fmla="*/ 32384 w 386"/>
                    <a:gd name="T21" fmla="*/ 22209 h 193"/>
                    <a:gd name="T22" fmla="*/ 29069 w 386"/>
                    <a:gd name="T23" fmla="*/ 23443 h 193"/>
                    <a:gd name="T24" fmla="*/ 28814 w 386"/>
                    <a:gd name="T25" fmla="*/ 23443 h 193"/>
                    <a:gd name="T26" fmla="*/ 25244 w 386"/>
                    <a:gd name="T27" fmla="*/ 23813 h 193"/>
                    <a:gd name="T28" fmla="*/ 24989 w 386"/>
                    <a:gd name="T29" fmla="*/ 23813 h 193"/>
                    <a:gd name="T30" fmla="*/ 21292 w 386"/>
                    <a:gd name="T31" fmla="*/ 23443 h 193"/>
                    <a:gd name="T32" fmla="*/ 21037 w 386"/>
                    <a:gd name="T33" fmla="*/ 23443 h 193"/>
                    <a:gd name="T34" fmla="*/ 17594 w 386"/>
                    <a:gd name="T35" fmla="*/ 22332 h 193"/>
                    <a:gd name="T36" fmla="*/ 17339 w 386"/>
                    <a:gd name="T37" fmla="*/ 22209 h 193"/>
                    <a:gd name="T38" fmla="*/ 13897 w 386"/>
                    <a:gd name="T39" fmla="*/ 20358 h 193"/>
                    <a:gd name="T40" fmla="*/ 13769 w 386"/>
                    <a:gd name="T41" fmla="*/ 20235 h 193"/>
                    <a:gd name="T42" fmla="*/ 10582 w 386"/>
                    <a:gd name="T43" fmla="*/ 17644 h 193"/>
                    <a:gd name="T44" fmla="*/ 10455 w 386"/>
                    <a:gd name="T45" fmla="*/ 17644 h 193"/>
                    <a:gd name="T46" fmla="*/ 7395 w 386"/>
                    <a:gd name="T47" fmla="*/ 14436 h 193"/>
                    <a:gd name="T48" fmla="*/ 4590 w 386"/>
                    <a:gd name="T49" fmla="*/ 10364 h 193"/>
                    <a:gd name="T50" fmla="*/ 2167 w 386"/>
                    <a:gd name="T51" fmla="*/ 5922 h 193"/>
                    <a:gd name="T52" fmla="*/ 0 w 386"/>
                    <a:gd name="T53" fmla="*/ 864 h 193"/>
                    <a:gd name="T54" fmla="*/ 2040 w 386"/>
                    <a:gd name="T55" fmla="*/ 0 h 193"/>
                    <a:gd name="T56" fmla="*/ 3952 w 386"/>
                    <a:gd name="T57" fmla="*/ 4935 h 193"/>
                    <a:gd name="T58" fmla="*/ 6375 w 386"/>
                    <a:gd name="T59" fmla="*/ 9254 h 193"/>
                    <a:gd name="T60" fmla="*/ 9052 w 386"/>
                    <a:gd name="T61" fmla="*/ 12955 h 193"/>
                    <a:gd name="T62" fmla="*/ 11985 w 386"/>
                    <a:gd name="T63" fmla="*/ 16163 h 193"/>
                    <a:gd name="T64" fmla="*/ 11857 w 386"/>
                    <a:gd name="T65" fmla="*/ 16163 h 193"/>
                    <a:gd name="T66" fmla="*/ 15172 w 386"/>
                    <a:gd name="T67" fmla="*/ 18754 h 193"/>
                    <a:gd name="T68" fmla="*/ 15044 w 386"/>
                    <a:gd name="T69" fmla="*/ 18631 h 193"/>
                    <a:gd name="T70" fmla="*/ 18487 w 386"/>
                    <a:gd name="T71" fmla="*/ 20482 h 193"/>
                    <a:gd name="T72" fmla="*/ 18232 w 386"/>
                    <a:gd name="T73" fmla="*/ 20358 h 193"/>
                    <a:gd name="T74" fmla="*/ 21802 w 386"/>
                    <a:gd name="T75" fmla="*/ 21469 h 193"/>
                    <a:gd name="T76" fmla="*/ 21547 w 386"/>
                    <a:gd name="T77" fmla="*/ 21469 h 193"/>
                    <a:gd name="T78" fmla="*/ 25244 w 386"/>
                    <a:gd name="T79" fmla="*/ 21839 h 193"/>
                    <a:gd name="T80" fmla="*/ 24989 w 386"/>
                    <a:gd name="T81" fmla="*/ 21839 h 193"/>
                    <a:gd name="T82" fmla="*/ 28559 w 386"/>
                    <a:gd name="T83" fmla="*/ 21469 h 193"/>
                    <a:gd name="T84" fmla="*/ 28304 w 386"/>
                    <a:gd name="T85" fmla="*/ 21469 h 193"/>
                    <a:gd name="T86" fmla="*/ 31746 w 386"/>
                    <a:gd name="T87" fmla="*/ 20358 h 193"/>
                    <a:gd name="T88" fmla="*/ 31491 w 386"/>
                    <a:gd name="T89" fmla="*/ 20358 h 193"/>
                    <a:gd name="T90" fmla="*/ 34806 w 386"/>
                    <a:gd name="T91" fmla="*/ 18631 h 193"/>
                    <a:gd name="T92" fmla="*/ 34679 w 386"/>
                    <a:gd name="T93" fmla="*/ 18754 h 193"/>
                    <a:gd name="T94" fmla="*/ 37866 w 386"/>
                    <a:gd name="T95" fmla="*/ 16287 h 193"/>
                    <a:gd name="T96" fmla="*/ 37738 w 386"/>
                    <a:gd name="T97" fmla="*/ 16287 h 193"/>
                    <a:gd name="T98" fmla="*/ 40543 w 386"/>
                    <a:gd name="T99" fmla="*/ 13325 h 193"/>
                    <a:gd name="T100" fmla="*/ 40543 w 386"/>
                    <a:gd name="T101" fmla="*/ 13449 h 193"/>
                    <a:gd name="T102" fmla="*/ 43093 w 386"/>
                    <a:gd name="T103" fmla="*/ 9871 h 193"/>
                    <a:gd name="T104" fmla="*/ 45261 w 386"/>
                    <a:gd name="T105" fmla="*/ 5676 h 193"/>
                    <a:gd name="T106" fmla="*/ 47301 w 386"/>
                    <a:gd name="T107" fmla="*/ 987 h 193"/>
                    <a:gd name="T108" fmla="*/ 49213 w 386"/>
                    <a:gd name="T109" fmla="*/ 1851 h 19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86"/>
                    <a:gd name="T166" fmla="*/ 0 h 193"/>
                    <a:gd name="T167" fmla="*/ 386 w 386"/>
                    <a:gd name="T168" fmla="*/ 193 h 19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86" h="193">
                      <a:moveTo>
                        <a:pt x="386" y="15"/>
                      </a:moveTo>
                      <a:lnTo>
                        <a:pt x="371" y="53"/>
                      </a:lnTo>
                      <a:lnTo>
                        <a:pt x="352" y="87"/>
                      </a:lnTo>
                      <a:lnTo>
                        <a:pt x="331" y="118"/>
                      </a:lnTo>
                      <a:cubicBezTo>
                        <a:pt x="331" y="118"/>
                        <a:pt x="331" y="119"/>
                        <a:pt x="331" y="119"/>
                      </a:cubicBezTo>
                      <a:lnTo>
                        <a:pt x="308" y="144"/>
                      </a:lnTo>
                      <a:cubicBezTo>
                        <a:pt x="308" y="144"/>
                        <a:pt x="308" y="144"/>
                        <a:pt x="307" y="144"/>
                      </a:cubicBezTo>
                      <a:lnTo>
                        <a:pt x="283" y="164"/>
                      </a:lnTo>
                      <a:cubicBezTo>
                        <a:pt x="282" y="165"/>
                        <a:pt x="282" y="165"/>
                        <a:pt x="282" y="165"/>
                      </a:cubicBezTo>
                      <a:lnTo>
                        <a:pt x="256" y="180"/>
                      </a:lnTo>
                      <a:cubicBezTo>
                        <a:pt x="255" y="180"/>
                        <a:pt x="255" y="180"/>
                        <a:pt x="254" y="180"/>
                      </a:cubicBezTo>
                      <a:lnTo>
                        <a:pt x="228" y="190"/>
                      </a:lnTo>
                      <a:cubicBezTo>
                        <a:pt x="227" y="190"/>
                        <a:pt x="227" y="190"/>
                        <a:pt x="226" y="190"/>
                      </a:cubicBezTo>
                      <a:lnTo>
                        <a:pt x="198" y="193"/>
                      </a:lnTo>
                      <a:cubicBezTo>
                        <a:pt x="197" y="193"/>
                        <a:pt x="197" y="193"/>
                        <a:pt x="196" y="193"/>
                      </a:cubicBezTo>
                      <a:lnTo>
                        <a:pt x="167" y="190"/>
                      </a:lnTo>
                      <a:cubicBezTo>
                        <a:pt x="167" y="190"/>
                        <a:pt x="166" y="190"/>
                        <a:pt x="165" y="190"/>
                      </a:cubicBezTo>
                      <a:lnTo>
                        <a:pt x="138" y="181"/>
                      </a:lnTo>
                      <a:cubicBezTo>
                        <a:pt x="137" y="181"/>
                        <a:pt x="137" y="181"/>
                        <a:pt x="136" y="180"/>
                      </a:cubicBezTo>
                      <a:lnTo>
                        <a:pt x="109" y="165"/>
                      </a:lnTo>
                      <a:cubicBezTo>
                        <a:pt x="109" y="165"/>
                        <a:pt x="109" y="165"/>
                        <a:pt x="108" y="164"/>
                      </a:cubicBezTo>
                      <a:lnTo>
                        <a:pt x="83" y="143"/>
                      </a:lnTo>
                      <a:cubicBezTo>
                        <a:pt x="82" y="143"/>
                        <a:pt x="82" y="143"/>
                        <a:pt x="82" y="143"/>
                      </a:cubicBezTo>
                      <a:lnTo>
                        <a:pt x="58" y="117"/>
                      </a:lnTo>
                      <a:lnTo>
                        <a:pt x="36" y="84"/>
                      </a:lnTo>
                      <a:lnTo>
                        <a:pt x="17" y="48"/>
                      </a:lnTo>
                      <a:lnTo>
                        <a:pt x="0" y="7"/>
                      </a:lnTo>
                      <a:lnTo>
                        <a:pt x="16" y="0"/>
                      </a:lnTo>
                      <a:lnTo>
                        <a:pt x="31" y="40"/>
                      </a:lnTo>
                      <a:lnTo>
                        <a:pt x="50" y="75"/>
                      </a:lnTo>
                      <a:lnTo>
                        <a:pt x="71" y="105"/>
                      </a:lnTo>
                      <a:lnTo>
                        <a:pt x="94" y="131"/>
                      </a:lnTo>
                      <a:lnTo>
                        <a:pt x="93" y="131"/>
                      </a:lnTo>
                      <a:lnTo>
                        <a:pt x="119" y="152"/>
                      </a:lnTo>
                      <a:lnTo>
                        <a:pt x="118" y="151"/>
                      </a:lnTo>
                      <a:lnTo>
                        <a:pt x="145" y="166"/>
                      </a:lnTo>
                      <a:lnTo>
                        <a:pt x="143" y="165"/>
                      </a:lnTo>
                      <a:lnTo>
                        <a:pt x="171" y="174"/>
                      </a:lnTo>
                      <a:lnTo>
                        <a:pt x="169" y="174"/>
                      </a:lnTo>
                      <a:lnTo>
                        <a:pt x="198" y="177"/>
                      </a:lnTo>
                      <a:lnTo>
                        <a:pt x="196" y="177"/>
                      </a:lnTo>
                      <a:lnTo>
                        <a:pt x="224" y="174"/>
                      </a:lnTo>
                      <a:lnTo>
                        <a:pt x="222" y="174"/>
                      </a:lnTo>
                      <a:lnTo>
                        <a:pt x="249" y="165"/>
                      </a:lnTo>
                      <a:lnTo>
                        <a:pt x="247" y="165"/>
                      </a:lnTo>
                      <a:lnTo>
                        <a:pt x="273" y="151"/>
                      </a:lnTo>
                      <a:lnTo>
                        <a:pt x="272" y="152"/>
                      </a:lnTo>
                      <a:lnTo>
                        <a:pt x="297" y="132"/>
                      </a:lnTo>
                      <a:lnTo>
                        <a:pt x="296" y="132"/>
                      </a:lnTo>
                      <a:lnTo>
                        <a:pt x="318" y="108"/>
                      </a:lnTo>
                      <a:lnTo>
                        <a:pt x="318" y="109"/>
                      </a:lnTo>
                      <a:lnTo>
                        <a:pt x="338" y="80"/>
                      </a:lnTo>
                      <a:lnTo>
                        <a:pt x="355" y="46"/>
                      </a:lnTo>
                      <a:lnTo>
                        <a:pt x="371" y="8"/>
                      </a:lnTo>
                      <a:lnTo>
                        <a:pt x="386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7" name="Freeform 394"/>
                <p:cNvSpPr>
                  <a:spLocks/>
                </p:cNvSpPr>
                <p:nvPr/>
              </p:nvSpPr>
              <p:spPr bwMode="auto">
                <a:xfrm>
                  <a:off x="17466295" y="22656748"/>
                  <a:ext cx="47625" cy="23813"/>
                </a:xfrm>
                <a:custGeom>
                  <a:avLst/>
                  <a:gdLst>
                    <a:gd name="T0" fmla="*/ 45651 w 386"/>
                    <a:gd name="T1" fmla="*/ 22826 h 193"/>
                    <a:gd name="T2" fmla="*/ 43800 w 386"/>
                    <a:gd name="T3" fmla="*/ 18137 h 193"/>
                    <a:gd name="T4" fmla="*/ 41579 w 386"/>
                    <a:gd name="T5" fmla="*/ 14066 h 193"/>
                    <a:gd name="T6" fmla="*/ 39112 w 386"/>
                    <a:gd name="T7" fmla="*/ 10488 h 193"/>
                    <a:gd name="T8" fmla="*/ 39235 w 386"/>
                    <a:gd name="T9" fmla="*/ 10611 h 193"/>
                    <a:gd name="T10" fmla="*/ 36397 w 386"/>
                    <a:gd name="T11" fmla="*/ 7526 h 193"/>
                    <a:gd name="T12" fmla="*/ 36521 w 386"/>
                    <a:gd name="T13" fmla="*/ 7650 h 193"/>
                    <a:gd name="T14" fmla="*/ 33560 w 386"/>
                    <a:gd name="T15" fmla="*/ 5182 h 193"/>
                    <a:gd name="T16" fmla="*/ 33683 w 386"/>
                    <a:gd name="T17" fmla="*/ 5305 h 193"/>
                    <a:gd name="T18" fmla="*/ 30475 w 386"/>
                    <a:gd name="T19" fmla="*/ 3455 h 193"/>
                    <a:gd name="T20" fmla="*/ 30598 w 386"/>
                    <a:gd name="T21" fmla="*/ 3578 h 193"/>
                    <a:gd name="T22" fmla="*/ 27391 w 386"/>
                    <a:gd name="T23" fmla="*/ 2344 h 193"/>
                    <a:gd name="T24" fmla="*/ 27637 w 386"/>
                    <a:gd name="T25" fmla="*/ 2468 h 193"/>
                    <a:gd name="T26" fmla="*/ 24183 w 386"/>
                    <a:gd name="T27" fmla="*/ 2098 h 193"/>
                    <a:gd name="T28" fmla="*/ 24306 w 386"/>
                    <a:gd name="T29" fmla="*/ 2098 h 193"/>
                    <a:gd name="T30" fmla="*/ 20728 w 386"/>
                    <a:gd name="T31" fmla="*/ 2468 h 193"/>
                    <a:gd name="T32" fmla="*/ 20975 w 386"/>
                    <a:gd name="T33" fmla="*/ 2344 h 193"/>
                    <a:gd name="T34" fmla="*/ 17643 w 386"/>
                    <a:gd name="T35" fmla="*/ 3455 h 193"/>
                    <a:gd name="T36" fmla="*/ 17767 w 386"/>
                    <a:gd name="T37" fmla="*/ 3455 h 193"/>
                    <a:gd name="T38" fmla="*/ 14436 w 386"/>
                    <a:gd name="T39" fmla="*/ 5305 h 193"/>
                    <a:gd name="T40" fmla="*/ 14559 w 386"/>
                    <a:gd name="T41" fmla="*/ 5182 h 193"/>
                    <a:gd name="T42" fmla="*/ 11474 w 386"/>
                    <a:gd name="T43" fmla="*/ 7773 h 193"/>
                    <a:gd name="T44" fmla="*/ 11598 w 386"/>
                    <a:gd name="T45" fmla="*/ 7650 h 193"/>
                    <a:gd name="T46" fmla="*/ 8637 w 386"/>
                    <a:gd name="T47" fmla="*/ 10858 h 193"/>
                    <a:gd name="T48" fmla="*/ 6046 w 386"/>
                    <a:gd name="T49" fmla="*/ 14683 h 193"/>
                    <a:gd name="T50" fmla="*/ 3825 w 386"/>
                    <a:gd name="T51" fmla="*/ 18878 h 193"/>
                    <a:gd name="T52" fmla="*/ 1851 w 386"/>
                    <a:gd name="T53" fmla="*/ 23813 h 193"/>
                    <a:gd name="T54" fmla="*/ 0 w 386"/>
                    <a:gd name="T55" fmla="*/ 23073 h 193"/>
                    <a:gd name="T56" fmla="*/ 1974 w 386"/>
                    <a:gd name="T57" fmla="*/ 18014 h 193"/>
                    <a:gd name="T58" fmla="*/ 4442 w 386"/>
                    <a:gd name="T59" fmla="*/ 13449 h 193"/>
                    <a:gd name="T60" fmla="*/ 7156 w 386"/>
                    <a:gd name="T61" fmla="*/ 9501 h 193"/>
                    <a:gd name="T62" fmla="*/ 9994 w 386"/>
                    <a:gd name="T63" fmla="*/ 6293 h 193"/>
                    <a:gd name="T64" fmla="*/ 10117 w 386"/>
                    <a:gd name="T65" fmla="*/ 6169 h 193"/>
                    <a:gd name="T66" fmla="*/ 13325 w 386"/>
                    <a:gd name="T67" fmla="*/ 3578 h 193"/>
                    <a:gd name="T68" fmla="*/ 13449 w 386"/>
                    <a:gd name="T69" fmla="*/ 3455 h 193"/>
                    <a:gd name="T70" fmla="*/ 16780 w 386"/>
                    <a:gd name="T71" fmla="*/ 1604 h 193"/>
                    <a:gd name="T72" fmla="*/ 16903 w 386"/>
                    <a:gd name="T73" fmla="*/ 1604 h 193"/>
                    <a:gd name="T74" fmla="*/ 20358 w 386"/>
                    <a:gd name="T75" fmla="*/ 494 h 193"/>
                    <a:gd name="T76" fmla="*/ 20605 w 386"/>
                    <a:gd name="T77" fmla="*/ 370 h 193"/>
                    <a:gd name="T78" fmla="*/ 24183 w 386"/>
                    <a:gd name="T79" fmla="*/ 0 h 193"/>
                    <a:gd name="T80" fmla="*/ 24306 w 386"/>
                    <a:gd name="T81" fmla="*/ 0 h 193"/>
                    <a:gd name="T82" fmla="*/ 27761 w 386"/>
                    <a:gd name="T83" fmla="*/ 370 h 193"/>
                    <a:gd name="T84" fmla="*/ 28007 w 386"/>
                    <a:gd name="T85" fmla="*/ 494 h 193"/>
                    <a:gd name="T86" fmla="*/ 31339 w 386"/>
                    <a:gd name="T87" fmla="*/ 1604 h 193"/>
                    <a:gd name="T88" fmla="*/ 31462 w 386"/>
                    <a:gd name="T89" fmla="*/ 1727 h 193"/>
                    <a:gd name="T90" fmla="*/ 34670 w 386"/>
                    <a:gd name="T91" fmla="*/ 3455 h 193"/>
                    <a:gd name="T92" fmla="*/ 34793 w 386"/>
                    <a:gd name="T93" fmla="*/ 3578 h 193"/>
                    <a:gd name="T94" fmla="*/ 37878 w 386"/>
                    <a:gd name="T95" fmla="*/ 6046 h 193"/>
                    <a:gd name="T96" fmla="*/ 38001 w 386"/>
                    <a:gd name="T97" fmla="*/ 6169 h 193"/>
                    <a:gd name="T98" fmla="*/ 40716 w 386"/>
                    <a:gd name="T99" fmla="*/ 9130 h 193"/>
                    <a:gd name="T100" fmla="*/ 40839 w 386"/>
                    <a:gd name="T101" fmla="*/ 9254 h 193"/>
                    <a:gd name="T102" fmla="*/ 43430 w 386"/>
                    <a:gd name="T103" fmla="*/ 13079 h 193"/>
                    <a:gd name="T104" fmla="*/ 45651 w 386"/>
                    <a:gd name="T105" fmla="*/ 17397 h 193"/>
                    <a:gd name="T106" fmla="*/ 47625 w 386"/>
                    <a:gd name="T107" fmla="*/ 22086 h 193"/>
                    <a:gd name="T108" fmla="*/ 45651 w 386"/>
                    <a:gd name="T109" fmla="*/ 22826 h 19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86"/>
                    <a:gd name="T166" fmla="*/ 0 h 193"/>
                    <a:gd name="T167" fmla="*/ 386 w 386"/>
                    <a:gd name="T168" fmla="*/ 193 h 19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86" h="193">
                      <a:moveTo>
                        <a:pt x="370" y="185"/>
                      </a:moveTo>
                      <a:lnTo>
                        <a:pt x="355" y="147"/>
                      </a:lnTo>
                      <a:lnTo>
                        <a:pt x="337" y="114"/>
                      </a:lnTo>
                      <a:lnTo>
                        <a:pt x="317" y="85"/>
                      </a:lnTo>
                      <a:lnTo>
                        <a:pt x="318" y="86"/>
                      </a:lnTo>
                      <a:lnTo>
                        <a:pt x="295" y="61"/>
                      </a:lnTo>
                      <a:lnTo>
                        <a:pt x="296" y="62"/>
                      </a:lnTo>
                      <a:lnTo>
                        <a:pt x="272" y="42"/>
                      </a:lnTo>
                      <a:lnTo>
                        <a:pt x="273" y="43"/>
                      </a:lnTo>
                      <a:lnTo>
                        <a:pt x="247" y="28"/>
                      </a:lnTo>
                      <a:lnTo>
                        <a:pt x="248" y="29"/>
                      </a:lnTo>
                      <a:lnTo>
                        <a:pt x="222" y="19"/>
                      </a:lnTo>
                      <a:lnTo>
                        <a:pt x="224" y="20"/>
                      </a:lnTo>
                      <a:lnTo>
                        <a:pt x="196" y="17"/>
                      </a:lnTo>
                      <a:lnTo>
                        <a:pt x="197" y="17"/>
                      </a:lnTo>
                      <a:lnTo>
                        <a:pt x="168" y="20"/>
                      </a:lnTo>
                      <a:lnTo>
                        <a:pt x="170" y="19"/>
                      </a:lnTo>
                      <a:lnTo>
                        <a:pt x="143" y="28"/>
                      </a:lnTo>
                      <a:lnTo>
                        <a:pt x="144" y="28"/>
                      </a:lnTo>
                      <a:lnTo>
                        <a:pt x="117" y="43"/>
                      </a:lnTo>
                      <a:lnTo>
                        <a:pt x="118" y="42"/>
                      </a:lnTo>
                      <a:lnTo>
                        <a:pt x="93" y="63"/>
                      </a:lnTo>
                      <a:lnTo>
                        <a:pt x="94" y="62"/>
                      </a:lnTo>
                      <a:lnTo>
                        <a:pt x="70" y="88"/>
                      </a:lnTo>
                      <a:lnTo>
                        <a:pt x="49" y="119"/>
                      </a:lnTo>
                      <a:lnTo>
                        <a:pt x="31" y="153"/>
                      </a:lnTo>
                      <a:lnTo>
                        <a:pt x="15" y="193"/>
                      </a:lnTo>
                      <a:lnTo>
                        <a:pt x="0" y="187"/>
                      </a:lnTo>
                      <a:lnTo>
                        <a:pt x="16" y="146"/>
                      </a:lnTo>
                      <a:lnTo>
                        <a:pt x="36" y="109"/>
                      </a:lnTo>
                      <a:lnTo>
                        <a:pt x="58" y="77"/>
                      </a:lnTo>
                      <a:lnTo>
                        <a:pt x="81" y="51"/>
                      </a:lnTo>
                      <a:cubicBezTo>
                        <a:pt x="82" y="51"/>
                        <a:pt x="82" y="50"/>
                        <a:pt x="82" y="50"/>
                      </a:cubicBezTo>
                      <a:lnTo>
                        <a:pt x="108" y="29"/>
                      </a:lnTo>
                      <a:cubicBezTo>
                        <a:pt x="108" y="29"/>
                        <a:pt x="108" y="28"/>
                        <a:pt x="109" y="28"/>
                      </a:cubicBezTo>
                      <a:lnTo>
                        <a:pt x="136" y="13"/>
                      </a:lnTo>
                      <a:cubicBezTo>
                        <a:pt x="136" y="13"/>
                        <a:pt x="137" y="13"/>
                        <a:pt x="137" y="13"/>
                      </a:cubicBezTo>
                      <a:lnTo>
                        <a:pt x="165" y="4"/>
                      </a:lnTo>
                      <a:cubicBezTo>
                        <a:pt x="165" y="3"/>
                        <a:pt x="166" y="3"/>
                        <a:pt x="167" y="3"/>
                      </a:cubicBezTo>
                      <a:lnTo>
                        <a:pt x="196" y="0"/>
                      </a:lnTo>
                      <a:cubicBezTo>
                        <a:pt x="196" y="0"/>
                        <a:pt x="197" y="0"/>
                        <a:pt x="197" y="0"/>
                      </a:cubicBezTo>
                      <a:lnTo>
                        <a:pt x="225" y="3"/>
                      </a:lnTo>
                      <a:cubicBezTo>
                        <a:pt x="226" y="3"/>
                        <a:pt x="227" y="3"/>
                        <a:pt x="227" y="4"/>
                      </a:cubicBezTo>
                      <a:lnTo>
                        <a:pt x="254" y="13"/>
                      </a:lnTo>
                      <a:cubicBezTo>
                        <a:pt x="254" y="13"/>
                        <a:pt x="255" y="13"/>
                        <a:pt x="255" y="14"/>
                      </a:cubicBezTo>
                      <a:lnTo>
                        <a:pt x="281" y="28"/>
                      </a:lnTo>
                      <a:cubicBezTo>
                        <a:pt x="281" y="28"/>
                        <a:pt x="282" y="29"/>
                        <a:pt x="282" y="29"/>
                      </a:cubicBezTo>
                      <a:lnTo>
                        <a:pt x="307" y="49"/>
                      </a:lnTo>
                      <a:cubicBezTo>
                        <a:pt x="307" y="49"/>
                        <a:pt x="307" y="50"/>
                        <a:pt x="308" y="50"/>
                      </a:cubicBezTo>
                      <a:lnTo>
                        <a:pt x="330" y="74"/>
                      </a:lnTo>
                      <a:cubicBezTo>
                        <a:pt x="330" y="75"/>
                        <a:pt x="331" y="75"/>
                        <a:pt x="331" y="75"/>
                      </a:cubicBezTo>
                      <a:lnTo>
                        <a:pt x="352" y="106"/>
                      </a:lnTo>
                      <a:lnTo>
                        <a:pt x="370" y="141"/>
                      </a:lnTo>
                      <a:lnTo>
                        <a:pt x="386" y="179"/>
                      </a:lnTo>
                      <a:lnTo>
                        <a:pt x="370" y="1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8" name="Freeform 395"/>
                <p:cNvSpPr>
                  <a:spLocks/>
                </p:cNvSpPr>
                <p:nvPr/>
              </p:nvSpPr>
              <p:spPr bwMode="auto">
                <a:xfrm>
                  <a:off x="17512332" y="22677386"/>
                  <a:ext cx="49213" cy="25400"/>
                </a:xfrm>
                <a:custGeom>
                  <a:avLst/>
                  <a:gdLst>
                    <a:gd name="T0" fmla="*/ 49213 w 386"/>
                    <a:gd name="T1" fmla="*/ 1964 h 194"/>
                    <a:gd name="T2" fmla="*/ 47301 w 386"/>
                    <a:gd name="T3" fmla="*/ 6939 h 194"/>
                    <a:gd name="T4" fmla="*/ 44878 w 386"/>
                    <a:gd name="T5" fmla="*/ 11522 h 194"/>
                    <a:gd name="T6" fmla="*/ 42201 w 386"/>
                    <a:gd name="T7" fmla="*/ 15449 h 194"/>
                    <a:gd name="T8" fmla="*/ 39268 w 386"/>
                    <a:gd name="T9" fmla="*/ 18854 h 194"/>
                    <a:gd name="T10" fmla="*/ 39141 w 386"/>
                    <a:gd name="T11" fmla="*/ 18985 h 194"/>
                    <a:gd name="T12" fmla="*/ 36081 w 386"/>
                    <a:gd name="T13" fmla="*/ 21603 h 194"/>
                    <a:gd name="T14" fmla="*/ 35954 w 386"/>
                    <a:gd name="T15" fmla="*/ 21734 h 194"/>
                    <a:gd name="T16" fmla="*/ 32639 w 386"/>
                    <a:gd name="T17" fmla="*/ 23567 h 194"/>
                    <a:gd name="T18" fmla="*/ 32384 w 386"/>
                    <a:gd name="T19" fmla="*/ 23698 h 194"/>
                    <a:gd name="T20" fmla="*/ 29069 w 386"/>
                    <a:gd name="T21" fmla="*/ 24876 h 194"/>
                    <a:gd name="T22" fmla="*/ 28814 w 386"/>
                    <a:gd name="T23" fmla="*/ 24876 h 194"/>
                    <a:gd name="T24" fmla="*/ 25244 w 386"/>
                    <a:gd name="T25" fmla="*/ 25400 h 194"/>
                    <a:gd name="T26" fmla="*/ 24989 w 386"/>
                    <a:gd name="T27" fmla="*/ 25400 h 194"/>
                    <a:gd name="T28" fmla="*/ 21292 w 386"/>
                    <a:gd name="T29" fmla="*/ 25007 h 194"/>
                    <a:gd name="T30" fmla="*/ 21037 w 386"/>
                    <a:gd name="T31" fmla="*/ 24876 h 194"/>
                    <a:gd name="T32" fmla="*/ 17467 w 386"/>
                    <a:gd name="T33" fmla="*/ 23698 h 194"/>
                    <a:gd name="T34" fmla="*/ 17339 w 386"/>
                    <a:gd name="T35" fmla="*/ 23567 h 194"/>
                    <a:gd name="T36" fmla="*/ 13897 w 386"/>
                    <a:gd name="T37" fmla="*/ 21603 h 194"/>
                    <a:gd name="T38" fmla="*/ 13769 w 386"/>
                    <a:gd name="T39" fmla="*/ 21472 h 194"/>
                    <a:gd name="T40" fmla="*/ 10582 w 386"/>
                    <a:gd name="T41" fmla="*/ 18723 h 194"/>
                    <a:gd name="T42" fmla="*/ 7395 w 386"/>
                    <a:gd name="T43" fmla="*/ 15319 h 194"/>
                    <a:gd name="T44" fmla="*/ 4590 w 386"/>
                    <a:gd name="T45" fmla="*/ 10998 h 194"/>
                    <a:gd name="T46" fmla="*/ 2167 w 386"/>
                    <a:gd name="T47" fmla="*/ 6285 h 194"/>
                    <a:gd name="T48" fmla="*/ 0 w 386"/>
                    <a:gd name="T49" fmla="*/ 916 h 194"/>
                    <a:gd name="T50" fmla="*/ 2040 w 386"/>
                    <a:gd name="T51" fmla="*/ 0 h 194"/>
                    <a:gd name="T52" fmla="*/ 3952 w 386"/>
                    <a:gd name="T53" fmla="*/ 5237 h 194"/>
                    <a:gd name="T54" fmla="*/ 6375 w 386"/>
                    <a:gd name="T55" fmla="*/ 9820 h 194"/>
                    <a:gd name="T56" fmla="*/ 9052 w 386"/>
                    <a:gd name="T57" fmla="*/ 13747 h 194"/>
                    <a:gd name="T58" fmla="*/ 11857 w 386"/>
                    <a:gd name="T59" fmla="*/ 17152 h 194"/>
                    <a:gd name="T60" fmla="*/ 15044 w 386"/>
                    <a:gd name="T61" fmla="*/ 19901 h 194"/>
                    <a:gd name="T62" fmla="*/ 14917 w 386"/>
                    <a:gd name="T63" fmla="*/ 19770 h 194"/>
                    <a:gd name="T64" fmla="*/ 18359 w 386"/>
                    <a:gd name="T65" fmla="*/ 21734 h 194"/>
                    <a:gd name="T66" fmla="*/ 18232 w 386"/>
                    <a:gd name="T67" fmla="*/ 21603 h 194"/>
                    <a:gd name="T68" fmla="*/ 21802 w 386"/>
                    <a:gd name="T69" fmla="*/ 22912 h 194"/>
                    <a:gd name="T70" fmla="*/ 21547 w 386"/>
                    <a:gd name="T71" fmla="*/ 22781 h 194"/>
                    <a:gd name="T72" fmla="*/ 25244 w 386"/>
                    <a:gd name="T73" fmla="*/ 23174 h 194"/>
                    <a:gd name="T74" fmla="*/ 24989 w 386"/>
                    <a:gd name="T75" fmla="*/ 23174 h 194"/>
                    <a:gd name="T76" fmla="*/ 28559 w 386"/>
                    <a:gd name="T77" fmla="*/ 22781 h 194"/>
                    <a:gd name="T78" fmla="*/ 28304 w 386"/>
                    <a:gd name="T79" fmla="*/ 22781 h 194"/>
                    <a:gd name="T80" fmla="*/ 31746 w 386"/>
                    <a:gd name="T81" fmla="*/ 21603 h 194"/>
                    <a:gd name="T82" fmla="*/ 31491 w 386"/>
                    <a:gd name="T83" fmla="*/ 21734 h 194"/>
                    <a:gd name="T84" fmla="*/ 34806 w 386"/>
                    <a:gd name="T85" fmla="*/ 19770 h 194"/>
                    <a:gd name="T86" fmla="*/ 34679 w 386"/>
                    <a:gd name="T87" fmla="*/ 19901 h 194"/>
                    <a:gd name="T88" fmla="*/ 37738 w 386"/>
                    <a:gd name="T89" fmla="*/ 17282 h 194"/>
                    <a:gd name="T90" fmla="*/ 37611 w 386"/>
                    <a:gd name="T91" fmla="*/ 17413 h 194"/>
                    <a:gd name="T92" fmla="*/ 40416 w 386"/>
                    <a:gd name="T93" fmla="*/ 14271 h 194"/>
                    <a:gd name="T94" fmla="*/ 42966 w 386"/>
                    <a:gd name="T95" fmla="*/ 10474 h 194"/>
                    <a:gd name="T96" fmla="*/ 45261 w 386"/>
                    <a:gd name="T97" fmla="*/ 6154 h 194"/>
                    <a:gd name="T98" fmla="*/ 47301 w 386"/>
                    <a:gd name="T99" fmla="*/ 1047 h 194"/>
                    <a:gd name="T100" fmla="*/ 49213 w 386"/>
                    <a:gd name="T101" fmla="*/ 1964 h 19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86"/>
                    <a:gd name="T154" fmla="*/ 0 h 194"/>
                    <a:gd name="T155" fmla="*/ 386 w 386"/>
                    <a:gd name="T156" fmla="*/ 194 h 19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86" h="194">
                      <a:moveTo>
                        <a:pt x="386" y="15"/>
                      </a:moveTo>
                      <a:lnTo>
                        <a:pt x="371" y="53"/>
                      </a:lnTo>
                      <a:lnTo>
                        <a:pt x="352" y="88"/>
                      </a:lnTo>
                      <a:lnTo>
                        <a:pt x="331" y="118"/>
                      </a:lnTo>
                      <a:lnTo>
                        <a:pt x="308" y="144"/>
                      </a:lnTo>
                      <a:cubicBezTo>
                        <a:pt x="307" y="144"/>
                        <a:pt x="307" y="145"/>
                        <a:pt x="307" y="145"/>
                      </a:cubicBezTo>
                      <a:lnTo>
                        <a:pt x="283" y="165"/>
                      </a:lnTo>
                      <a:cubicBezTo>
                        <a:pt x="282" y="165"/>
                        <a:pt x="282" y="165"/>
                        <a:pt x="282" y="166"/>
                      </a:cubicBezTo>
                      <a:lnTo>
                        <a:pt x="256" y="180"/>
                      </a:lnTo>
                      <a:cubicBezTo>
                        <a:pt x="255" y="180"/>
                        <a:pt x="255" y="181"/>
                        <a:pt x="254" y="181"/>
                      </a:cubicBezTo>
                      <a:lnTo>
                        <a:pt x="228" y="190"/>
                      </a:lnTo>
                      <a:cubicBezTo>
                        <a:pt x="227" y="190"/>
                        <a:pt x="227" y="190"/>
                        <a:pt x="226" y="190"/>
                      </a:cubicBezTo>
                      <a:lnTo>
                        <a:pt x="198" y="194"/>
                      </a:lnTo>
                      <a:cubicBezTo>
                        <a:pt x="197" y="194"/>
                        <a:pt x="197" y="194"/>
                        <a:pt x="196" y="194"/>
                      </a:cubicBezTo>
                      <a:lnTo>
                        <a:pt x="167" y="191"/>
                      </a:lnTo>
                      <a:cubicBezTo>
                        <a:pt x="166" y="191"/>
                        <a:pt x="166" y="191"/>
                        <a:pt x="165" y="190"/>
                      </a:cubicBezTo>
                      <a:lnTo>
                        <a:pt x="137" y="181"/>
                      </a:lnTo>
                      <a:cubicBezTo>
                        <a:pt x="137" y="181"/>
                        <a:pt x="136" y="180"/>
                        <a:pt x="136" y="180"/>
                      </a:cubicBezTo>
                      <a:lnTo>
                        <a:pt x="109" y="165"/>
                      </a:lnTo>
                      <a:cubicBezTo>
                        <a:pt x="108" y="165"/>
                        <a:pt x="108" y="165"/>
                        <a:pt x="108" y="164"/>
                      </a:cubicBezTo>
                      <a:lnTo>
                        <a:pt x="83" y="143"/>
                      </a:lnTo>
                      <a:lnTo>
                        <a:pt x="58" y="117"/>
                      </a:lnTo>
                      <a:lnTo>
                        <a:pt x="36" y="84"/>
                      </a:lnTo>
                      <a:lnTo>
                        <a:pt x="17" y="48"/>
                      </a:lnTo>
                      <a:lnTo>
                        <a:pt x="0" y="7"/>
                      </a:lnTo>
                      <a:lnTo>
                        <a:pt x="16" y="0"/>
                      </a:lnTo>
                      <a:lnTo>
                        <a:pt x="31" y="40"/>
                      </a:lnTo>
                      <a:lnTo>
                        <a:pt x="50" y="75"/>
                      </a:lnTo>
                      <a:lnTo>
                        <a:pt x="71" y="105"/>
                      </a:lnTo>
                      <a:lnTo>
                        <a:pt x="93" y="131"/>
                      </a:lnTo>
                      <a:lnTo>
                        <a:pt x="118" y="152"/>
                      </a:lnTo>
                      <a:lnTo>
                        <a:pt x="117" y="151"/>
                      </a:lnTo>
                      <a:lnTo>
                        <a:pt x="144" y="166"/>
                      </a:lnTo>
                      <a:lnTo>
                        <a:pt x="143" y="165"/>
                      </a:lnTo>
                      <a:lnTo>
                        <a:pt x="171" y="175"/>
                      </a:lnTo>
                      <a:lnTo>
                        <a:pt x="169" y="174"/>
                      </a:lnTo>
                      <a:lnTo>
                        <a:pt x="198" y="177"/>
                      </a:lnTo>
                      <a:lnTo>
                        <a:pt x="196" y="177"/>
                      </a:lnTo>
                      <a:lnTo>
                        <a:pt x="224" y="174"/>
                      </a:lnTo>
                      <a:lnTo>
                        <a:pt x="222" y="174"/>
                      </a:lnTo>
                      <a:lnTo>
                        <a:pt x="249" y="165"/>
                      </a:lnTo>
                      <a:lnTo>
                        <a:pt x="247" y="166"/>
                      </a:lnTo>
                      <a:lnTo>
                        <a:pt x="273" y="151"/>
                      </a:lnTo>
                      <a:lnTo>
                        <a:pt x="272" y="152"/>
                      </a:lnTo>
                      <a:lnTo>
                        <a:pt x="296" y="132"/>
                      </a:lnTo>
                      <a:lnTo>
                        <a:pt x="295" y="133"/>
                      </a:lnTo>
                      <a:lnTo>
                        <a:pt x="317" y="109"/>
                      </a:lnTo>
                      <a:lnTo>
                        <a:pt x="337" y="80"/>
                      </a:lnTo>
                      <a:lnTo>
                        <a:pt x="355" y="47"/>
                      </a:lnTo>
                      <a:lnTo>
                        <a:pt x="371" y="8"/>
                      </a:lnTo>
                      <a:lnTo>
                        <a:pt x="386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9" name="Freeform 396"/>
                <p:cNvSpPr>
                  <a:spLocks/>
                </p:cNvSpPr>
                <p:nvPr/>
              </p:nvSpPr>
              <p:spPr bwMode="auto">
                <a:xfrm>
                  <a:off x="17466295" y="22682148"/>
                  <a:ext cx="47625" cy="25400"/>
                </a:xfrm>
                <a:custGeom>
                  <a:avLst/>
                  <a:gdLst>
                    <a:gd name="T0" fmla="*/ 45651 w 386"/>
                    <a:gd name="T1" fmla="*/ 24347 h 193"/>
                    <a:gd name="T2" fmla="*/ 43800 w 386"/>
                    <a:gd name="T3" fmla="*/ 19346 h 193"/>
                    <a:gd name="T4" fmla="*/ 41579 w 386"/>
                    <a:gd name="T5" fmla="*/ 14872 h 193"/>
                    <a:gd name="T6" fmla="*/ 39112 w 386"/>
                    <a:gd name="T7" fmla="*/ 11055 h 193"/>
                    <a:gd name="T8" fmla="*/ 39235 w 386"/>
                    <a:gd name="T9" fmla="*/ 11187 h 193"/>
                    <a:gd name="T10" fmla="*/ 36397 w 386"/>
                    <a:gd name="T11" fmla="*/ 8028 h 193"/>
                    <a:gd name="T12" fmla="*/ 36521 w 386"/>
                    <a:gd name="T13" fmla="*/ 8028 h 193"/>
                    <a:gd name="T14" fmla="*/ 33560 w 386"/>
                    <a:gd name="T15" fmla="*/ 5396 h 193"/>
                    <a:gd name="T16" fmla="*/ 33683 w 386"/>
                    <a:gd name="T17" fmla="*/ 5527 h 193"/>
                    <a:gd name="T18" fmla="*/ 30475 w 386"/>
                    <a:gd name="T19" fmla="*/ 3685 h 193"/>
                    <a:gd name="T20" fmla="*/ 30598 w 386"/>
                    <a:gd name="T21" fmla="*/ 3685 h 193"/>
                    <a:gd name="T22" fmla="*/ 27391 w 386"/>
                    <a:gd name="T23" fmla="*/ 2501 h 193"/>
                    <a:gd name="T24" fmla="*/ 27637 w 386"/>
                    <a:gd name="T25" fmla="*/ 2501 h 193"/>
                    <a:gd name="T26" fmla="*/ 24183 w 386"/>
                    <a:gd name="T27" fmla="*/ 2106 h 193"/>
                    <a:gd name="T28" fmla="*/ 24306 w 386"/>
                    <a:gd name="T29" fmla="*/ 2106 h 193"/>
                    <a:gd name="T30" fmla="*/ 20728 w 386"/>
                    <a:gd name="T31" fmla="*/ 2501 h 193"/>
                    <a:gd name="T32" fmla="*/ 20975 w 386"/>
                    <a:gd name="T33" fmla="*/ 2501 h 193"/>
                    <a:gd name="T34" fmla="*/ 17643 w 386"/>
                    <a:gd name="T35" fmla="*/ 3685 h 193"/>
                    <a:gd name="T36" fmla="*/ 17767 w 386"/>
                    <a:gd name="T37" fmla="*/ 3553 h 193"/>
                    <a:gd name="T38" fmla="*/ 14436 w 386"/>
                    <a:gd name="T39" fmla="*/ 5527 h 193"/>
                    <a:gd name="T40" fmla="*/ 14559 w 386"/>
                    <a:gd name="T41" fmla="*/ 5396 h 193"/>
                    <a:gd name="T42" fmla="*/ 11474 w 386"/>
                    <a:gd name="T43" fmla="*/ 8160 h 193"/>
                    <a:gd name="T44" fmla="*/ 11598 w 386"/>
                    <a:gd name="T45" fmla="*/ 8028 h 193"/>
                    <a:gd name="T46" fmla="*/ 8637 w 386"/>
                    <a:gd name="T47" fmla="*/ 11581 h 193"/>
                    <a:gd name="T48" fmla="*/ 6046 w 386"/>
                    <a:gd name="T49" fmla="*/ 15530 h 193"/>
                    <a:gd name="T50" fmla="*/ 3825 w 386"/>
                    <a:gd name="T51" fmla="*/ 20136 h 193"/>
                    <a:gd name="T52" fmla="*/ 1851 w 386"/>
                    <a:gd name="T53" fmla="*/ 25400 h 193"/>
                    <a:gd name="T54" fmla="*/ 0 w 386"/>
                    <a:gd name="T55" fmla="*/ 24610 h 193"/>
                    <a:gd name="T56" fmla="*/ 1974 w 386"/>
                    <a:gd name="T57" fmla="*/ 19215 h 193"/>
                    <a:gd name="T58" fmla="*/ 4442 w 386"/>
                    <a:gd name="T59" fmla="*/ 14345 h 193"/>
                    <a:gd name="T60" fmla="*/ 7156 w 386"/>
                    <a:gd name="T61" fmla="*/ 10134 h 193"/>
                    <a:gd name="T62" fmla="*/ 9994 w 386"/>
                    <a:gd name="T63" fmla="*/ 6580 h 193"/>
                    <a:gd name="T64" fmla="*/ 10117 w 386"/>
                    <a:gd name="T65" fmla="*/ 6580 h 193"/>
                    <a:gd name="T66" fmla="*/ 13325 w 386"/>
                    <a:gd name="T67" fmla="*/ 3817 h 193"/>
                    <a:gd name="T68" fmla="*/ 13449 w 386"/>
                    <a:gd name="T69" fmla="*/ 3685 h 193"/>
                    <a:gd name="T70" fmla="*/ 16780 w 386"/>
                    <a:gd name="T71" fmla="*/ 1711 h 193"/>
                    <a:gd name="T72" fmla="*/ 16903 w 386"/>
                    <a:gd name="T73" fmla="*/ 1579 h 193"/>
                    <a:gd name="T74" fmla="*/ 20358 w 386"/>
                    <a:gd name="T75" fmla="*/ 395 h 193"/>
                    <a:gd name="T76" fmla="*/ 20605 w 386"/>
                    <a:gd name="T77" fmla="*/ 395 h 193"/>
                    <a:gd name="T78" fmla="*/ 24183 w 386"/>
                    <a:gd name="T79" fmla="*/ 0 h 193"/>
                    <a:gd name="T80" fmla="*/ 24306 w 386"/>
                    <a:gd name="T81" fmla="*/ 0 h 193"/>
                    <a:gd name="T82" fmla="*/ 27761 w 386"/>
                    <a:gd name="T83" fmla="*/ 395 h 193"/>
                    <a:gd name="T84" fmla="*/ 28007 w 386"/>
                    <a:gd name="T85" fmla="*/ 395 h 193"/>
                    <a:gd name="T86" fmla="*/ 31339 w 386"/>
                    <a:gd name="T87" fmla="*/ 1711 h 193"/>
                    <a:gd name="T88" fmla="*/ 31462 w 386"/>
                    <a:gd name="T89" fmla="*/ 1711 h 193"/>
                    <a:gd name="T90" fmla="*/ 34670 w 386"/>
                    <a:gd name="T91" fmla="*/ 3685 h 193"/>
                    <a:gd name="T92" fmla="*/ 34793 w 386"/>
                    <a:gd name="T93" fmla="*/ 3817 h 193"/>
                    <a:gd name="T94" fmla="*/ 37878 w 386"/>
                    <a:gd name="T95" fmla="*/ 6449 h 193"/>
                    <a:gd name="T96" fmla="*/ 38001 w 386"/>
                    <a:gd name="T97" fmla="*/ 6449 h 193"/>
                    <a:gd name="T98" fmla="*/ 40716 w 386"/>
                    <a:gd name="T99" fmla="*/ 9739 h 193"/>
                    <a:gd name="T100" fmla="*/ 40839 w 386"/>
                    <a:gd name="T101" fmla="*/ 9870 h 193"/>
                    <a:gd name="T102" fmla="*/ 43430 w 386"/>
                    <a:gd name="T103" fmla="*/ 13950 h 193"/>
                    <a:gd name="T104" fmla="*/ 45651 w 386"/>
                    <a:gd name="T105" fmla="*/ 18425 h 193"/>
                    <a:gd name="T106" fmla="*/ 47625 w 386"/>
                    <a:gd name="T107" fmla="*/ 23426 h 193"/>
                    <a:gd name="T108" fmla="*/ 45651 w 386"/>
                    <a:gd name="T109" fmla="*/ 24347 h 19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86"/>
                    <a:gd name="T166" fmla="*/ 0 h 193"/>
                    <a:gd name="T167" fmla="*/ 386 w 386"/>
                    <a:gd name="T168" fmla="*/ 193 h 19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86" h="193">
                      <a:moveTo>
                        <a:pt x="370" y="185"/>
                      </a:moveTo>
                      <a:lnTo>
                        <a:pt x="355" y="147"/>
                      </a:lnTo>
                      <a:lnTo>
                        <a:pt x="337" y="113"/>
                      </a:lnTo>
                      <a:lnTo>
                        <a:pt x="317" y="84"/>
                      </a:lnTo>
                      <a:lnTo>
                        <a:pt x="318" y="85"/>
                      </a:lnTo>
                      <a:lnTo>
                        <a:pt x="295" y="61"/>
                      </a:lnTo>
                      <a:lnTo>
                        <a:pt x="296" y="61"/>
                      </a:lnTo>
                      <a:lnTo>
                        <a:pt x="272" y="41"/>
                      </a:lnTo>
                      <a:lnTo>
                        <a:pt x="273" y="42"/>
                      </a:lnTo>
                      <a:lnTo>
                        <a:pt x="247" y="28"/>
                      </a:lnTo>
                      <a:lnTo>
                        <a:pt x="248" y="28"/>
                      </a:lnTo>
                      <a:lnTo>
                        <a:pt x="222" y="19"/>
                      </a:lnTo>
                      <a:lnTo>
                        <a:pt x="224" y="19"/>
                      </a:lnTo>
                      <a:lnTo>
                        <a:pt x="196" y="16"/>
                      </a:lnTo>
                      <a:lnTo>
                        <a:pt x="197" y="16"/>
                      </a:lnTo>
                      <a:lnTo>
                        <a:pt x="168" y="19"/>
                      </a:lnTo>
                      <a:lnTo>
                        <a:pt x="170" y="19"/>
                      </a:lnTo>
                      <a:lnTo>
                        <a:pt x="143" y="28"/>
                      </a:lnTo>
                      <a:lnTo>
                        <a:pt x="144" y="27"/>
                      </a:lnTo>
                      <a:lnTo>
                        <a:pt x="117" y="42"/>
                      </a:lnTo>
                      <a:lnTo>
                        <a:pt x="118" y="41"/>
                      </a:lnTo>
                      <a:lnTo>
                        <a:pt x="93" y="62"/>
                      </a:lnTo>
                      <a:lnTo>
                        <a:pt x="94" y="61"/>
                      </a:lnTo>
                      <a:lnTo>
                        <a:pt x="70" y="88"/>
                      </a:lnTo>
                      <a:lnTo>
                        <a:pt x="49" y="118"/>
                      </a:lnTo>
                      <a:lnTo>
                        <a:pt x="31" y="153"/>
                      </a:lnTo>
                      <a:lnTo>
                        <a:pt x="15" y="193"/>
                      </a:lnTo>
                      <a:lnTo>
                        <a:pt x="0" y="187"/>
                      </a:lnTo>
                      <a:lnTo>
                        <a:pt x="16" y="146"/>
                      </a:lnTo>
                      <a:lnTo>
                        <a:pt x="36" y="109"/>
                      </a:lnTo>
                      <a:lnTo>
                        <a:pt x="58" y="77"/>
                      </a:lnTo>
                      <a:lnTo>
                        <a:pt x="81" y="50"/>
                      </a:lnTo>
                      <a:cubicBezTo>
                        <a:pt x="82" y="50"/>
                        <a:pt x="82" y="50"/>
                        <a:pt x="82" y="50"/>
                      </a:cubicBezTo>
                      <a:lnTo>
                        <a:pt x="108" y="29"/>
                      </a:lnTo>
                      <a:cubicBezTo>
                        <a:pt x="108" y="28"/>
                        <a:pt x="108" y="28"/>
                        <a:pt x="109" y="28"/>
                      </a:cubicBezTo>
                      <a:lnTo>
                        <a:pt x="136" y="13"/>
                      </a:lnTo>
                      <a:cubicBezTo>
                        <a:pt x="136" y="12"/>
                        <a:pt x="137" y="12"/>
                        <a:pt x="137" y="12"/>
                      </a:cubicBezTo>
                      <a:lnTo>
                        <a:pt x="165" y="3"/>
                      </a:lnTo>
                      <a:cubicBezTo>
                        <a:pt x="165" y="3"/>
                        <a:pt x="166" y="3"/>
                        <a:pt x="167" y="3"/>
                      </a:cubicBezTo>
                      <a:lnTo>
                        <a:pt x="196" y="0"/>
                      </a:lnTo>
                      <a:cubicBezTo>
                        <a:pt x="196" y="0"/>
                        <a:pt x="197" y="0"/>
                        <a:pt x="197" y="0"/>
                      </a:cubicBezTo>
                      <a:lnTo>
                        <a:pt x="225" y="3"/>
                      </a:lnTo>
                      <a:cubicBezTo>
                        <a:pt x="226" y="3"/>
                        <a:pt x="227" y="3"/>
                        <a:pt x="227" y="3"/>
                      </a:cubicBezTo>
                      <a:lnTo>
                        <a:pt x="254" y="13"/>
                      </a:lnTo>
                      <a:cubicBezTo>
                        <a:pt x="254" y="13"/>
                        <a:pt x="255" y="13"/>
                        <a:pt x="255" y="13"/>
                      </a:cubicBezTo>
                      <a:lnTo>
                        <a:pt x="281" y="28"/>
                      </a:lnTo>
                      <a:cubicBezTo>
                        <a:pt x="281" y="28"/>
                        <a:pt x="282" y="28"/>
                        <a:pt x="282" y="29"/>
                      </a:cubicBezTo>
                      <a:lnTo>
                        <a:pt x="307" y="49"/>
                      </a:lnTo>
                      <a:cubicBezTo>
                        <a:pt x="307" y="49"/>
                        <a:pt x="307" y="49"/>
                        <a:pt x="308" y="49"/>
                      </a:cubicBezTo>
                      <a:lnTo>
                        <a:pt x="330" y="74"/>
                      </a:lnTo>
                      <a:cubicBezTo>
                        <a:pt x="330" y="74"/>
                        <a:pt x="331" y="74"/>
                        <a:pt x="331" y="75"/>
                      </a:cubicBezTo>
                      <a:lnTo>
                        <a:pt x="352" y="106"/>
                      </a:lnTo>
                      <a:lnTo>
                        <a:pt x="370" y="140"/>
                      </a:lnTo>
                      <a:lnTo>
                        <a:pt x="386" y="178"/>
                      </a:lnTo>
                      <a:lnTo>
                        <a:pt x="370" y="1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0" name="Freeform 397"/>
                <p:cNvSpPr>
                  <a:spLocks/>
                </p:cNvSpPr>
                <p:nvPr/>
              </p:nvSpPr>
              <p:spPr bwMode="auto">
                <a:xfrm>
                  <a:off x="17512332" y="22704373"/>
                  <a:ext cx="49213" cy="23813"/>
                </a:xfrm>
                <a:custGeom>
                  <a:avLst/>
                  <a:gdLst>
                    <a:gd name="T0" fmla="*/ 49213 w 386"/>
                    <a:gd name="T1" fmla="*/ 1851 h 193"/>
                    <a:gd name="T2" fmla="*/ 47301 w 386"/>
                    <a:gd name="T3" fmla="*/ 6539 h 193"/>
                    <a:gd name="T4" fmla="*/ 44878 w 386"/>
                    <a:gd name="T5" fmla="*/ 10734 h 193"/>
                    <a:gd name="T6" fmla="*/ 42201 w 386"/>
                    <a:gd name="T7" fmla="*/ 14559 h 193"/>
                    <a:gd name="T8" fmla="*/ 39268 w 386"/>
                    <a:gd name="T9" fmla="*/ 17767 h 193"/>
                    <a:gd name="T10" fmla="*/ 39141 w 386"/>
                    <a:gd name="T11" fmla="*/ 17767 h 193"/>
                    <a:gd name="T12" fmla="*/ 36081 w 386"/>
                    <a:gd name="T13" fmla="*/ 20235 h 193"/>
                    <a:gd name="T14" fmla="*/ 35954 w 386"/>
                    <a:gd name="T15" fmla="*/ 20358 h 193"/>
                    <a:gd name="T16" fmla="*/ 32639 w 386"/>
                    <a:gd name="T17" fmla="*/ 22209 h 193"/>
                    <a:gd name="T18" fmla="*/ 32384 w 386"/>
                    <a:gd name="T19" fmla="*/ 22209 h 193"/>
                    <a:gd name="T20" fmla="*/ 29069 w 386"/>
                    <a:gd name="T21" fmla="*/ 23319 h 193"/>
                    <a:gd name="T22" fmla="*/ 28814 w 386"/>
                    <a:gd name="T23" fmla="*/ 23443 h 193"/>
                    <a:gd name="T24" fmla="*/ 25244 w 386"/>
                    <a:gd name="T25" fmla="*/ 23813 h 193"/>
                    <a:gd name="T26" fmla="*/ 24989 w 386"/>
                    <a:gd name="T27" fmla="*/ 23813 h 193"/>
                    <a:gd name="T28" fmla="*/ 21292 w 386"/>
                    <a:gd name="T29" fmla="*/ 23443 h 193"/>
                    <a:gd name="T30" fmla="*/ 21037 w 386"/>
                    <a:gd name="T31" fmla="*/ 23443 h 193"/>
                    <a:gd name="T32" fmla="*/ 17467 w 386"/>
                    <a:gd name="T33" fmla="*/ 22209 h 193"/>
                    <a:gd name="T34" fmla="*/ 17339 w 386"/>
                    <a:gd name="T35" fmla="*/ 22209 h 193"/>
                    <a:gd name="T36" fmla="*/ 13897 w 386"/>
                    <a:gd name="T37" fmla="*/ 20358 h 193"/>
                    <a:gd name="T38" fmla="*/ 13769 w 386"/>
                    <a:gd name="T39" fmla="*/ 20235 h 193"/>
                    <a:gd name="T40" fmla="*/ 10582 w 386"/>
                    <a:gd name="T41" fmla="*/ 17644 h 193"/>
                    <a:gd name="T42" fmla="*/ 7395 w 386"/>
                    <a:gd name="T43" fmla="*/ 14312 h 193"/>
                    <a:gd name="T44" fmla="*/ 4590 w 386"/>
                    <a:gd name="T45" fmla="*/ 10364 h 193"/>
                    <a:gd name="T46" fmla="*/ 2167 w 386"/>
                    <a:gd name="T47" fmla="*/ 5799 h 193"/>
                    <a:gd name="T48" fmla="*/ 0 w 386"/>
                    <a:gd name="T49" fmla="*/ 740 h 193"/>
                    <a:gd name="T50" fmla="*/ 2040 w 386"/>
                    <a:gd name="T51" fmla="*/ 0 h 193"/>
                    <a:gd name="T52" fmla="*/ 3952 w 386"/>
                    <a:gd name="T53" fmla="*/ 4935 h 193"/>
                    <a:gd name="T54" fmla="*/ 6375 w 386"/>
                    <a:gd name="T55" fmla="*/ 9130 h 193"/>
                    <a:gd name="T56" fmla="*/ 9052 w 386"/>
                    <a:gd name="T57" fmla="*/ 12955 h 193"/>
                    <a:gd name="T58" fmla="*/ 11857 w 386"/>
                    <a:gd name="T59" fmla="*/ 16040 h 193"/>
                    <a:gd name="T60" fmla="*/ 15044 w 386"/>
                    <a:gd name="T61" fmla="*/ 18631 h 193"/>
                    <a:gd name="T62" fmla="*/ 14917 w 386"/>
                    <a:gd name="T63" fmla="*/ 18508 h 193"/>
                    <a:gd name="T64" fmla="*/ 18359 w 386"/>
                    <a:gd name="T65" fmla="*/ 20358 h 193"/>
                    <a:gd name="T66" fmla="*/ 18232 w 386"/>
                    <a:gd name="T67" fmla="*/ 20358 h 193"/>
                    <a:gd name="T68" fmla="*/ 21802 w 386"/>
                    <a:gd name="T69" fmla="*/ 21469 h 193"/>
                    <a:gd name="T70" fmla="*/ 21547 w 386"/>
                    <a:gd name="T71" fmla="*/ 21469 h 193"/>
                    <a:gd name="T72" fmla="*/ 25244 w 386"/>
                    <a:gd name="T73" fmla="*/ 21839 h 193"/>
                    <a:gd name="T74" fmla="*/ 24989 w 386"/>
                    <a:gd name="T75" fmla="*/ 21839 h 193"/>
                    <a:gd name="T76" fmla="*/ 28559 w 386"/>
                    <a:gd name="T77" fmla="*/ 21345 h 193"/>
                    <a:gd name="T78" fmla="*/ 28304 w 386"/>
                    <a:gd name="T79" fmla="*/ 21469 h 193"/>
                    <a:gd name="T80" fmla="*/ 31746 w 386"/>
                    <a:gd name="T81" fmla="*/ 20358 h 193"/>
                    <a:gd name="T82" fmla="*/ 31491 w 386"/>
                    <a:gd name="T83" fmla="*/ 20358 h 193"/>
                    <a:gd name="T84" fmla="*/ 34806 w 386"/>
                    <a:gd name="T85" fmla="*/ 18631 h 193"/>
                    <a:gd name="T86" fmla="*/ 34679 w 386"/>
                    <a:gd name="T87" fmla="*/ 18754 h 193"/>
                    <a:gd name="T88" fmla="*/ 37738 w 386"/>
                    <a:gd name="T89" fmla="*/ 16287 h 193"/>
                    <a:gd name="T90" fmla="*/ 37611 w 386"/>
                    <a:gd name="T91" fmla="*/ 16287 h 193"/>
                    <a:gd name="T92" fmla="*/ 40416 w 386"/>
                    <a:gd name="T93" fmla="*/ 13325 h 193"/>
                    <a:gd name="T94" fmla="*/ 42966 w 386"/>
                    <a:gd name="T95" fmla="*/ 9747 h 193"/>
                    <a:gd name="T96" fmla="*/ 45261 w 386"/>
                    <a:gd name="T97" fmla="*/ 5676 h 193"/>
                    <a:gd name="T98" fmla="*/ 47301 w 386"/>
                    <a:gd name="T99" fmla="*/ 987 h 193"/>
                    <a:gd name="T100" fmla="*/ 49213 w 386"/>
                    <a:gd name="T101" fmla="*/ 1851 h 19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86"/>
                    <a:gd name="T154" fmla="*/ 0 h 193"/>
                    <a:gd name="T155" fmla="*/ 386 w 386"/>
                    <a:gd name="T156" fmla="*/ 193 h 19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86" h="193">
                      <a:moveTo>
                        <a:pt x="386" y="15"/>
                      </a:moveTo>
                      <a:lnTo>
                        <a:pt x="371" y="53"/>
                      </a:lnTo>
                      <a:lnTo>
                        <a:pt x="352" y="87"/>
                      </a:lnTo>
                      <a:lnTo>
                        <a:pt x="331" y="118"/>
                      </a:lnTo>
                      <a:lnTo>
                        <a:pt x="308" y="144"/>
                      </a:lnTo>
                      <a:cubicBezTo>
                        <a:pt x="307" y="144"/>
                        <a:pt x="307" y="144"/>
                        <a:pt x="307" y="144"/>
                      </a:cubicBezTo>
                      <a:lnTo>
                        <a:pt x="283" y="164"/>
                      </a:lnTo>
                      <a:cubicBezTo>
                        <a:pt x="282" y="165"/>
                        <a:pt x="282" y="165"/>
                        <a:pt x="282" y="165"/>
                      </a:cubicBezTo>
                      <a:lnTo>
                        <a:pt x="256" y="180"/>
                      </a:lnTo>
                      <a:cubicBezTo>
                        <a:pt x="255" y="180"/>
                        <a:pt x="255" y="180"/>
                        <a:pt x="254" y="180"/>
                      </a:cubicBezTo>
                      <a:lnTo>
                        <a:pt x="228" y="189"/>
                      </a:lnTo>
                      <a:cubicBezTo>
                        <a:pt x="227" y="190"/>
                        <a:pt x="227" y="190"/>
                        <a:pt x="226" y="190"/>
                      </a:cubicBezTo>
                      <a:lnTo>
                        <a:pt x="198" y="193"/>
                      </a:lnTo>
                      <a:cubicBezTo>
                        <a:pt x="197" y="193"/>
                        <a:pt x="197" y="193"/>
                        <a:pt x="196" y="193"/>
                      </a:cubicBezTo>
                      <a:lnTo>
                        <a:pt x="167" y="190"/>
                      </a:lnTo>
                      <a:cubicBezTo>
                        <a:pt x="166" y="190"/>
                        <a:pt x="166" y="190"/>
                        <a:pt x="165" y="190"/>
                      </a:cubicBezTo>
                      <a:lnTo>
                        <a:pt x="137" y="180"/>
                      </a:lnTo>
                      <a:cubicBezTo>
                        <a:pt x="137" y="180"/>
                        <a:pt x="136" y="180"/>
                        <a:pt x="136" y="180"/>
                      </a:cubicBezTo>
                      <a:lnTo>
                        <a:pt x="109" y="165"/>
                      </a:lnTo>
                      <a:cubicBezTo>
                        <a:pt x="108" y="164"/>
                        <a:pt x="108" y="164"/>
                        <a:pt x="108" y="164"/>
                      </a:cubicBezTo>
                      <a:lnTo>
                        <a:pt x="83" y="143"/>
                      </a:lnTo>
                      <a:lnTo>
                        <a:pt x="58" y="116"/>
                      </a:lnTo>
                      <a:lnTo>
                        <a:pt x="36" y="84"/>
                      </a:lnTo>
                      <a:lnTo>
                        <a:pt x="17" y="47"/>
                      </a:lnTo>
                      <a:lnTo>
                        <a:pt x="0" y="6"/>
                      </a:lnTo>
                      <a:lnTo>
                        <a:pt x="16" y="0"/>
                      </a:lnTo>
                      <a:lnTo>
                        <a:pt x="31" y="40"/>
                      </a:lnTo>
                      <a:lnTo>
                        <a:pt x="50" y="74"/>
                      </a:lnTo>
                      <a:lnTo>
                        <a:pt x="71" y="105"/>
                      </a:lnTo>
                      <a:lnTo>
                        <a:pt x="93" y="130"/>
                      </a:lnTo>
                      <a:lnTo>
                        <a:pt x="118" y="151"/>
                      </a:lnTo>
                      <a:lnTo>
                        <a:pt x="117" y="150"/>
                      </a:lnTo>
                      <a:lnTo>
                        <a:pt x="144" y="165"/>
                      </a:lnTo>
                      <a:lnTo>
                        <a:pt x="143" y="165"/>
                      </a:lnTo>
                      <a:lnTo>
                        <a:pt x="171" y="174"/>
                      </a:lnTo>
                      <a:lnTo>
                        <a:pt x="169" y="174"/>
                      </a:lnTo>
                      <a:lnTo>
                        <a:pt x="198" y="177"/>
                      </a:lnTo>
                      <a:lnTo>
                        <a:pt x="196" y="177"/>
                      </a:lnTo>
                      <a:lnTo>
                        <a:pt x="224" y="173"/>
                      </a:lnTo>
                      <a:lnTo>
                        <a:pt x="222" y="174"/>
                      </a:lnTo>
                      <a:lnTo>
                        <a:pt x="249" y="165"/>
                      </a:lnTo>
                      <a:lnTo>
                        <a:pt x="247" y="165"/>
                      </a:lnTo>
                      <a:lnTo>
                        <a:pt x="273" y="151"/>
                      </a:lnTo>
                      <a:lnTo>
                        <a:pt x="272" y="152"/>
                      </a:lnTo>
                      <a:lnTo>
                        <a:pt x="296" y="132"/>
                      </a:lnTo>
                      <a:lnTo>
                        <a:pt x="295" y="132"/>
                      </a:lnTo>
                      <a:lnTo>
                        <a:pt x="317" y="108"/>
                      </a:lnTo>
                      <a:lnTo>
                        <a:pt x="337" y="79"/>
                      </a:lnTo>
                      <a:lnTo>
                        <a:pt x="355" y="46"/>
                      </a:lnTo>
                      <a:lnTo>
                        <a:pt x="371" y="8"/>
                      </a:lnTo>
                      <a:lnTo>
                        <a:pt x="386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1" name="Freeform 398"/>
                <p:cNvSpPr>
                  <a:spLocks/>
                </p:cNvSpPr>
                <p:nvPr/>
              </p:nvSpPr>
              <p:spPr bwMode="auto">
                <a:xfrm>
                  <a:off x="17509157" y="22674211"/>
                  <a:ext cx="6350" cy="7938"/>
                </a:xfrm>
                <a:custGeom>
                  <a:avLst/>
                  <a:gdLst>
                    <a:gd name="T0" fmla="*/ 6350 w 4"/>
                    <a:gd name="T1" fmla="*/ 0 h 5"/>
                    <a:gd name="T2" fmla="*/ 1588 w 4"/>
                    <a:gd name="T3" fmla="*/ 7938 h 5"/>
                    <a:gd name="T4" fmla="*/ 0 w 4"/>
                    <a:gd name="T5" fmla="*/ 7938 h 5"/>
                    <a:gd name="T6" fmla="*/ 4762 w 4"/>
                    <a:gd name="T7" fmla="*/ 0 h 5"/>
                    <a:gd name="T8" fmla="*/ 6350 w 4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5"/>
                    <a:gd name="T17" fmla="*/ 4 w 4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5">
                      <a:moveTo>
                        <a:pt x="4" y="0"/>
                      </a:move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3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" name="Freeform 399"/>
                <p:cNvSpPr>
                  <a:spLocks/>
                </p:cNvSpPr>
                <p:nvPr/>
              </p:nvSpPr>
              <p:spPr bwMode="auto">
                <a:xfrm>
                  <a:off x="17510745" y="22677386"/>
                  <a:ext cx="6350" cy="9525"/>
                </a:xfrm>
                <a:custGeom>
                  <a:avLst/>
                  <a:gdLst>
                    <a:gd name="T0" fmla="*/ 6350 w 4"/>
                    <a:gd name="T1" fmla="*/ 1588 h 6"/>
                    <a:gd name="T2" fmla="*/ 1588 w 4"/>
                    <a:gd name="T3" fmla="*/ 9525 h 6"/>
                    <a:gd name="T4" fmla="*/ 0 w 4"/>
                    <a:gd name="T5" fmla="*/ 7938 h 6"/>
                    <a:gd name="T6" fmla="*/ 4762 w 4"/>
                    <a:gd name="T7" fmla="*/ 0 h 6"/>
                    <a:gd name="T8" fmla="*/ 6350 w 4"/>
                    <a:gd name="T9" fmla="*/ 1588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6"/>
                    <a:gd name="T17" fmla="*/ 4 w 4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6">
                      <a:moveTo>
                        <a:pt x="4" y="1"/>
                      </a:move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3" y="0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3" name="Freeform 400"/>
                <p:cNvSpPr>
                  <a:spLocks/>
                </p:cNvSpPr>
                <p:nvPr/>
              </p:nvSpPr>
              <p:spPr bwMode="auto">
                <a:xfrm>
                  <a:off x="17410732" y="22986948"/>
                  <a:ext cx="360363" cy="355600"/>
                </a:xfrm>
                <a:custGeom>
                  <a:avLst/>
                  <a:gdLst>
                    <a:gd name="T0" fmla="*/ 0 w 227"/>
                    <a:gd name="T1" fmla="*/ 0 h 224"/>
                    <a:gd name="T2" fmla="*/ 360363 w 227"/>
                    <a:gd name="T3" fmla="*/ 177800 h 224"/>
                    <a:gd name="T4" fmla="*/ 0 w 227"/>
                    <a:gd name="T5" fmla="*/ 355600 h 224"/>
                    <a:gd name="T6" fmla="*/ 0 w 227"/>
                    <a:gd name="T7" fmla="*/ 0 h 2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7"/>
                    <a:gd name="T13" fmla="*/ 0 h 224"/>
                    <a:gd name="T14" fmla="*/ 227 w 227"/>
                    <a:gd name="T15" fmla="*/ 224 h 2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7" h="224">
                      <a:moveTo>
                        <a:pt x="0" y="0"/>
                      </a:moveTo>
                      <a:lnTo>
                        <a:pt x="227" y="112"/>
                      </a:lnTo>
                      <a:lnTo>
                        <a:pt x="0" y="2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4" name="Freeform 401"/>
                <p:cNvSpPr>
                  <a:spLocks noEditPoints="1"/>
                </p:cNvSpPr>
                <p:nvPr/>
              </p:nvSpPr>
              <p:spPr bwMode="auto">
                <a:xfrm>
                  <a:off x="17407557" y="22982186"/>
                  <a:ext cx="371475" cy="366713"/>
                </a:xfrm>
                <a:custGeom>
                  <a:avLst/>
                  <a:gdLst>
                    <a:gd name="T0" fmla="*/ 0 w 234"/>
                    <a:gd name="T1" fmla="*/ 0 h 231"/>
                    <a:gd name="T2" fmla="*/ 371475 w 234"/>
                    <a:gd name="T3" fmla="*/ 182563 h 231"/>
                    <a:gd name="T4" fmla="*/ 0 w 234"/>
                    <a:gd name="T5" fmla="*/ 366713 h 231"/>
                    <a:gd name="T6" fmla="*/ 0 w 234"/>
                    <a:gd name="T7" fmla="*/ 0 h 231"/>
                    <a:gd name="T8" fmla="*/ 6350 w 234"/>
                    <a:gd name="T9" fmla="*/ 360363 h 231"/>
                    <a:gd name="T10" fmla="*/ 3175 w 234"/>
                    <a:gd name="T11" fmla="*/ 358775 h 231"/>
                    <a:gd name="T12" fmla="*/ 363538 w 234"/>
                    <a:gd name="T13" fmla="*/ 179388 h 231"/>
                    <a:gd name="T14" fmla="*/ 363538 w 234"/>
                    <a:gd name="T15" fmla="*/ 185738 h 231"/>
                    <a:gd name="T16" fmla="*/ 3175 w 234"/>
                    <a:gd name="T17" fmla="*/ 6350 h 231"/>
                    <a:gd name="T18" fmla="*/ 6350 w 234"/>
                    <a:gd name="T19" fmla="*/ 4763 h 231"/>
                    <a:gd name="T20" fmla="*/ 6350 w 234"/>
                    <a:gd name="T21" fmla="*/ 360363 h 2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4"/>
                    <a:gd name="T34" fmla="*/ 0 h 231"/>
                    <a:gd name="T35" fmla="*/ 234 w 234"/>
                    <a:gd name="T36" fmla="*/ 231 h 23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4" h="231">
                      <a:moveTo>
                        <a:pt x="0" y="0"/>
                      </a:moveTo>
                      <a:lnTo>
                        <a:pt x="234" y="115"/>
                      </a:lnTo>
                      <a:lnTo>
                        <a:pt x="0" y="231"/>
                      </a:lnTo>
                      <a:lnTo>
                        <a:pt x="0" y="0"/>
                      </a:lnTo>
                      <a:close/>
                      <a:moveTo>
                        <a:pt x="4" y="227"/>
                      </a:moveTo>
                      <a:lnTo>
                        <a:pt x="2" y="226"/>
                      </a:lnTo>
                      <a:lnTo>
                        <a:pt x="229" y="113"/>
                      </a:lnTo>
                      <a:lnTo>
                        <a:pt x="229" y="117"/>
                      </a:lnTo>
                      <a:lnTo>
                        <a:pt x="2" y="4"/>
                      </a:lnTo>
                      <a:lnTo>
                        <a:pt x="4" y="3"/>
                      </a:lnTo>
                      <a:lnTo>
                        <a:pt x="4" y="2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5" name="Freeform 402"/>
                <p:cNvSpPr>
                  <a:spLocks/>
                </p:cNvSpPr>
                <p:nvPr/>
              </p:nvSpPr>
              <p:spPr bwMode="auto">
                <a:xfrm>
                  <a:off x="17467882" y="23107598"/>
                  <a:ext cx="47625" cy="25400"/>
                </a:xfrm>
                <a:custGeom>
                  <a:avLst/>
                  <a:gdLst>
                    <a:gd name="T0" fmla="*/ 45774 w 386"/>
                    <a:gd name="T1" fmla="*/ 24347 h 193"/>
                    <a:gd name="T2" fmla="*/ 43800 w 386"/>
                    <a:gd name="T3" fmla="*/ 19346 h 193"/>
                    <a:gd name="T4" fmla="*/ 41579 w 386"/>
                    <a:gd name="T5" fmla="*/ 14872 h 193"/>
                    <a:gd name="T6" fmla="*/ 39112 w 386"/>
                    <a:gd name="T7" fmla="*/ 11187 h 193"/>
                    <a:gd name="T8" fmla="*/ 36397 w 386"/>
                    <a:gd name="T9" fmla="*/ 8028 h 193"/>
                    <a:gd name="T10" fmla="*/ 36521 w 386"/>
                    <a:gd name="T11" fmla="*/ 8028 h 193"/>
                    <a:gd name="T12" fmla="*/ 33560 w 386"/>
                    <a:gd name="T13" fmla="*/ 5396 h 193"/>
                    <a:gd name="T14" fmla="*/ 33683 w 386"/>
                    <a:gd name="T15" fmla="*/ 5527 h 193"/>
                    <a:gd name="T16" fmla="*/ 30475 w 386"/>
                    <a:gd name="T17" fmla="*/ 3685 h 193"/>
                    <a:gd name="T18" fmla="*/ 30722 w 386"/>
                    <a:gd name="T19" fmla="*/ 3685 h 193"/>
                    <a:gd name="T20" fmla="*/ 27391 w 386"/>
                    <a:gd name="T21" fmla="*/ 2501 h 193"/>
                    <a:gd name="T22" fmla="*/ 27514 w 386"/>
                    <a:gd name="T23" fmla="*/ 2632 h 193"/>
                    <a:gd name="T24" fmla="*/ 24183 w 386"/>
                    <a:gd name="T25" fmla="*/ 2106 h 193"/>
                    <a:gd name="T26" fmla="*/ 24429 w 386"/>
                    <a:gd name="T27" fmla="*/ 2106 h 193"/>
                    <a:gd name="T28" fmla="*/ 20851 w 386"/>
                    <a:gd name="T29" fmla="*/ 2501 h 193"/>
                    <a:gd name="T30" fmla="*/ 21098 w 386"/>
                    <a:gd name="T31" fmla="*/ 2501 h 193"/>
                    <a:gd name="T32" fmla="*/ 17643 w 386"/>
                    <a:gd name="T33" fmla="*/ 3685 h 193"/>
                    <a:gd name="T34" fmla="*/ 17767 w 386"/>
                    <a:gd name="T35" fmla="*/ 3685 h 193"/>
                    <a:gd name="T36" fmla="*/ 14436 w 386"/>
                    <a:gd name="T37" fmla="*/ 5659 h 193"/>
                    <a:gd name="T38" fmla="*/ 14559 w 386"/>
                    <a:gd name="T39" fmla="*/ 5527 h 193"/>
                    <a:gd name="T40" fmla="*/ 11474 w 386"/>
                    <a:gd name="T41" fmla="*/ 8291 h 193"/>
                    <a:gd name="T42" fmla="*/ 11598 w 386"/>
                    <a:gd name="T43" fmla="*/ 8160 h 193"/>
                    <a:gd name="T44" fmla="*/ 8637 w 386"/>
                    <a:gd name="T45" fmla="*/ 11581 h 193"/>
                    <a:gd name="T46" fmla="*/ 8760 w 386"/>
                    <a:gd name="T47" fmla="*/ 11450 h 193"/>
                    <a:gd name="T48" fmla="*/ 6169 w 386"/>
                    <a:gd name="T49" fmla="*/ 15661 h 193"/>
                    <a:gd name="T50" fmla="*/ 3825 w 386"/>
                    <a:gd name="T51" fmla="*/ 20136 h 193"/>
                    <a:gd name="T52" fmla="*/ 1974 w 386"/>
                    <a:gd name="T53" fmla="*/ 25400 h 193"/>
                    <a:gd name="T54" fmla="*/ 0 w 386"/>
                    <a:gd name="T55" fmla="*/ 24610 h 193"/>
                    <a:gd name="T56" fmla="*/ 2097 w 386"/>
                    <a:gd name="T57" fmla="*/ 19215 h 193"/>
                    <a:gd name="T58" fmla="*/ 4442 w 386"/>
                    <a:gd name="T59" fmla="*/ 14345 h 193"/>
                    <a:gd name="T60" fmla="*/ 7033 w 386"/>
                    <a:gd name="T61" fmla="*/ 10265 h 193"/>
                    <a:gd name="T62" fmla="*/ 7156 w 386"/>
                    <a:gd name="T63" fmla="*/ 10134 h 193"/>
                    <a:gd name="T64" fmla="*/ 9994 w 386"/>
                    <a:gd name="T65" fmla="*/ 6712 h 193"/>
                    <a:gd name="T66" fmla="*/ 10117 w 386"/>
                    <a:gd name="T67" fmla="*/ 6580 h 193"/>
                    <a:gd name="T68" fmla="*/ 13325 w 386"/>
                    <a:gd name="T69" fmla="*/ 3817 h 193"/>
                    <a:gd name="T70" fmla="*/ 13449 w 386"/>
                    <a:gd name="T71" fmla="*/ 3685 h 193"/>
                    <a:gd name="T72" fmla="*/ 16780 w 386"/>
                    <a:gd name="T73" fmla="*/ 1711 h 193"/>
                    <a:gd name="T74" fmla="*/ 16903 w 386"/>
                    <a:gd name="T75" fmla="*/ 1711 h 193"/>
                    <a:gd name="T76" fmla="*/ 20358 w 386"/>
                    <a:gd name="T77" fmla="*/ 395 h 193"/>
                    <a:gd name="T78" fmla="*/ 20605 w 386"/>
                    <a:gd name="T79" fmla="*/ 395 h 193"/>
                    <a:gd name="T80" fmla="*/ 24183 w 386"/>
                    <a:gd name="T81" fmla="*/ 0 h 193"/>
                    <a:gd name="T82" fmla="*/ 24429 w 386"/>
                    <a:gd name="T83" fmla="*/ 0 h 193"/>
                    <a:gd name="T84" fmla="*/ 27884 w 386"/>
                    <a:gd name="T85" fmla="*/ 395 h 193"/>
                    <a:gd name="T86" fmla="*/ 28007 w 386"/>
                    <a:gd name="T87" fmla="*/ 526 h 193"/>
                    <a:gd name="T88" fmla="*/ 31339 w 386"/>
                    <a:gd name="T89" fmla="*/ 1711 h 193"/>
                    <a:gd name="T90" fmla="*/ 31585 w 386"/>
                    <a:gd name="T91" fmla="*/ 1711 h 193"/>
                    <a:gd name="T92" fmla="*/ 34670 w 386"/>
                    <a:gd name="T93" fmla="*/ 3685 h 193"/>
                    <a:gd name="T94" fmla="*/ 34793 w 386"/>
                    <a:gd name="T95" fmla="*/ 3817 h 193"/>
                    <a:gd name="T96" fmla="*/ 37878 w 386"/>
                    <a:gd name="T97" fmla="*/ 6449 h 193"/>
                    <a:gd name="T98" fmla="*/ 38001 w 386"/>
                    <a:gd name="T99" fmla="*/ 6449 h 193"/>
                    <a:gd name="T100" fmla="*/ 40839 w 386"/>
                    <a:gd name="T101" fmla="*/ 9870 h 193"/>
                    <a:gd name="T102" fmla="*/ 43430 w 386"/>
                    <a:gd name="T103" fmla="*/ 13819 h 193"/>
                    <a:gd name="T104" fmla="*/ 45774 w 386"/>
                    <a:gd name="T105" fmla="*/ 18425 h 193"/>
                    <a:gd name="T106" fmla="*/ 47625 w 386"/>
                    <a:gd name="T107" fmla="*/ 23426 h 193"/>
                    <a:gd name="T108" fmla="*/ 45774 w 386"/>
                    <a:gd name="T109" fmla="*/ 24347 h 19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86"/>
                    <a:gd name="T166" fmla="*/ 0 h 193"/>
                    <a:gd name="T167" fmla="*/ 386 w 386"/>
                    <a:gd name="T168" fmla="*/ 193 h 19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86" h="193">
                      <a:moveTo>
                        <a:pt x="371" y="185"/>
                      </a:moveTo>
                      <a:lnTo>
                        <a:pt x="355" y="147"/>
                      </a:lnTo>
                      <a:lnTo>
                        <a:pt x="337" y="113"/>
                      </a:lnTo>
                      <a:lnTo>
                        <a:pt x="317" y="85"/>
                      </a:lnTo>
                      <a:lnTo>
                        <a:pt x="295" y="61"/>
                      </a:lnTo>
                      <a:lnTo>
                        <a:pt x="296" y="61"/>
                      </a:lnTo>
                      <a:lnTo>
                        <a:pt x="272" y="41"/>
                      </a:lnTo>
                      <a:lnTo>
                        <a:pt x="273" y="42"/>
                      </a:lnTo>
                      <a:lnTo>
                        <a:pt x="247" y="28"/>
                      </a:lnTo>
                      <a:lnTo>
                        <a:pt x="249" y="28"/>
                      </a:lnTo>
                      <a:lnTo>
                        <a:pt x="222" y="19"/>
                      </a:lnTo>
                      <a:lnTo>
                        <a:pt x="223" y="20"/>
                      </a:lnTo>
                      <a:lnTo>
                        <a:pt x="196" y="16"/>
                      </a:lnTo>
                      <a:lnTo>
                        <a:pt x="198" y="16"/>
                      </a:lnTo>
                      <a:lnTo>
                        <a:pt x="169" y="19"/>
                      </a:lnTo>
                      <a:lnTo>
                        <a:pt x="171" y="19"/>
                      </a:lnTo>
                      <a:lnTo>
                        <a:pt x="143" y="28"/>
                      </a:lnTo>
                      <a:lnTo>
                        <a:pt x="144" y="28"/>
                      </a:lnTo>
                      <a:lnTo>
                        <a:pt x="117" y="43"/>
                      </a:lnTo>
                      <a:lnTo>
                        <a:pt x="118" y="42"/>
                      </a:lnTo>
                      <a:lnTo>
                        <a:pt x="93" y="63"/>
                      </a:lnTo>
                      <a:lnTo>
                        <a:pt x="94" y="62"/>
                      </a:lnTo>
                      <a:lnTo>
                        <a:pt x="70" y="88"/>
                      </a:lnTo>
                      <a:lnTo>
                        <a:pt x="71" y="87"/>
                      </a:lnTo>
                      <a:lnTo>
                        <a:pt x="50" y="119"/>
                      </a:lnTo>
                      <a:lnTo>
                        <a:pt x="31" y="153"/>
                      </a:lnTo>
                      <a:lnTo>
                        <a:pt x="16" y="193"/>
                      </a:lnTo>
                      <a:lnTo>
                        <a:pt x="0" y="187"/>
                      </a:lnTo>
                      <a:lnTo>
                        <a:pt x="17" y="146"/>
                      </a:lnTo>
                      <a:lnTo>
                        <a:pt x="36" y="109"/>
                      </a:lnTo>
                      <a:lnTo>
                        <a:pt x="57" y="78"/>
                      </a:lnTo>
                      <a:cubicBezTo>
                        <a:pt x="57" y="78"/>
                        <a:pt x="58" y="77"/>
                        <a:pt x="58" y="77"/>
                      </a:cubicBezTo>
                      <a:lnTo>
                        <a:pt x="81" y="51"/>
                      </a:lnTo>
                      <a:cubicBezTo>
                        <a:pt x="82" y="51"/>
                        <a:pt x="82" y="50"/>
                        <a:pt x="82" y="50"/>
                      </a:cubicBezTo>
                      <a:lnTo>
                        <a:pt x="108" y="29"/>
                      </a:lnTo>
                      <a:cubicBezTo>
                        <a:pt x="108" y="29"/>
                        <a:pt x="108" y="28"/>
                        <a:pt x="109" y="28"/>
                      </a:cubicBezTo>
                      <a:lnTo>
                        <a:pt x="136" y="13"/>
                      </a:lnTo>
                      <a:cubicBezTo>
                        <a:pt x="136" y="13"/>
                        <a:pt x="137" y="13"/>
                        <a:pt x="137" y="13"/>
                      </a:cubicBezTo>
                      <a:lnTo>
                        <a:pt x="165" y="3"/>
                      </a:lnTo>
                      <a:cubicBezTo>
                        <a:pt x="166" y="3"/>
                        <a:pt x="166" y="3"/>
                        <a:pt x="167" y="3"/>
                      </a:cubicBezTo>
                      <a:lnTo>
                        <a:pt x="196" y="0"/>
                      </a:lnTo>
                      <a:cubicBezTo>
                        <a:pt x="197" y="0"/>
                        <a:pt x="197" y="0"/>
                        <a:pt x="198" y="0"/>
                      </a:cubicBezTo>
                      <a:lnTo>
                        <a:pt x="226" y="3"/>
                      </a:lnTo>
                      <a:cubicBezTo>
                        <a:pt x="226" y="3"/>
                        <a:pt x="227" y="3"/>
                        <a:pt x="227" y="4"/>
                      </a:cubicBezTo>
                      <a:lnTo>
                        <a:pt x="254" y="13"/>
                      </a:lnTo>
                      <a:cubicBezTo>
                        <a:pt x="255" y="13"/>
                        <a:pt x="255" y="13"/>
                        <a:pt x="256" y="13"/>
                      </a:cubicBezTo>
                      <a:lnTo>
                        <a:pt x="281" y="28"/>
                      </a:lnTo>
                      <a:cubicBezTo>
                        <a:pt x="281" y="28"/>
                        <a:pt x="282" y="28"/>
                        <a:pt x="282" y="29"/>
                      </a:cubicBezTo>
                      <a:lnTo>
                        <a:pt x="307" y="49"/>
                      </a:lnTo>
                      <a:cubicBezTo>
                        <a:pt x="307" y="49"/>
                        <a:pt x="307" y="49"/>
                        <a:pt x="308" y="49"/>
                      </a:cubicBezTo>
                      <a:lnTo>
                        <a:pt x="331" y="75"/>
                      </a:lnTo>
                      <a:lnTo>
                        <a:pt x="352" y="105"/>
                      </a:lnTo>
                      <a:lnTo>
                        <a:pt x="371" y="140"/>
                      </a:lnTo>
                      <a:lnTo>
                        <a:pt x="386" y="178"/>
                      </a:lnTo>
                      <a:lnTo>
                        <a:pt x="371" y="1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" name="Freeform 403"/>
                <p:cNvSpPr>
                  <a:spLocks/>
                </p:cNvSpPr>
                <p:nvPr/>
              </p:nvSpPr>
              <p:spPr bwMode="auto">
                <a:xfrm>
                  <a:off x="17513920" y="23129823"/>
                  <a:ext cx="49213" cy="23813"/>
                </a:xfrm>
                <a:custGeom>
                  <a:avLst/>
                  <a:gdLst>
                    <a:gd name="T0" fmla="*/ 49213 w 386"/>
                    <a:gd name="T1" fmla="*/ 1851 h 193"/>
                    <a:gd name="T2" fmla="*/ 47301 w 386"/>
                    <a:gd name="T3" fmla="*/ 6539 h 193"/>
                    <a:gd name="T4" fmla="*/ 44878 w 386"/>
                    <a:gd name="T5" fmla="*/ 10734 h 193"/>
                    <a:gd name="T6" fmla="*/ 42201 w 386"/>
                    <a:gd name="T7" fmla="*/ 14559 h 193"/>
                    <a:gd name="T8" fmla="*/ 42201 w 386"/>
                    <a:gd name="T9" fmla="*/ 14683 h 193"/>
                    <a:gd name="T10" fmla="*/ 39268 w 386"/>
                    <a:gd name="T11" fmla="*/ 17767 h 193"/>
                    <a:gd name="T12" fmla="*/ 39141 w 386"/>
                    <a:gd name="T13" fmla="*/ 17767 h 193"/>
                    <a:gd name="T14" fmla="*/ 36081 w 386"/>
                    <a:gd name="T15" fmla="*/ 20235 h 193"/>
                    <a:gd name="T16" fmla="*/ 35954 w 386"/>
                    <a:gd name="T17" fmla="*/ 20358 h 193"/>
                    <a:gd name="T18" fmla="*/ 32639 w 386"/>
                    <a:gd name="T19" fmla="*/ 22209 h 193"/>
                    <a:gd name="T20" fmla="*/ 32384 w 386"/>
                    <a:gd name="T21" fmla="*/ 22209 h 193"/>
                    <a:gd name="T22" fmla="*/ 29069 w 386"/>
                    <a:gd name="T23" fmla="*/ 23443 h 193"/>
                    <a:gd name="T24" fmla="*/ 28814 w 386"/>
                    <a:gd name="T25" fmla="*/ 23443 h 193"/>
                    <a:gd name="T26" fmla="*/ 25244 w 386"/>
                    <a:gd name="T27" fmla="*/ 23813 h 193"/>
                    <a:gd name="T28" fmla="*/ 24989 w 386"/>
                    <a:gd name="T29" fmla="*/ 23813 h 193"/>
                    <a:gd name="T30" fmla="*/ 21292 w 386"/>
                    <a:gd name="T31" fmla="*/ 23443 h 193"/>
                    <a:gd name="T32" fmla="*/ 21037 w 386"/>
                    <a:gd name="T33" fmla="*/ 23443 h 193"/>
                    <a:gd name="T34" fmla="*/ 17594 w 386"/>
                    <a:gd name="T35" fmla="*/ 22332 h 193"/>
                    <a:gd name="T36" fmla="*/ 17339 w 386"/>
                    <a:gd name="T37" fmla="*/ 22209 h 193"/>
                    <a:gd name="T38" fmla="*/ 13897 w 386"/>
                    <a:gd name="T39" fmla="*/ 20358 h 193"/>
                    <a:gd name="T40" fmla="*/ 13769 w 386"/>
                    <a:gd name="T41" fmla="*/ 20235 h 193"/>
                    <a:gd name="T42" fmla="*/ 10582 w 386"/>
                    <a:gd name="T43" fmla="*/ 17644 h 193"/>
                    <a:gd name="T44" fmla="*/ 10455 w 386"/>
                    <a:gd name="T45" fmla="*/ 17520 h 193"/>
                    <a:gd name="T46" fmla="*/ 7395 w 386"/>
                    <a:gd name="T47" fmla="*/ 14312 h 193"/>
                    <a:gd name="T48" fmla="*/ 4590 w 386"/>
                    <a:gd name="T49" fmla="*/ 10364 h 193"/>
                    <a:gd name="T50" fmla="*/ 2167 w 386"/>
                    <a:gd name="T51" fmla="*/ 5799 h 193"/>
                    <a:gd name="T52" fmla="*/ 0 w 386"/>
                    <a:gd name="T53" fmla="*/ 740 h 193"/>
                    <a:gd name="T54" fmla="*/ 2040 w 386"/>
                    <a:gd name="T55" fmla="*/ 0 h 193"/>
                    <a:gd name="T56" fmla="*/ 3952 w 386"/>
                    <a:gd name="T57" fmla="*/ 4935 h 193"/>
                    <a:gd name="T58" fmla="*/ 6375 w 386"/>
                    <a:gd name="T59" fmla="*/ 9254 h 193"/>
                    <a:gd name="T60" fmla="*/ 9052 w 386"/>
                    <a:gd name="T61" fmla="*/ 12955 h 193"/>
                    <a:gd name="T62" fmla="*/ 11985 w 386"/>
                    <a:gd name="T63" fmla="*/ 16163 h 193"/>
                    <a:gd name="T64" fmla="*/ 11857 w 386"/>
                    <a:gd name="T65" fmla="*/ 16163 h 193"/>
                    <a:gd name="T66" fmla="*/ 15172 w 386"/>
                    <a:gd name="T67" fmla="*/ 18754 h 193"/>
                    <a:gd name="T68" fmla="*/ 15044 w 386"/>
                    <a:gd name="T69" fmla="*/ 18631 h 193"/>
                    <a:gd name="T70" fmla="*/ 18487 w 386"/>
                    <a:gd name="T71" fmla="*/ 20482 h 193"/>
                    <a:gd name="T72" fmla="*/ 18232 w 386"/>
                    <a:gd name="T73" fmla="*/ 20358 h 193"/>
                    <a:gd name="T74" fmla="*/ 21802 w 386"/>
                    <a:gd name="T75" fmla="*/ 21469 h 193"/>
                    <a:gd name="T76" fmla="*/ 21547 w 386"/>
                    <a:gd name="T77" fmla="*/ 21469 h 193"/>
                    <a:gd name="T78" fmla="*/ 25244 w 386"/>
                    <a:gd name="T79" fmla="*/ 21839 h 193"/>
                    <a:gd name="T80" fmla="*/ 24989 w 386"/>
                    <a:gd name="T81" fmla="*/ 21839 h 193"/>
                    <a:gd name="T82" fmla="*/ 28559 w 386"/>
                    <a:gd name="T83" fmla="*/ 21469 h 193"/>
                    <a:gd name="T84" fmla="*/ 28304 w 386"/>
                    <a:gd name="T85" fmla="*/ 21469 h 193"/>
                    <a:gd name="T86" fmla="*/ 31746 w 386"/>
                    <a:gd name="T87" fmla="*/ 20358 h 193"/>
                    <a:gd name="T88" fmla="*/ 31491 w 386"/>
                    <a:gd name="T89" fmla="*/ 20358 h 193"/>
                    <a:gd name="T90" fmla="*/ 34806 w 386"/>
                    <a:gd name="T91" fmla="*/ 18631 h 193"/>
                    <a:gd name="T92" fmla="*/ 34679 w 386"/>
                    <a:gd name="T93" fmla="*/ 18754 h 193"/>
                    <a:gd name="T94" fmla="*/ 37866 w 386"/>
                    <a:gd name="T95" fmla="*/ 16287 h 193"/>
                    <a:gd name="T96" fmla="*/ 37738 w 386"/>
                    <a:gd name="T97" fmla="*/ 16287 h 193"/>
                    <a:gd name="T98" fmla="*/ 40543 w 386"/>
                    <a:gd name="T99" fmla="*/ 13325 h 193"/>
                    <a:gd name="T100" fmla="*/ 40543 w 386"/>
                    <a:gd name="T101" fmla="*/ 13449 h 193"/>
                    <a:gd name="T102" fmla="*/ 43093 w 386"/>
                    <a:gd name="T103" fmla="*/ 9871 h 193"/>
                    <a:gd name="T104" fmla="*/ 45261 w 386"/>
                    <a:gd name="T105" fmla="*/ 5676 h 193"/>
                    <a:gd name="T106" fmla="*/ 47301 w 386"/>
                    <a:gd name="T107" fmla="*/ 987 h 193"/>
                    <a:gd name="T108" fmla="*/ 49213 w 386"/>
                    <a:gd name="T109" fmla="*/ 1851 h 19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86"/>
                    <a:gd name="T166" fmla="*/ 0 h 193"/>
                    <a:gd name="T167" fmla="*/ 386 w 386"/>
                    <a:gd name="T168" fmla="*/ 193 h 19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86" h="193">
                      <a:moveTo>
                        <a:pt x="386" y="15"/>
                      </a:moveTo>
                      <a:lnTo>
                        <a:pt x="371" y="53"/>
                      </a:lnTo>
                      <a:lnTo>
                        <a:pt x="352" y="87"/>
                      </a:lnTo>
                      <a:lnTo>
                        <a:pt x="331" y="118"/>
                      </a:lnTo>
                      <a:cubicBezTo>
                        <a:pt x="331" y="118"/>
                        <a:pt x="331" y="119"/>
                        <a:pt x="331" y="119"/>
                      </a:cubicBezTo>
                      <a:lnTo>
                        <a:pt x="308" y="144"/>
                      </a:lnTo>
                      <a:cubicBezTo>
                        <a:pt x="308" y="144"/>
                        <a:pt x="308" y="144"/>
                        <a:pt x="307" y="144"/>
                      </a:cubicBezTo>
                      <a:lnTo>
                        <a:pt x="283" y="164"/>
                      </a:lnTo>
                      <a:cubicBezTo>
                        <a:pt x="282" y="165"/>
                        <a:pt x="282" y="165"/>
                        <a:pt x="282" y="165"/>
                      </a:cubicBezTo>
                      <a:lnTo>
                        <a:pt x="256" y="180"/>
                      </a:lnTo>
                      <a:cubicBezTo>
                        <a:pt x="255" y="180"/>
                        <a:pt x="255" y="180"/>
                        <a:pt x="254" y="180"/>
                      </a:cubicBezTo>
                      <a:lnTo>
                        <a:pt x="228" y="190"/>
                      </a:lnTo>
                      <a:cubicBezTo>
                        <a:pt x="227" y="190"/>
                        <a:pt x="227" y="190"/>
                        <a:pt x="226" y="190"/>
                      </a:cubicBezTo>
                      <a:lnTo>
                        <a:pt x="198" y="193"/>
                      </a:lnTo>
                      <a:cubicBezTo>
                        <a:pt x="197" y="193"/>
                        <a:pt x="197" y="193"/>
                        <a:pt x="196" y="193"/>
                      </a:cubicBezTo>
                      <a:lnTo>
                        <a:pt x="167" y="190"/>
                      </a:lnTo>
                      <a:cubicBezTo>
                        <a:pt x="167" y="190"/>
                        <a:pt x="166" y="190"/>
                        <a:pt x="165" y="190"/>
                      </a:cubicBezTo>
                      <a:lnTo>
                        <a:pt x="138" y="181"/>
                      </a:lnTo>
                      <a:cubicBezTo>
                        <a:pt x="137" y="181"/>
                        <a:pt x="137" y="181"/>
                        <a:pt x="136" y="180"/>
                      </a:cubicBezTo>
                      <a:lnTo>
                        <a:pt x="109" y="165"/>
                      </a:lnTo>
                      <a:cubicBezTo>
                        <a:pt x="109" y="165"/>
                        <a:pt x="109" y="165"/>
                        <a:pt x="108" y="164"/>
                      </a:cubicBezTo>
                      <a:lnTo>
                        <a:pt x="83" y="143"/>
                      </a:lnTo>
                      <a:cubicBezTo>
                        <a:pt x="82" y="143"/>
                        <a:pt x="82" y="143"/>
                        <a:pt x="82" y="142"/>
                      </a:cubicBezTo>
                      <a:lnTo>
                        <a:pt x="58" y="116"/>
                      </a:lnTo>
                      <a:lnTo>
                        <a:pt x="36" y="84"/>
                      </a:lnTo>
                      <a:lnTo>
                        <a:pt x="17" y="47"/>
                      </a:lnTo>
                      <a:lnTo>
                        <a:pt x="0" y="6"/>
                      </a:lnTo>
                      <a:lnTo>
                        <a:pt x="16" y="0"/>
                      </a:lnTo>
                      <a:lnTo>
                        <a:pt x="31" y="40"/>
                      </a:lnTo>
                      <a:lnTo>
                        <a:pt x="50" y="75"/>
                      </a:lnTo>
                      <a:lnTo>
                        <a:pt x="71" y="105"/>
                      </a:lnTo>
                      <a:lnTo>
                        <a:pt x="94" y="131"/>
                      </a:lnTo>
                      <a:lnTo>
                        <a:pt x="93" y="131"/>
                      </a:lnTo>
                      <a:lnTo>
                        <a:pt x="119" y="152"/>
                      </a:lnTo>
                      <a:lnTo>
                        <a:pt x="118" y="151"/>
                      </a:lnTo>
                      <a:lnTo>
                        <a:pt x="145" y="166"/>
                      </a:lnTo>
                      <a:lnTo>
                        <a:pt x="143" y="165"/>
                      </a:lnTo>
                      <a:lnTo>
                        <a:pt x="171" y="174"/>
                      </a:lnTo>
                      <a:lnTo>
                        <a:pt x="169" y="174"/>
                      </a:lnTo>
                      <a:lnTo>
                        <a:pt x="198" y="177"/>
                      </a:lnTo>
                      <a:lnTo>
                        <a:pt x="196" y="177"/>
                      </a:lnTo>
                      <a:lnTo>
                        <a:pt x="224" y="174"/>
                      </a:lnTo>
                      <a:lnTo>
                        <a:pt x="222" y="174"/>
                      </a:lnTo>
                      <a:lnTo>
                        <a:pt x="249" y="165"/>
                      </a:lnTo>
                      <a:lnTo>
                        <a:pt x="247" y="165"/>
                      </a:lnTo>
                      <a:lnTo>
                        <a:pt x="273" y="151"/>
                      </a:lnTo>
                      <a:lnTo>
                        <a:pt x="272" y="152"/>
                      </a:lnTo>
                      <a:lnTo>
                        <a:pt x="297" y="132"/>
                      </a:lnTo>
                      <a:lnTo>
                        <a:pt x="296" y="132"/>
                      </a:lnTo>
                      <a:lnTo>
                        <a:pt x="318" y="108"/>
                      </a:lnTo>
                      <a:lnTo>
                        <a:pt x="318" y="109"/>
                      </a:lnTo>
                      <a:lnTo>
                        <a:pt x="338" y="80"/>
                      </a:lnTo>
                      <a:lnTo>
                        <a:pt x="355" y="46"/>
                      </a:lnTo>
                      <a:lnTo>
                        <a:pt x="371" y="8"/>
                      </a:lnTo>
                      <a:lnTo>
                        <a:pt x="386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" name="Freeform 404"/>
                <p:cNvSpPr>
                  <a:spLocks/>
                </p:cNvSpPr>
                <p:nvPr/>
              </p:nvSpPr>
              <p:spPr bwMode="auto">
                <a:xfrm>
                  <a:off x="17466295" y="23129823"/>
                  <a:ext cx="47625" cy="25400"/>
                </a:xfrm>
                <a:custGeom>
                  <a:avLst/>
                  <a:gdLst>
                    <a:gd name="T0" fmla="*/ 45651 w 386"/>
                    <a:gd name="T1" fmla="*/ 24347 h 193"/>
                    <a:gd name="T2" fmla="*/ 43800 w 386"/>
                    <a:gd name="T3" fmla="*/ 19346 h 193"/>
                    <a:gd name="T4" fmla="*/ 41579 w 386"/>
                    <a:gd name="T5" fmla="*/ 15003 h 193"/>
                    <a:gd name="T6" fmla="*/ 39112 w 386"/>
                    <a:gd name="T7" fmla="*/ 11187 h 193"/>
                    <a:gd name="T8" fmla="*/ 39235 w 386"/>
                    <a:gd name="T9" fmla="*/ 11318 h 193"/>
                    <a:gd name="T10" fmla="*/ 36397 w 386"/>
                    <a:gd name="T11" fmla="*/ 8028 h 193"/>
                    <a:gd name="T12" fmla="*/ 36521 w 386"/>
                    <a:gd name="T13" fmla="*/ 8160 h 193"/>
                    <a:gd name="T14" fmla="*/ 33560 w 386"/>
                    <a:gd name="T15" fmla="*/ 5527 h 193"/>
                    <a:gd name="T16" fmla="*/ 33683 w 386"/>
                    <a:gd name="T17" fmla="*/ 5659 h 193"/>
                    <a:gd name="T18" fmla="*/ 30475 w 386"/>
                    <a:gd name="T19" fmla="*/ 3685 h 193"/>
                    <a:gd name="T20" fmla="*/ 30598 w 386"/>
                    <a:gd name="T21" fmla="*/ 3685 h 193"/>
                    <a:gd name="T22" fmla="*/ 27391 w 386"/>
                    <a:gd name="T23" fmla="*/ 2501 h 193"/>
                    <a:gd name="T24" fmla="*/ 27514 w 386"/>
                    <a:gd name="T25" fmla="*/ 2632 h 193"/>
                    <a:gd name="T26" fmla="*/ 24059 w 386"/>
                    <a:gd name="T27" fmla="*/ 2106 h 193"/>
                    <a:gd name="T28" fmla="*/ 24306 w 386"/>
                    <a:gd name="T29" fmla="*/ 2106 h 193"/>
                    <a:gd name="T30" fmla="*/ 20728 w 386"/>
                    <a:gd name="T31" fmla="*/ 2501 h 193"/>
                    <a:gd name="T32" fmla="*/ 20975 w 386"/>
                    <a:gd name="T33" fmla="*/ 2501 h 193"/>
                    <a:gd name="T34" fmla="*/ 17643 w 386"/>
                    <a:gd name="T35" fmla="*/ 3685 h 193"/>
                    <a:gd name="T36" fmla="*/ 17767 w 386"/>
                    <a:gd name="T37" fmla="*/ 3685 h 193"/>
                    <a:gd name="T38" fmla="*/ 14436 w 386"/>
                    <a:gd name="T39" fmla="*/ 5659 h 193"/>
                    <a:gd name="T40" fmla="*/ 14559 w 386"/>
                    <a:gd name="T41" fmla="*/ 5527 h 193"/>
                    <a:gd name="T42" fmla="*/ 11474 w 386"/>
                    <a:gd name="T43" fmla="*/ 8291 h 193"/>
                    <a:gd name="T44" fmla="*/ 11598 w 386"/>
                    <a:gd name="T45" fmla="*/ 8160 h 193"/>
                    <a:gd name="T46" fmla="*/ 8637 w 386"/>
                    <a:gd name="T47" fmla="*/ 11581 h 193"/>
                    <a:gd name="T48" fmla="*/ 6046 w 386"/>
                    <a:gd name="T49" fmla="*/ 15661 h 193"/>
                    <a:gd name="T50" fmla="*/ 3825 w 386"/>
                    <a:gd name="T51" fmla="*/ 20136 h 193"/>
                    <a:gd name="T52" fmla="*/ 1851 w 386"/>
                    <a:gd name="T53" fmla="*/ 25400 h 193"/>
                    <a:gd name="T54" fmla="*/ 0 w 386"/>
                    <a:gd name="T55" fmla="*/ 24610 h 193"/>
                    <a:gd name="T56" fmla="*/ 1974 w 386"/>
                    <a:gd name="T57" fmla="*/ 19215 h 193"/>
                    <a:gd name="T58" fmla="*/ 4442 w 386"/>
                    <a:gd name="T59" fmla="*/ 14345 h 193"/>
                    <a:gd name="T60" fmla="*/ 7156 w 386"/>
                    <a:gd name="T61" fmla="*/ 10134 h 193"/>
                    <a:gd name="T62" fmla="*/ 9994 w 386"/>
                    <a:gd name="T63" fmla="*/ 6712 h 193"/>
                    <a:gd name="T64" fmla="*/ 10117 w 386"/>
                    <a:gd name="T65" fmla="*/ 6580 h 193"/>
                    <a:gd name="T66" fmla="*/ 13325 w 386"/>
                    <a:gd name="T67" fmla="*/ 3817 h 193"/>
                    <a:gd name="T68" fmla="*/ 13449 w 386"/>
                    <a:gd name="T69" fmla="*/ 3685 h 193"/>
                    <a:gd name="T70" fmla="*/ 16780 w 386"/>
                    <a:gd name="T71" fmla="*/ 1711 h 193"/>
                    <a:gd name="T72" fmla="*/ 16903 w 386"/>
                    <a:gd name="T73" fmla="*/ 1711 h 193"/>
                    <a:gd name="T74" fmla="*/ 20358 w 386"/>
                    <a:gd name="T75" fmla="*/ 395 h 193"/>
                    <a:gd name="T76" fmla="*/ 20605 w 386"/>
                    <a:gd name="T77" fmla="*/ 395 h 193"/>
                    <a:gd name="T78" fmla="*/ 24183 w 386"/>
                    <a:gd name="T79" fmla="*/ 0 h 193"/>
                    <a:gd name="T80" fmla="*/ 24306 w 386"/>
                    <a:gd name="T81" fmla="*/ 0 h 193"/>
                    <a:gd name="T82" fmla="*/ 27761 w 386"/>
                    <a:gd name="T83" fmla="*/ 395 h 193"/>
                    <a:gd name="T84" fmla="*/ 28007 w 386"/>
                    <a:gd name="T85" fmla="*/ 526 h 193"/>
                    <a:gd name="T86" fmla="*/ 31339 w 386"/>
                    <a:gd name="T87" fmla="*/ 1711 h 193"/>
                    <a:gd name="T88" fmla="*/ 31462 w 386"/>
                    <a:gd name="T89" fmla="*/ 1711 h 193"/>
                    <a:gd name="T90" fmla="*/ 34670 w 386"/>
                    <a:gd name="T91" fmla="*/ 3685 h 193"/>
                    <a:gd name="T92" fmla="*/ 34793 w 386"/>
                    <a:gd name="T93" fmla="*/ 3817 h 193"/>
                    <a:gd name="T94" fmla="*/ 37878 w 386"/>
                    <a:gd name="T95" fmla="*/ 6449 h 193"/>
                    <a:gd name="T96" fmla="*/ 38001 w 386"/>
                    <a:gd name="T97" fmla="*/ 6580 h 193"/>
                    <a:gd name="T98" fmla="*/ 40716 w 386"/>
                    <a:gd name="T99" fmla="*/ 9739 h 193"/>
                    <a:gd name="T100" fmla="*/ 40839 w 386"/>
                    <a:gd name="T101" fmla="*/ 9870 h 193"/>
                    <a:gd name="T102" fmla="*/ 43430 w 386"/>
                    <a:gd name="T103" fmla="*/ 13950 h 193"/>
                    <a:gd name="T104" fmla="*/ 45651 w 386"/>
                    <a:gd name="T105" fmla="*/ 18556 h 193"/>
                    <a:gd name="T106" fmla="*/ 47625 w 386"/>
                    <a:gd name="T107" fmla="*/ 23558 h 193"/>
                    <a:gd name="T108" fmla="*/ 45651 w 386"/>
                    <a:gd name="T109" fmla="*/ 24347 h 19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86"/>
                    <a:gd name="T166" fmla="*/ 0 h 193"/>
                    <a:gd name="T167" fmla="*/ 386 w 386"/>
                    <a:gd name="T168" fmla="*/ 193 h 19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86" h="193">
                      <a:moveTo>
                        <a:pt x="370" y="185"/>
                      </a:moveTo>
                      <a:lnTo>
                        <a:pt x="355" y="147"/>
                      </a:lnTo>
                      <a:lnTo>
                        <a:pt x="337" y="114"/>
                      </a:lnTo>
                      <a:lnTo>
                        <a:pt x="317" y="85"/>
                      </a:lnTo>
                      <a:lnTo>
                        <a:pt x="318" y="86"/>
                      </a:lnTo>
                      <a:lnTo>
                        <a:pt x="295" y="61"/>
                      </a:lnTo>
                      <a:lnTo>
                        <a:pt x="296" y="62"/>
                      </a:lnTo>
                      <a:lnTo>
                        <a:pt x="272" y="42"/>
                      </a:lnTo>
                      <a:lnTo>
                        <a:pt x="273" y="43"/>
                      </a:lnTo>
                      <a:lnTo>
                        <a:pt x="247" y="28"/>
                      </a:lnTo>
                      <a:lnTo>
                        <a:pt x="248" y="28"/>
                      </a:lnTo>
                      <a:lnTo>
                        <a:pt x="222" y="19"/>
                      </a:lnTo>
                      <a:lnTo>
                        <a:pt x="223" y="20"/>
                      </a:lnTo>
                      <a:lnTo>
                        <a:pt x="195" y="16"/>
                      </a:lnTo>
                      <a:lnTo>
                        <a:pt x="197" y="16"/>
                      </a:lnTo>
                      <a:lnTo>
                        <a:pt x="168" y="19"/>
                      </a:lnTo>
                      <a:lnTo>
                        <a:pt x="170" y="19"/>
                      </a:lnTo>
                      <a:lnTo>
                        <a:pt x="143" y="28"/>
                      </a:lnTo>
                      <a:lnTo>
                        <a:pt x="144" y="28"/>
                      </a:lnTo>
                      <a:lnTo>
                        <a:pt x="117" y="43"/>
                      </a:lnTo>
                      <a:lnTo>
                        <a:pt x="118" y="42"/>
                      </a:lnTo>
                      <a:lnTo>
                        <a:pt x="93" y="63"/>
                      </a:lnTo>
                      <a:lnTo>
                        <a:pt x="94" y="62"/>
                      </a:lnTo>
                      <a:lnTo>
                        <a:pt x="70" y="88"/>
                      </a:lnTo>
                      <a:lnTo>
                        <a:pt x="49" y="119"/>
                      </a:lnTo>
                      <a:lnTo>
                        <a:pt x="31" y="153"/>
                      </a:lnTo>
                      <a:lnTo>
                        <a:pt x="15" y="193"/>
                      </a:lnTo>
                      <a:lnTo>
                        <a:pt x="0" y="187"/>
                      </a:lnTo>
                      <a:lnTo>
                        <a:pt x="16" y="146"/>
                      </a:lnTo>
                      <a:lnTo>
                        <a:pt x="36" y="109"/>
                      </a:lnTo>
                      <a:lnTo>
                        <a:pt x="58" y="77"/>
                      </a:lnTo>
                      <a:lnTo>
                        <a:pt x="81" y="51"/>
                      </a:lnTo>
                      <a:cubicBezTo>
                        <a:pt x="82" y="51"/>
                        <a:pt x="82" y="50"/>
                        <a:pt x="82" y="50"/>
                      </a:cubicBezTo>
                      <a:lnTo>
                        <a:pt x="108" y="29"/>
                      </a:lnTo>
                      <a:cubicBezTo>
                        <a:pt x="108" y="29"/>
                        <a:pt x="108" y="28"/>
                        <a:pt x="109" y="28"/>
                      </a:cubicBezTo>
                      <a:lnTo>
                        <a:pt x="136" y="13"/>
                      </a:lnTo>
                      <a:cubicBezTo>
                        <a:pt x="136" y="13"/>
                        <a:pt x="137" y="13"/>
                        <a:pt x="137" y="13"/>
                      </a:cubicBezTo>
                      <a:lnTo>
                        <a:pt x="165" y="3"/>
                      </a:lnTo>
                      <a:cubicBezTo>
                        <a:pt x="165" y="3"/>
                        <a:pt x="166" y="3"/>
                        <a:pt x="167" y="3"/>
                      </a:cubicBezTo>
                      <a:lnTo>
                        <a:pt x="196" y="0"/>
                      </a:lnTo>
                      <a:cubicBezTo>
                        <a:pt x="196" y="0"/>
                        <a:pt x="197" y="0"/>
                        <a:pt x="197" y="0"/>
                      </a:cubicBezTo>
                      <a:lnTo>
                        <a:pt x="225" y="3"/>
                      </a:lnTo>
                      <a:cubicBezTo>
                        <a:pt x="226" y="3"/>
                        <a:pt x="227" y="3"/>
                        <a:pt x="227" y="4"/>
                      </a:cubicBezTo>
                      <a:lnTo>
                        <a:pt x="254" y="13"/>
                      </a:lnTo>
                      <a:cubicBezTo>
                        <a:pt x="254" y="13"/>
                        <a:pt x="255" y="13"/>
                        <a:pt x="255" y="13"/>
                      </a:cubicBezTo>
                      <a:lnTo>
                        <a:pt x="281" y="28"/>
                      </a:lnTo>
                      <a:cubicBezTo>
                        <a:pt x="282" y="28"/>
                        <a:pt x="282" y="29"/>
                        <a:pt x="282" y="29"/>
                      </a:cubicBezTo>
                      <a:lnTo>
                        <a:pt x="307" y="49"/>
                      </a:lnTo>
                      <a:cubicBezTo>
                        <a:pt x="307" y="49"/>
                        <a:pt x="307" y="50"/>
                        <a:pt x="308" y="50"/>
                      </a:cubicBezTo>
                      <a:lnTo>
                        <a:pt x="330" y="74"/>
                      </a:lnTo>
                      <a:cubicBezTo>
                        <a:pt x="330" y="75"/>
                        <a:pt x="331" y="75"/>
                        <a:pt x="331" y="75"/>
                      </a:cubicBezTo>
                      <a:lnTo>
                        <a:pt x="352" y="106"/>
                      </a:lnTo>
                      <a:lnTo>
                        <a:pt x="370" y="141"/>
                      </a:lnTo>
                      <a:lnTo>
                        <a:pt x="386" y="179"/>
                      </a:lnTo>
                      <a:lnTo>
                        <a:pt x="370" y="1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" name="Freeform 405"/>
                <p:cNvSpPr>
                  <a:spLocks/>
                </p:cNvSpPr>
                <p:nvPr/>
              </p:nvSpPr>
              <p:spPr bwMode="auto">
                <a:xfrm>
                  <a:off x="17512332" y="23152048"/>
                  <a:ext cx="49213" cy="23813"/>
                </a:xfrm>
                <a:custGeom>
                  <a:avLst/>
                  <a:gdLst>
                    <a:gd name="T0" fmla="*/ 49213 w 386"/>
                    <a:gd name="T1" fmla="*/ 1851 h 193"/>
                    <a:gd name="T2" fmla="*/ 47301 w 386"/>
                    <a:gd name="T3" fmla="*/ 6539 h 193"/>
                    <a:gd name="T4" fmla="*/ 44878 w 386"/>
                    <a:gd name="T5" fmla="*/ 10734 h 193"/>
                    <a:gd name="T6" fmla="*/ 42201 w 386"/>
                    <a:gd name="T7" fmla="*/ 14559 h 193"/>
                    <a:gd name="T8" fmla="*/ 42073 w 386"/>
                    <a:gd name="T9" fmla="*/ 14683 h 193"/>
                    <a:gd name="T10" fmla="*/ 39268 w 386"/>
                    <a:gd name="T11" fmla="*/ 17767 h 193"/>
                    <a:gd name="T12" fmla="*/ 36081 w 386"/>
                    <a:gd name="T13" fmla="*/ 20235 h 193"/>
                    <a:gd name="T14" fmla="*/ 35954 w 386"/>
                    <a:gd name="T15" fmla="*/ 20358 h 193"/>
                    <a:gd name="T16" fmla="*/ 32639 w 386"/>
                    <a:gd name="T17" fmla="*/ 22209 h 193"/>
                    <a:gd name="T18" fmla="*/ 32384 w 386"/>
                    <a:gd name="T19" fmla="*/ 22209 h 193"/>
                    <a:gd name="T20" fmla="*/ 29069 w 386"/>
                    <a:gd name="T21" fmla="*/ 23443 h 193"/>
                    <a:gd name="T22" fmla="*/ 28814 w 386"/>
                    <a:gd name="T23" fmla="*/ 23443 h 193"/>
                    <a:gd name="T24" fmla="*/ 25244 w 386"/>
                    <a:gd name="T25" fmla="*/ 23813 h 193"/>
                    <a:gd name="T26" fmla="*/ 24989 w 386"/>
                    <a:gd name="T27" fmla="*/ 23813 h 193"/>
                    <a:gd name="T28" fmla="*/ 21292 w 386"/>
                    <a:gd name="T29" fmla="*/ 23443 h 193"/>
                    <a:gd name="T30" fmla="*/ 21037 w 386"/>
                    <a:gd name="T31" fmla="*/ 23443 h 193"/>
                    <a:gd name="T32" fmla="*/ 17467 w 386"/>
                    <a:gd name="T33" fmla="*/ 22332 h 193"/>
                    <a:gd name="T34" fmla="*/ 17339 w 386"/>
                    <a:gd name="T35" fmla="*/ 22209 h 193"/>
                    <a:gd name="T36" fmla="*/ 13897 w 386"/>
                    <a:gd name="T37" fmla="*/ 20358 h 193"/>
                    <a:gd name="T38" fmla="*/ 13769 w 386"/>
                    <a:gd name="T39" fmla="*/ 20235 h 193"/>
                    <a:gd name="T40" fmla="*/ 10582 w 386"/>
                    <a:gd name="T41" fmla="*/ 17644 h 193"/>
                    <a:gd name="T42" fmla="*/ 7395 w 386"/>
                    <a:gd name="T43" fmla="*/ 14436 h 193"/>
                    <a:gd name="T44" fmla="*/ 4590 w 386"/>
                    <a:gd name="T45" fmla="*/ 10364 h 193"/>
                    <a:gd name="T46" fmla="*/ 2167 w 386"/>
                    <a:gd name="T47" fmla="*/ 5922 h 193"/>
                    <a:gd name="T48" fmla="*/ 0 w 386"/>
                    <a:gd name="T49" fmla="*/ 864 h 193"/>
                    <a:gd name="T50" fmla="*/ 2040 w 386"/>
                    <a:gd name="T51" fmla="*/ 0 h 193"/>
                    <a:gd name="T52" fmla="*/ 3952 w 386"/>
                    <a:gd name="T53" fmla="*/ 4935 h 193"/>
                    <a:gd name="T54" fmla="*/ 6375 w 386"/>
                    <a:gd name="T55" fmla="*/ 9254 h 193"/>
                    <a:gd name="T56" fmla="*/ 9052 w 386"/>
                    <a:gd name="T57" fmla="*/ 12955 h 193"/>
                    <a:gd name="T58" fmla="*/ 11857 w 386"/>
                    <a:gd name="T59" fmla="*/ 16163 h 193"/>
                    <a:gd name="T60" fmla="*/ 15044 w 386"/>
                    <a:gd name="T61" fmla="*/ 18754 h 193"/>
                    <a:gd name="T62" fmla="*/ 14917 w 386"/>
                    <a:gd name="T63" fmla="*/ 18631 h 193"/>
                    <a:gd name="T64" fmla="*/ 18359 w 386"/>
                    <a:gd name="T65" fmla="*/ 20482 h 193"/>
                    <a:gd name="T66" fmla="*/ 18232 w 386"/>
                    <a:gd name="T67" fmla="*/ 20358 h 193"/>
                    <a:gd name="T68" fmla="*/ 21802 w 386"/>
                    <a:gd name="T69" fmla="*/ 21469 h 193"/>
                    <a:gd name="T70" fmla="*/ 21547 w 386"/>
                    <a:gd name="T71" fmla="*/ 21469 h 193"/>
                    <a:gd name="T72" fmla="*/ 25244 w 386"/>
                    <a:gd name="T73" fmla="*/ 21839 h 193"/>
                    <a:gd name="T74" fmla="*/ 24989 w 386"/>
                    <a:gd name="T75" fmla="*/ 21839 h 193"/>
                    <a:gd name="T76" fmla="*/ 28559 w 386"/>
                    <a:gd name="T77" fmla="*/ 21469 h 193"/>
                    <a:gd name="T78" fmla="*/ 28304 w 386"/>
                    <a:gd name="T79" fmla="*/ 21469 h 193"/>
                    <a:gd name="T80" fmla="*/ 31746 w 386"/>
                    <a:gd name="T81" fmla="*/ 20358 h 193"/>
                    <a:gd name="T82" fmla="*/ 31491 w 386"/>
                    <a:gd name="T83" fmla="*/ 20358 h 193"/>
                    <a:gd name="T84" fmla="*/ 34806 w 386"/>
                    <a:gd name="T85" fmla="*/ 18631 h 193"/>
                    <a:gd name="T86" fmla="*/ 34679 w 386"/>
                    <a:gd name="T87" fmla="*/ 18754 h 193"/>
                    <a:gd name="T88" fmla="*/ 37611 w 386"/>
                    <a:gd name="T89" fmla="*/ 16287 h 193"/>
                    <a:gd name="T90" fmla="*/ 40543 w 386"/>
                    <a:gd name="T91" fmla="*/ 13325 h 193"/>
                    <a:gd name="T92" fmla="*/ 40416 w 386"/>
                    <a:gd name="T93" fmla="*/ 13449 h 193"/>
                    <a:gd name="T94" fmla="*/ 42966 w 386"/>
                    <a:gd name="T95" fmla="*/ 9747 h 193"/>
                    <a:gd name="T96" fmla="*/ 45261 w 386"/>
                    <a:gd name="T97" fmla="*/ 5676 h 193"/>
                    <a:gd name="T98" fmla="*/ 47301 w 386"/>
                    <a:gd name="T99" fmla="*/ 987 h 193"/>
                    <a:gd name="T100" fmla="*/ 49213 w 386"/>
                    <a:gd name="T101" fmla="*/ 1851 h 19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86"/>
                    <a:gd name="T154" fmla="*/ 0 h 193"/>
                    <a:gd name="T155" fmla="*/ 386 w 386"/>
                    <a:gd name="T156" fmla="*/ 193 h 19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86" h="193">
                      <a:moveTo>
                        <a:pt x="386" y="15"/>
                      </a:moveTo>
                      <a:lnTo>
                        <a:pt x="371" y="53"/>
                      </a:lnTo>
                      <a:lnTo>
                        <a:pt x="352" y="87"/>
                      </a:lnTo>
                      <a:lnTo>
                        <a:pt x="331" y="118"/>
                      </a:lnTo>
                      <a:cubicBezTo>
                        <a:pt x="331" y="118"/>
                        <a:pt x="330" y="119"/>
                        <a:pt x="330" y="119"/>
                      </a:cubicBezTo>
                      <a:lnTo>
                        <a:pt x="308" y="144"/>
                      </a:lnTo>
                      <a:lnTo>
                        <a:pt x="283" y="164"/>
                      </a:lnTo>
                      <a:cubicBezTo>
                        <a:pt x="282" y="165"/>
                        <a:pt x="282" y="165"/>
                        <a:pt x="282" y="165"/>
                      </a:cubicBezTo>
                      <a:lnTo>
                        <a:pt x="256" y="180"/>
                      </a:lnTo>
                      <a:cubicBezTo>
                        <a:pt x="255" y="180"/>
                        <a:pt x="255" y="180"/>
                        <a:pt x="254" y="180"/>
                      </a:cubicBezTo>
                      <a:lnTo>
                        <a:pt x="228" y="190"/>
                      </a:lnTo>
                      <a:cubicBezTo>
                        <a:pt x="227" y="190"/>
                        <a:pt x="227" y="190"/>
                        <a:pt x="226" y="190"/>
                      </a:cubicBezTo>
                      <a:lnTo>
                        <a:pt x="198" y="193"/>
                      </a:lnTo>
                      <a:cubicBezTo>
                        <a:pt x="197" y="193"/>
                        <a:pt x="197" y="193"/>
                        <a:pt x="196" y="193"/>
                      </a:cubicBezTo>
                      <a:lnTo>
                        <a:pt x="167" y="190"/>
                      </a:lnTo>
                      <a:cubicBezTo>
                        <a:pt x="167" y="190"/>
                        <a:pt x="166" y="190"/>
                        <a:pt x="165" y="190"/>
                      </a:cubicBezTo>
                      <a:lnTo>
                        <a:pt x="137" y="181"/>
                      </a:lnTo>
                      <a:cubicBezTo>
                        <a:pt x="137" y="181"/>
                        <a:pt x="136" y="181"/>
                        <a:pt x="136" y="180"/>
                      </a:cubicBezTo>
                      <a:lnTo>
                        <a:pt x="109" y="165"/>
                      </a:lnTo>
                      <a:cubicBezTo>
                        <a:pt x="108" y="165"/>
                        <a:pt x="108" y="165"/>
                        <a:pt x="108" y="164"/>
                      </a:cubicBezTo>
                      <a:lnTo>
                        <a:pt x="83" y="143"/>
                      </a:lnTo>
                      <a:lnTo>
                        <a:pt x="58" y="117"/>
                      </a:lnTo>
                      <a:lnTo>
                        <a:pt x="36" y="84"/>
                      </a:lnTo>
                      <a:lnTo>
                        <a:pt x="17" y="48"/>
                      </a:lnTo>
                      <a:lnTo>
                        <a:pt x="0" y="7"/>
                      </a:lnTo>
                      <a:lnTo>
                        <a:pt x="16" y="0"/>
                      </a:lnTo>
                      <a:lnTo>
                        <a:pt x="31" y="40"/>
                      </a:lnTo>
                      <a:lnTo>
                        <a:pt x="50" y="75"/>
                      </a:lnTo>
                      <a:lnTo>
                        <a:pt x="71" y="105"/>
                      </a:lnTo>
                      <a:lnTo>
                        <a:pt x="93" y="131"/>
                      </a:lnTo>
                      <a:lnTo>
                        <a:pt x="118" y="152"/>
                      </a:lnTo>
                      <a:lnTo>
                        <a:pt x="117" y="151"/>
                      </a:lnTo>
                      <a:lnTo>
                        <a:pt x="144" y="166"/>
                      </a:lnTo>
                      <a:lnTo>
                        <a:pt x="143" y="165"/>
                      </a:lnTo>
                      <a:lnTo>
                        <a:pt x="171" y="174"/>
                      </a:lnTo>
                      <a:lnTo>
                        <a:pt x="169" y="174"/>
                      </a:lnTo>
                      <a:lnTo>
                        <a:pt x="198" y="177"/>
                      </a:lnTo>
                      <a:lnTo>
                        <a:pt x="196" y="177"/>
                      </a:lnTo>
                      <a:lnTo>
                        <a:pt x="224" y="174"/>
                      </a:lnTo>
                      <a:lnTo>
                        <a:pt x="222" y="174"/>
                      </a:lnTo>
                      <a:lnTo>
                        <a:pt x="249" y="165"/>
                      </a:lnTo>
                      <a:lnTo>
                        <a:pt x="247" y="165"/>
                      </a:lnTo>
                      <a:lnTo>
                        <a:pt x="273" y="151"/>
                      </a:lnTo>
                      <a:lnTo>
                        <a:pt x="272" y="152"/>
                      </a:lnTo>
                      <a:lnTo>
                        <a:pt x="295" y="132"/>
                      </a:lnTo>
                      <a:lnTo>
                        <a:pt x="318" y="108"/>
                      </a:lnTo>
                      <a:lnTo>
                        <a:pt x="317" y="109"/>
                      </a:lnTo>
                      <a:lnTo>
                        <a:pt x="337" y="79"/>
                      </a:lnTo>
                      <a:lnTo>
                        <a:pt x="355" y="46"/>
                      </a:lnTo>
                      <a:lnTo>
                        <a:pt x="371" y="8"/>
                      </a:lnTo>
                      <a:lnTo>
                        <a:pt x="386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7" name="Freeform 407"/>
              <p:cNvSpPr>
                <a:spLocks/>
              </p:cNvSpPr>
              <p:nvPr/>
            </p:nvSpPr>
            <p:spPr bwMode="auto">
              <a:xfrm>
                <a:off x="4959181" y="5591860"/>
                <a:ext cx="47627" cy="23818"/>
              </a:xfrm>
              <a:custGeom>
                <a:avLst/>
                <a:gdLst>
                  <a:gd name="T0" fmla="*/ 45651 w 386"/>
                  <a:gd name="T1" fmla="*/ 22826 h 193"/>
                  <a:gd name="T2" fmla="*/ 43800 w 386"/>
                  <a:gd name="T3" fmla="*/ 18137 h 193"/>
                  <a:gd name="T4" fmla="*/ 41579 w 386"/>
                  <a:gd name="T5" fmla="*/ 13942 h 193"/>
                  <a:gd name="T6" fmla="*/ 39112 w 386"/>
                  <a:gd name="T7" fmla="*/ 10364 h 193"/>
                  <a:gd name="T8" fmla="*/ 39235 w 386"/>
                  <a:gd name="T9" fmla="*/ 10488 h 193"/>
                  <a:gd name="T10" fmla="*/ 36397 w 386"/>
                  <a:gd name="T11" fmla="*/ 7526 h 193"/>
                  <a:gd name="T12" fmla="*/ 36521 w 386"/>
                  <a:gd name="T13" fmla="*/ 7526 h 193"/>
                  <a:gd name="T14" fmla="*/ 33560 w 386"/>
                  <a:gd name="T15" fmla="*/ 5059 h 193"/>
                  <a:gd name="T16" fmla="*/ 33683 w 386"/>
                  <a:gd name="T17" fmla="*/ 5182 h 193"/>
                  <a:gd name="T18" fmla="*/ 30475 w 386"/>
                  <a:gd name="T19" fmla="*/ 3455 h 193"/>
                  <a:gd name="T20" fmla="*/ 30598 w 386"/>
                  <a:gd name="T21" fmla="*/ 3455 h 193"/>
                  <a:gd name="T22" fmla="*/ 27391 w 386"/>
                  <a:gd name="T23" fmla="*/ 2344 h 193"/>
                  <a:gd name="T24" fmla="*/ 27637 w 386"/>
                  <a:gd name="T25" fmla="*/ 2344 h 193"/>
                  <a:gd name="T26" fmla="*/ 24183 w 386"/>
                  <a:gd name="T27" fmla="*/ 1974 h 193"/>
                  <a:gd name="T28" fmla="*/ 24306 w 386"/>
                  <a:gd name="T29" fmla="*/ 1974 h 193"/>
                  <a:gd name="T30" fmla="*/ 20728 w 386"/>
                  <a:gd name="T31" fmla="*/ 2344 h 193"/>
                  <a:gd name="T32" fmla="*/ 20975 w 386"/>
                  <a:gd name="T33" fmla="*/ 2344 h 193"/>
                  <a:gd name="T34" fmla="*/ 17643 w 386"/>
                  <a:gd name="T35" fmla="*/ 3455 h 193"/>
                  <a:gd name="T36" fmla="*/ 17767 w 386"/>
                  <a:gd name="T37" fmla="*/ 3331 h 193"/>
                  <a:gd name="T38" fmla="*/ 14436 w 386"/>
                  <a:gd name="T39" fmla="*/ 5182 h 193"/>
                  <a:gd name="T40" fmla="*/ 14559 w 386"/>
                  <a:gd name="T41" fmla="*/ 5059 h 193"/>
                  <a:gd name="T42" fmla="*/ 11474 w 386"/>
                  <a:gd name="T43" fmla="*/ 7650 h 193"/>
                  <a:gd name="T44" fmla="*/ 11598 w 386"/>
                  <a:gd name="T45" fmla="*/ 7650 h 193"/>
                  <a:gd name="T46" fmla="*/ 8637 w 386"/>
                  <a:gd name="T47" fmla="*/ 10858 h 193"/>
                  <a:gd name="T48" fmla="*/ 6046 w 386"/>
                  <a:gd name="T49" fmla="*/ 14559 h 193"/>
                  <a:gd name="T50" fmla="*/ 3825 w 386"/>
                  <a:gd name="T51" fmla="*/ 18878 h 193"/>
                  <a:gd name="T52" fmla="*/ 1851 w 386"/>
                  <a:gd name="T53" fmla="*/ 23813 h 193"/>
                  <a:gd name="T54" fmla="*/ 0 w 386"/>
                  <a:gd name="T55" fmla="*/ 22949 h 193"/>
                  <a:gd name="T56" fmla="*/ 1974 w 386"/>
                  <a:gd name="T57" fmla="*/ 17891 h 193"/>
                  <a:gd name="T58" fmla="*/ 4442 w 386"/>
                  <a:gd name="T59" fmla="*/ 13449 h 193"/>
                  <a:gd name="T60" fmla="*/ 7156 w 386"/>
                  <a:gd name="T61" fmla="*/ 9377 h 193"/>
                  <a:gd name="T62" fmla="*/ 9994 w 386"/>
                  <a:gd name="T63" fmla="*/ 6169 h 193"/>
                  <a:gd name="T64" fmla="*/ 10117 w 386"/>
                  <a:gd name="T65" fmla="*/ 6169 h 193"/>
                  <a:gd name="T66" fmla="*/ 13325 w 386"/>
                  <a:gd name="T67" fmla="*/ 3578 h 193"/>
                  <a:gd name="T68" fmla="*/ 13449 w 386"/>
                  <a:gd name="T69" fmla="*/ 3455 h 193"/>
                  <a:gd name="T70" fmla="*/ 16780 w 386"/>
                  <a:gd name="T71" fmla="*/ 1604 h 193"/>
                  <a:gd name="T72" fmla="*/ 16903 w 386"/>
                  <a:gd name="T73" fmla="*/ 1481 h 193"/>
                  <a:gd name="T74" fmla="*/ 20358 w 386"/>
                  <a:gd name="T75" fmla="*/ 370 h 193"/>
                  <a:gd name="T76" fmla="*/ 20605 w 386"/>
                  <a:gd name="T77" fmla="*/ 370 h 193"/>
                  <a:gd name="T78" fmla="*/ 24183 w 386"/>
                  <a:gd name="T79" fmla="*/ 0 h 193"/>
                  <a:gd name="T80" fmla="*/ 24306 w 386"/>
                  <a:gd name="T81" fmla="*/ 0 h 193"/>
                  <a:gd name="T82" fmla="*/ 27761 w 386"/>
                  <a:gd name="T83" fmla="*/ 370 h 193"/>
                  <a:gd name="T84" fmla="*/ 28007 w 386"/>
                  <a:gd name="T85" fmla="*/ 370 h 193"/>
                  <a:gd name="T86" fmla="*/ 31339 w 386"/>
                  <a:gd name="T87" fmla="*/ 1604 h 193"/>
                  <a:gd name="T88" fmla="*/ 31462 w 386"/>
                  <a:gd name="T89" fmla="*/ 1604 h 193"/>
                  <a:gd name="T90" fmla="*/ 34670 w 386"/>
                  <a:gd name="T91" fmla="*/ 3455 h 193"/>
                  <a:gd name="T92" fmla="*/ 34793 w 386"/>
                  <a:gd name="T93" fmla="*/ 3578 h 193"/>
                  <a:gd name="T94" fmla="*/ 37878 w 386"/>
                  <a:gd name="T95" fmla="*/ 6046 h 193"/>
                  <a:gd name="T96" fmla="*/ 38001 w 386"/>
                  <a:gd name="T97" fmla="*/ 6046 h 193"/>
                  <a:gd name="T98" fmla="*/ 40716 w 386"/>
                  <a:gd name="T99" fmla="*/ 9130 h 193"/>
                  <a:gd name="T100" fmla="*/ 40839 w 386"/>
                  <a:gd name="T101" fmla="*/ 9254 h 193"/>
                  <a:gd name="T102" fmla="*/ 43430 w 386"/>
                  <a:gd name="T103" fmla="*/ 13079 h 193"/>
                  <a:gd name="T104" fmla="*/ 45651 w 386"/>
                  <a:gd name="T105" fmla="*/ 17274 h 193"/>
                  <a:gd name="T106" fmla="*/ 47625 w 386"/>
                  <a:gd name="T107" fmla="*/ 21962 h 193"/>
                  <a:gd name="T108" fmla="*/ 45651 w 386"/>
                  <a:gd name="T109" fmla="*/ 22826 h 19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86"/>
                  <a:gd name="T166" fmla="*/ 0 h 193"/>
                  <a:gd name="T167" fmla="*/ 386 w 386"/>
                  <a:gd name="T168" fmla="*/ 193 h 19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86" h="193">
                    <a:moveTo>
                      <a:pt x="370" y="185"/>
                    </a:moveTo>
                    <a:lnTo>
                      <a:pt x="355" y="147"/>
                    </a:lnTo>
                    <a:lnTo>
                      <a:pt x="337" y="113"/>
                    </a:lnTo>
                    <a:lnTo>
                      <a:pt x="317" y="84"/>
                    </a:lnTo>
                    <a:lnTo>
                      <a:pt x="318" y="85"/>
                    </a:lnTo>
                    <a:lnTo>
                      <a:pt x="295" y="61"/>
                    </a:lnTo>
                    <a:lnTo>
                      <a:pt x="296" y="61"/>
                    </a:lnTo>
                    <a:lnTo>
                      <a:pt x="272" y="41"/>
                    </a:lnTo>
                    <a:lnTo>
                      <a:pt x="273" y="42"/>
                    </a:lnTo>
                    <a:lnTo>
                      <a:pt x="247" y="28"/>
                    </a:lnTo>
                    <a:lnTo>
                      <a:pt x="248" y="28"/>
                    </a:lnTo>
                    <a:lnTo>
                      <a:pt x="222" y="19"/>
                    </a:lnTo>
                    <a:lnTo>
                      <a:pt x="224" y="19"/>
                    </a:lnTo>
                    <a:lnTo>
                      <a:pt x="196" y="16"/>
                    </a:lnTo>
                    <a:lnTo>
                      <a:pt x="197" y="16"/>
                    </a:lnTo>
                    <a:lnTo>
                      <a:pt x="168" y="19"/>
                    </a:lnTo>
                    <a:lnTo>
                      <a:pt x="170" y="19"/>
                    </a:lnTo>
                    <a:lnTo>
                      <a:pt x="143" y="28"/>
                    </a:lnTo>
                    <a:lnTo>
                      <a:pt x="144" y="27"/>
                    </a:lnTo>
                    <a:lnTo>
                      <a:pt x="117" y="42"/>
                    </a:lnTo>
                    <a:lnTo>
                      <a:pt x="118" y="41"/>
                    </a:lnTo>
                    <a:lnTo>
                      <a:pt x="93" y="62"/>
                    </a:lnTo>
                    <a:lnTo>
                      <a:pt x="94" y="62"/>
                    </a:lnTo>
                    <a:lnTo>
                      <a:pt x="70" y="88"/>
                    </a:lnTo>
                    <a:lnTo>
                      <a:pt x="49" y="118"/>
                    </a:lnTo>
                    <a:lnTo>
                      <a:pt x="31" y="153"/>
                    </a:lnTo>
                    <a:lnTo>
                      <a:pt x="15" y="193"/>
                    </a:lnTo>
                    <a:lnTo>
                      <a:pt x="0" y="186"/>
                    </a:lnTo>
                    <a:lnTo>
                      <a:pt x="16" y="145"/>
                    </a:lnTo>
                    <a:lnTo>
                      <a:pt x="36" y="109"/>
                    </a:lnTo>
                    <a:lnTo>
                      <a:pt x="58" y="76"/>
                    </a:lnTo>
                    <a:lnTo>
                      <a:pt x="81" y="50"/>
                    </a:lnTo>
                    <a:cubicBezTo>
                      <a:pt x="82" y="50"/>
                      <a:pt x="82" y="50"/>
                      <a:pt x="82" y="50"/>
                    </a:cubicBezTo>
                    <a:lnTo>
                      <a:pt x="108" y="29"/>
                    </a:lnTo>
                    <a:cubicBezTo>
                      <a:pt x="108" y="28"/>
                      <a:pt x="108" y="28"/>
                      <a:pt x="109" y="28"/>
                    </a:cubicBezTo>
                    <a:lnTo>
                      <a:pt x="136" y="13"/>
                    </a:lnTo>
                    <a:cubicBezTo>
                      <a:pt x="136" y="12"/>
                      <a:pt x="137" y="12"/>
                      <a:pt x="137" y="12"/>
                    </a:cubicBezTo>
                    <a:lnTo>
                      <a:pt x="165" y="3"/>
                    </a:lnTo>
                    <a:cubicBezTo>
                      <a:pt x="165" y="3"/>
                      <a:pt x="166" y="3"/>
                      <a:pt x="167" y="3"/>
                    </a:cubicBezTo>
                    <a:lnTo>
                      <a:pt x="196" y="0"/>
                    </a:lnTo>
                    <a:cubicBezTo>
                      <a:pt x="196" y="0"/>
                      <a:pt x="197" y="0"/>
                      <a:pt x="197" y="0"/>
                    </a:cubicBezTo>
                    <a:lnTo>
                      <a:pt x="225" y="3"/>
                    </a:lnTo>
                    <a:cubicBezTo>
                      <a:pt x="226" y="3"/>
                      <a:pt x="227" y="3"/>
                      <a:pt x="227" y="3"/>
                    </a:cubicBezTo>
                    <a:lnTo>
                      <a:pt x="254" y="13"/>
                    </a:lnTo>
                    <a:cubicBezTo>
                      <a:pt x="254" y="13"/>
                      <a:pt x="255" y="13"/>
                      <a:pt x="255" y="13"/>
                    </a:cubicBezTo>
                    <a:lnTo>
                      <a:pt x="281" y="28"/>
                    </a:lnTo>
                    <a:cubicBezTo>
                      <a:pt x="281" y="28"/>
                      <a:pt x="282" y="28"/>
                      <a:pt x="282" y="29"/>
                    </a:cubicBezTo>
                    <a:lnTo>
                      <a:pt x="307" y="49"/>
                    </a:lnTo>
                    <a:cubicBezTo>
                      <a:pt x="307" y="49"/>
                      <a:pt x="307" y="49"/>
                      <a:pt x="308" y="49"/>
                    </a:cubicBezTo>
                    <a:lnTo>
                      <a:pt x="330" y="74"/>
                    </a:lnTo>
                    <a:cubicBezTo>
                      <a:pt x="330" y="74"/>
                      <a:pt x="331" y="74"/>
                      <a:pt x="331" y="75"/>
                    </a:cubicBezTo>
                    <a:lnTo>
                      <a:pt x="352" y="106"/>
                    </a:lnTo>
                    <a:lnTo>
                      <a:pt x="370" y="140"/>
                    </a:lnTo>
                    <a:lnTo>
                      <a:pt x="386" y="178"/>
                    </a:lnTo>
                    <a:lnTo>
                      <a:pt x="370" y="185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Freeform 408"/>
              <p:cNvSpPr>
                <a:spLocks/>
              </p:cNvSpPr>
              <p:nvPr/>
            </p:nvSpPr>
            <p:spPr bwMode="auto">
              <a:xfrm>
                <a:off x="5005220" y="5612502"/>
                <a:ext cx="49215" cy="25405"/>
              </a:xfrm>
              <a:custGeom>
                <a:avLst/>
                <a:gdLst>
                  <a:gd name="T0" fmla="*/ 49213 w 386"/>
                  <a:gd name="T1" fmla="*/ 1842 h 193"/>
                  <a:gd name="T2" fmla="*/ 47301 w 386"/>
                  <a:gd name="T3" fmla="*/ 6975 h 193"/>
                  <a:gd name="T4" fmla="*/ 44878 w 386"/>
                  <a:gd name="T5" fmla="*/ 11450 h 193"/>
                  <a:gd name="T6" fmla="*/ 42201 w 386"/>
                  <a:gd name="T7" fmla="*/ 15530 h 193"/>
                  <a:gd name="T8" fmla="*/ 39268 w 386"/>
                  <a:gd name="T9" fmla="*/ 18951 h 193"/>
                  <a:gd name="T10" fmla="*/ 39141 w 386"/>
                  <a:gd name="T11" fmla="*/ 18951 h 193"/>
                  <a:gd name="T12" fmla="*/ 36081 w 386"/>
                  <a:gd name="T13" fmla="*/ 21583 h 193"/>
                  <a:gd name="T14" fmla="*/ 35954 w 386"/>
                  <a:gd name="T15" fmla="*/ 21715 h 193"/>
                  <a:gd name="T16" fmla="*/ 32639 w 386"/>
                  <a:gd name="T17" fmla="*/ 23689 h 193"/>
                  <a:gd name="T18" fmla="*/ 32384 w 386"/>
                  <a:gd name="T19" fmla="*/ 23689 h 193"/>
                  <a:gd name="T20" fmla="*/ 29069 w 386"/>
                  <a:gd name="T21" fmla="*/ 24874 h 193"/>
                  <a:gd name="T22" fmla="*/ 28814 w 386"/>
                  <a:gd name="T23" fmla="*/ 25005 h 193"/>
                  <a:gd name="T24" fmla="*/ 25244 w 386"/>
                  <a:gd name="T25" fmla="*/ 25400 h 193"/>
                  <a:gd name="T26" fmla="*/ 24989 w 386"/>
                  <a:gd name="T27" fmla="*/ 25400 h 193"/>
                  <a:gd name="T28" fmla="*/ 21292 w 386"/>
                  <a:gd name="T29" fmla="*/ 25005 h 193"/>
                  <a:gd name="T30" fmla="*/ 21037 w 386"/>
                  <a:gd name="T31" fmla="*/ 25005 h 193"/>
                  <a:gd name="T32" fmla="*/ 17467 w 386"/>
                  <a:gd name="T33" fmla="*/ 23689 h 193"/>
                  <a:gd name="T34" fmla="*/ 17339 w 386"/>
                  <a:gd name="T35" fmla="*/ 23689 h 193"/>
                  <a:gd name="T36" fmla="*/ 13897 w 386"/>
                  <a:gd name="T37" fmla="*/ 21715 h 193"/>
                  <a:gd name="T38" fmla="*/ 13769 w 386"/>
                  <a:gd name="T39" fmla="*/ 21583 h 193"/>
                  <a:gd name="T40" fmla="*/ 10582 w 386"/>
                  <a:gd name="T41" fmla="*/ 18820 h 193"/>
                  <a:gd name="T42" fmla="*/ 7395 w 386"/>
                  <a:gd name="T43" fmla="*/ 15266 h 193"/>
                  <a:gd name="T44" fmla="*/ 4590 w 386"/>
                  <a:gd name="T45" fmla="*/ 11055 h 193"/>
                  <a:gd name="T46" fmla="*/ 2167 w 386"/>
                  <a:gd name="T47" fmla="*/ 6185 h 193"/>
                  <a:gd name="T48" fmla="*/ 0 w 386"/>
                  <a:gd name="T49" fmla="*/ 790 h 193"/>
                  <a:gd name="T50" fmla="*/ 2040 w 386"/>
                  <a:gd name="T51" fmla="*/ 0 h 193"/>
                  <a:gd name="T52" fmla="*/ 3952 w 386"/>
                  <a:gd name="T53" fmla="*/ 5264 h 193"/>
                  <a:gd name="T54" fmla="*/ 6375 w 386"/>
                  <a:gd name="T55" fmla="*/ 9739 h 193"/>
                  <a:gd name="T56" fmla="*/ 9052 w 386"/>
                  <a:gd name="T57" fmla="*/ 13819 h 193"/>
                  <a:gd name="T58" fmla="*/ 11857 w 386"/>
                  <a:gd name="T59" fmla="*/ 17109 h 193"/>
                  <a:gd name="T60" fmla="*/ 15044 w 386"/>
                  <a:gd name="T61" fmla="*/ 19873 h 193"/>
                  <a:gd name="T62" fmla="*/ 14917 w 386"/>
                  <a:gd name="T63" fmla="*/ 19741 h 193"/>
                  <a:gd name="T64" fmla="*/ 18359 w 386"/>
                  <a:gd name="T65" fmla="*/ 21715 h 193"/>
                  <a:gd name="T66" fmla="*/ 18232 w 386"/>
                  <a:gd name="T67" fmla="*/ 21715 h 193"/>
                  <a:gd name="T68" fmla="*/ 21802 w 386"/>
                  <a:gd name="T69" fmla="*/ 22899 h 193"/>
                  <a:gd name="T70" fmla="*/ 21547 w 386"/>
                  <a:gd name="T71" fmla="*/ 22899 h 193"/>
                  <a:gd name="T72" fmla="*/ 25244 w 386"/>
                  <a:gd name="T73" fmla="*/ 23294 h 193"/>
                  <a:gd name="T74" fmla="*/ 24989 w 386"/>
                  <a:gd name="T75" fmla="*/ 23294 h 193"/>
                  <a:gd name="T76" fmla="*/ 28559 w 386"/>
                  <a:gd name="T77" fmla="*/ 22768 h 193"/>
                  <a:gd name="T78" fmla="*/ 28304 w 386"/>
                  <a:gd name="T79" fmla="*/ 22899 h 193"/>
                  <a:gd name="T80" fmla="*/ 31746 w 386"/>
                  <a:gd name="T81" fmla="*/ 21715 h 193"/>
                  <a:gd name="T82" fmla="*/ 31491 w 386"/>
                  <a:gd name="T83" fmla="*/ 21715 h 193"/>
                  <a:gd name="T84" fmla="*/ 34806 w 386"/>
                  <a:gd name="T85" fmla="*/ 19873 h 193"/>
                  <a:gd name="T86" fmla="*/ 34679 w 386"/>
                  <a:gd name="T87" fmla="*/ 20004 h 193"/>
                  <a:gd name="T88" fmla="*/ 37738 w 386"/>
                  <a:gd name="T89" fmla="*/ 17372 h 193"/>
                  <a:gd name="T90" fmla="*/ 37611 w 386"/>
                  <a:gd name="T91" fmla="*/ 17372 h 193"/>
                  <a:gd name="T92" fmla="*/ 40416 w 386"/>
                  <a:gd name="T93" fmla="*/ 14213 h 193"/>
                  <a:gd name="T94" fmla="*/ 42966 w 386"/>
                  <a:gd name="T95" fmla="*/ 10397 h 193"/>
                  <a:gd name="T96" fmla="*/ 45261 w 386"/>
                  <a:gd name="T97" fmla="*/ 6054 h 193"/>
                  <a:gd name="T98" fmla="*/ 47301 w 386"/>
                  <a:gd name="T99" fmla="*/ 1053 h 193"/>
                  <a:gd name="T100" fmla="*/ 49213 w 386"/>
                  <a:gd name="T101" fmla="*/ 1842 h 19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86"/>
                  <a:gd name="T154" fmla="*/ 0 h 193"/>
                  <a:gd name="T155" fmla="*/ 386 w 386"/>
                  <a:gd name="T156" fmla="*/ 193 h 19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86" h="193">
                    <a:moveTo>
                      <a:pt x="386" y="14"/>
                    </a:moveTo>
                    <a:lnTo>
                      <a:pt x="371" y="53"/>
                    </a:lnTo>
                    <a:lnTo>
                      <a:pt x="352" y="87"/>
                    </a:lnTo>
                    <a:lnTo>
                      <a:pt x="331" y="118"/>
                    </a:lnTo>
                    <a:lnTo>
                      <a:pt x="308" y="144"/>
                    </a:lnTo>
                    <a:cubicBezTo>
                      <a:pt x="307" y="144"/>
                      <a:pt x="307" y="144"/>
                      <a:pt x="307" y="144"/>
                    </a:cubicBezTo>
                    <a:lnTo>
                      <a:pt x="283" y="164"/>
                    </a:lnTo>
                    <a:cubicBezTo>
                      <a:pt x="282" y="165"/>
                      <a:pt x="282" y="165"/>
                      <a:pt x="282" y="165"/>
                    </a:cubicBezTo>
                    <a:lnTo>
                      <a:pt x="256" y="180"/>
                    </a:lnTo>
                    <a:cubicBezTo>
                      <a:pt x="255" y="180"/>
                      <a:pt x="255" y="180"/>
                      <a:pt x="254" y="180"/>
                    </a:cubicBezTo>
                    <a:lnTo>
                      <a:pt x="228" y="189"/>
                    </a:lnTo>
                    <a:cubicBezTo>
                      <a:pt x="227" y="190"/>
                      <a:pt x="227" y="190"/>
                      <a:pt x="226" y="190"/>
                    </a:cubicBezTo>
                    <a:lnTo>
                      <a:pt x="198" y="193"/>
                    </a:lnTo>
                    <a:cubicBezTo>
                      <a:pt x="197" y="193"/>
                      <a:pt x="197" y="193"/>
                      <a:pt x="196" y="193"/>
                    </a:cubicBezTo>
                    <a:lnTo>
                      <a:pt x="167" y="190"/>
                    </a:lnTo>
                    <a:cubicBezTo>
                      <a:pt x="166" y="190"/>
                      <a:pt x="166" y="190"/>
                      <a:pt x="165" y="190"/>
                    </a:cubicBezTo>
                    <a:lnTo>
                      <a:pt x="137" y="180"/>
                    </a:lnTo>
                    <a:cubicBezTo>
                      <a:pt x="137" y="180"/>
                      <a:pt x="136" y="180"/>
                      <a:pt x="136" y="180"/>
                    </a:cubicBezTo>
                    <a:lnTo>
                      <a:pt x="109" y="165"/>
                    </a:lnTo>
                    <a:cubicBezTo>
                      <a:pt x="108" y="164"/>
                      <a:pt x="108" y="164"/>
                      <a:pt x="108" y="164"/>
                    </a:cubicBezTo>
                    <a:lnTo>
                      <a:pt x="83" y="143"/>
                    </a:lnTo>
                    <a:lnTo>
                      <a:pt x="58" y="116"/>
                    </a:lnTo>
                    <a:lnTo>
                      <a:pt x="36" y="84"/>
                    </a:lnTo>
                    <a:lnTo>
                      <a:pt x="17" y="47"/>
                    </a:lnTo>
                    <a:lnTo>
                      <a:pt x="0" y="6"/>
                    </a:lnTo>
                    <a:lnTo>
                      <a:pt x="16" y="0"/>
                    </a:lnTo>
                    <a:lnTo>
                      <a:pt x="31" y="40"/>
                    </a:lnTo>
                    <a:lnTo>
                      <a:pt x="50" y="74"/>
                    </a:lnTo>
                    <a:lnTo>
                      <a:pt x="71" y="105"/>
                    </a:lnTo>
                    <a:lnTo>
                      <a:pt x="93" y="130"/>
                    </a:lnTo>
                    <a:lnTo>
                      <a:pt x="118" y="151"/>
                    </a:lnTo>
                    <a:lnTo>
                      <a:pt x="117" y="150"/>
                    </a:lnTo>
                    <a:lnTo>
                      <a:pt x="144" y="165"/>
                    </a:lnTo>
                    <a:lnTo>
                      <a:pt x="143" y="165"/>
                    </a:lnTo>
                    <a:lnTo>
                      <a:pt x="171" y="174"/>
                    </a:lnTo>
                    <a:lnTo>
                      <a:pt x="169" y="174"/>
                    </a:lnTo>
                    <a:lnTo>
                      <a:pt x="198" y="177"/>
                    </a:lnTo>
                    <a:lnTo>
                      <a:pt x="196" y="177"/>
                    </a:lnTo>
                    <a:lnTo>
                      <a:pt x="224" y="173"/>
                    </a:lnTo>
                    <a:lnTo>
                      <a:pt x="222" y="174"/>
                    </a:lnTo>
                    <a:lnTo>
                      <a:pt x="249" y="165"/>
                    </a:lnTo>
                    <a:lnTo>
                      <a:pt x="247" y="165"/>
                    </a:lnTo>
                    <a:lnTo>
                      <a:pt x="273" y="151"/>
                    </a:lnTo>
                    <a:lnTo>
                      <a:pt x="272" y="152"/>
                    </a:lnTo>
                    <a:lnTo>
                      <a:pt x="296" y="132"/>
                    </a:lnTo>
                    <a:lnTo>
                      <a:pt x="295" y="132"/>
                    </a:lnTo>
                    <a:lnTo>
                      <a:pt x="317" y="108"/>
                    </a:lnTo>
                    <a:lnTo>
                      <a:pt x="337" y="79"/>
                    </a:lnTo>
                    <a:lnTo>
                      <a:pt x="355" y="46"/>
                    </a:lnTo>
                    <a:lnTo>
                      <a:pt x="371" y="8"/>
                    </a:lnTo>
                    <a:lnTo>
                      <a:pt x="38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Freeform 409"/>
              <p:cNvSpPr>
                <a:spLocks/>
              </p:cNvSpPr>
              <p:nvPr/>
            </p:nvSpPr>
            <p:spPr bwMode="auto">
              <a:xfrm>
                <a:off x="5002045" y="5582333"/>
                <a:ext cx="6350" cy="9527"/>
              </a:xfrm>
              <a:custGeom>
                <a:avLst/>
                <a:gdLst>
                  <a:gd name="T0" fmla="*/ 6350 w 4"/>
                  <a:gd name="T1" fmla="*/ 0 h 6"/>
                  <a:gd name="T2" fmla="*/ 1588 w 4"/>
                  <a:gd name="T3" fmla="*/ 9525 h 6"/>
                  <a:gd name="T4" fmla="*/ 0 w 4"/>
                  <a:gd name="T5" fmla="*/ 7938 h 6"/>
                  <a:gd name="T6" fmla="*/ 4762 w 4"/>
                  <a:gd name="T7" fmla="*/ 0 h 6"/>
                  <a:gd name="T8" fmla="*/ 6350 w 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4" y="0"/>
                    </a:moveTo>
                    <a:lnTo>
                      <a:pt x="1" y="6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Freeform 410"/>
              <p:cNvSpPr>
                <a:spLocks/>
              </p:cNvSpPr>
              <p:nvPr/>
            </p:nvSpPr>
            <p:spPr bwMode="auto">
              <a:xfrm>
                <a:off x="5003633" y="5587096"/>
                <a:ext cx="6350" cy="9527"/>
              </a:xfrm>
              <a:custGeom>
                <a:avLst/>
                <a:gdLst>
                  <a:gd name="T0" fmla="*/ 6350 w 4"/>
                  <a:gd name="T1" fmla="*/ 1588 h 6"/>
                  <a:gd name="T2" fmla="*/ 1588 w 4"/>
                  <a:gd name="T3" fmla="*/ 9525 h 6"/>
                  <a:gd name="T4" fmla="*/ 0 w 4"/>
                  <a:gd name="T5" fmla="*/ 7938 h 6"/>
                  <a:gd name="T6" fmla="*/ 4762 w 4"/>
                  <a:gd name="T7" fmla="*/ 0 h 6"/>
                  <a:gd name="T8" fmla="*/ 6350 w 4"/>
                  <a:gd name="T9" fmla="*/ 158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4" y="1"/>
                    </a:moveTo>
                    <a:lnTo>
                      <a:pt x="1" y="6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Freeform 411"/>
              <p:cNvSpPr>
                <a:spLocks/>
              </p:cNvSpPr>
              <p:nvPr/>
            </p:nvSpPr>
            <p:spPr bwMode="auto">
              <a:xfrm>
                <a:off x="5386234" y="4953558"/>
                <a:ext cx="333387" cy="354084"/>
              </a:xfrm>
              <a:custGeom>
                <a:avLst/>
                <a:gdLst>
                  <a:gd name="T0" fmla="*/ 333375 w 210"/>
                  <a:gd name="T1" fmla="*/ 0 h 223"/>
                  <a:gd name="T2" fmla="*/ 0 w 210"/>
                  <a:gd name="T3" fmla="*/ 176213 h 223"/>
                  <a:gd name="T4" fmla="*/ 333375 w 210"/>
                  <a:gd name="T5" fmla="*/ 354013 h 223"/>
                  <a:gd name="T6" fmla="*/ 333375 w 210"/>
                  <a:gd name="T7" fmla="*/ 0 h 2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0"/>
                  <a:gd name="T13" fmla="*/ 0 h 223"/>
                  <a:gd name="T14" fmla="*/ 210 w 210"/>
                  <a:gd name="T15" fmla="*/ 223 h 2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0" h="223">
                    <a:moveTo>
                      <a:pt x="210" y="0"/>
                    </a:moveTo>
                    <a:lnTo>
                      <a:pt x="0" y="111"/>
                    </a:lnTo>
                    <a:lnTo>
                      <a:pt x="210" y="22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Freeform 412"/>
              <p:cNvSpPr>
                <a:spLocks noEditPoints="1"/>
              </p:cNvSpPr>
              <p:nvPr/>
            </p:nvSpPr>
            <p:spPr bwMode="auto">
              <a:xfrm>
                <a:off x="5379884" y="4948794"/>
                <a:ext cx="342913" cy="363611"/>
              </a:xfrm>
              <a:custGeom>
                <a:avLst/>
                <a:gdLst>
                  <a:gd name="T0" fmla="*/ 336550 w 216"/>
                  <a:gd name="T1" fmla="*/ 4763 h 229"/>
                  <a:gd name="T2" fmla="*/ 341313 w 216"/>
                  <a:gd name="T3" fmla="*/ 7938 h 229"/>
                  <a:gd name="T4" fmla="*/ 7938 w 216"/>
                  <a:gd name="T5" fmla="*/ 184150 h 229"/>
                  <a:gd name="T6" fmla="*/ 7938 w 216"/>
                  <a:gd name="T7" fmla="*/ 179388 h 229"/>
                  <a:gd name="T8" fmla="*/ 341313 w 216"/>
                  <a:gd name="T9" fmla="*/ 355600 h 229"/>
                  <a:gd name="T10" fmla="*/ 336550 w 216"/>
                  <a:gd name="T11" fmla="*/ 358775 h 229"/>
                  <a:gd name="T12" fmla="*/ 336550 w 216"/>
                  <a:gd name="T13" fmla="*/ 4763 h 229"/>
                  <a:gd name="T14" fmla="*/ 342900 w 216"/>
                  <a:gd name="T15" fmla="*/ 363538 h 229"/>
                  <a:gd name="T16" fmla="*/ 0 w 216"/>
                  <a:gd name="T17" fmla="*/ 180975 h 229"/>
                  <a:gd name="T18" fmla="*/ 342900 w 216"/>
                  <a:gd name="T19" fmla="*/ 0 h 229"/>
                  <a:gd name="T20" fmla="*/ 342900 w 216"/>
                  <a:gd name="T21" fmla="*/ 363538 h 2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6"/>
                  <a:gd name="T34" fmla="*/ 0 h 229"/>
                  <a:gd name="T35" fmla="*/ 216 w 216"/>
                  <a:gd name="T36" fmla="*/ 229 h 2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" h="229">
                    <a:moveTo>
                      <a:pt x="212" y="3"/>
                    </a:moveTo>
                    <a:lnTo>
                      <a:pt x="215" y="5"/>
                    </a:lnTo>
                    <a:lnTo>
                      <a:pt x="5" y="116"/>
                    </a:lnTo>
                    <a:lnTo>
                      <a:pt x="5" y="113"/>
                    </a:lnTo>
                    <a:lnTo>
                      <a:pt x="215" y="224"/>
                    </a:lnTo>
                    <a:lnTo>
                      <a:pt x="212" y="226"/>
                    </a:lnTo>
                    <a:lnTo>
                      <a:pt x="212" y="3"/>
                    </a:lnTo>
                    <a:close/>
                    <a:moveTo>
                      <a:pt x="216" y="229"/>
                    </a:moveTo>
                    <a:lnTo>
                      <a:pt x="0" y="114"/>
                    </a:lnTo>
                    <a:lnTo>
                      <a:pt x="216" y="0"/>
                    </a:lnTo>
                    <a:lnTo>
                      <a:pt x="216" y="22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Freeform 413"/>
              <p:cNvSpPr>
                <a:spLocks noEditPoints="1"/>
              </p:cNvSpPr>
              <p:nvPr/>
            </p:nvSpPr>
            <p:spPr bwMode="auto">
              <a:xfrm>
                <a:off x="5384647" y="4945618"/>
                <a:ext cx="336562" cy="371549"/>
              </a:xfrm>
              <a:custGeom>
                <a:avLst/>
                <a:gdLst>
                  <a:gd name="T0" fmla="*/ 0 w 2664"/>
                  <a:gd name="T1" fmla="*/ 2024 h 2936"/>
                  <a:gd name="T2" fmla="*/ 2021 w 2664"/>
                  <a:gd name="T3" fmla="*/ 0 h 2936"/>
                  <a:gd name="T4" fmla="*/ 334529 w 2664"/>
                  <a:gd name="T5" fmla="*/ 0 h 2936"/>
                  <a:gd name="T6" fmla="*/ 336550 w 2664"/>
                  <a:gd name="T7" fmla="*/ 2024 h 2936"/>
                  <a:gd name="T8" fmla="*/ 336550 w 2664"/>
                  <a:gd name="T9" fmla="*/ 369451 h 2936"/>
                  <a:gd name="T10" fmla="*/ 334529 w 2664"/>
                  <a:gd name="T11" fmla="*/ 371475 h 2936"/>
                  <a:gd name="T12" fmla="*/ 2021 w 2664"/>
                  <a:gd name="T13" fmla="*/ 371475 h 2936"/>
                  <a:gd name="T14" fmla="*/ 0 w 2664"/>
                  <a:gd name="T15" fmla="*/ 369451 h 2936"/>
                  <a:gd name="T16" fmla="*/ 0 w 2664"/>
                  <a:gd name="T17" fmla="*/ 2024 h 2936"/>
                  <a:gd name="T18" fmla="*/ 4043 w 2664"/>
                  <a:gd name="T19" fmla="*/ 369451 h 2936"/>
                  <a:gd name="T20" fmla="*/ 2021 w 2664"/>
                  <a:gd name="T21" fmla="*/ 367426 h 2936"/>
                  <a:gd name="T22" fmla="*/ 334529 w 2664"/>
                  <a:gd name="T23" fmla="*/ 367426 h 2936"/>
                  <a:gd name="T24" fmla="*/ 332507 w 2664"/>
                  <a:gd name="T25" fmla="*/ 369451 h 2936"/>
                  <a:gd name="T26" fmla="*/ 332507 w 2664"/>
                  <a:gd name="T27" fmla="*/ 2024 h 2936"/>
                  <a:gd name="T28" fmla="*/ 334529 w 2664"/>
                  <a:gd name="T29" fmla="*/ 4049 h 2936"/>
                  <a:gd name="T30" fmla="*/ 2021 w 2664"/>
                  <a:gd name="T31" fmla="*/ 4049 h 2936"/>
                  <a:gd name="T32" fmla="*/ 4043 w 2664"/>
                  <a:gd name="T33" fmla="*/ 2024 h 2936"/>
                  <a:gd name="T34" fmla="*/ 4043 w 2664"/>
                  <a:gd name="T35" fmla="*/ 369451 h 29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64"/>
                  <a:gd name="T55" fmla="*/ 0 h 2936"/>
                  <a:gd name="T56" fmla="*/ 2664 w 2664"/>
                  <a:gd name="T57" fmla="*/ 2936 h 29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64" h="2936">
                    <a:moveTo>
                      <a:pt x="0" y="16"/>
                    </a:moveTo>
                    <a:cubicBezTo>
                      <a:pt x="0" y="8"/>
                      <a:pt x="8" y="0"/>
                      <a:pt x="16" y="0"/>
                    </a:cubicBezTo>
                    <a:lnTo>
                      <a:pt x="2648" y="0"/>
                    </a:lnTo>
                    <a:cubicBezTo>
                      <a:pt x="2657" y="0"/>
                      <a:pt x="2664" y="8"/>
                      <a:pt x="2664" y="16"/>
                    </a:cubicBezTo>
                    <a:lnTo>
                      <a:pt x="2664" y="2920"/>
                    </a:lnTo>
                    <a:cubicBezTo>
                      <a:pt x="2664" y="2929"/>
                      <a:pt x="2657" y="2936"/>
                      <a:pt x="2648" y="2936"/>
                    </a:cubicBezTo>
                    <a:lnTo>
                      <a:pt x="16" y="2936"/>
                    </a:lnTo>
                    <a:cubicBezTo>
                      <a:pt x="8" y="2936"/>
                      <a:pt x="0" y="2929"/>
                      <a:pt x="0" y="2920"/>
                    </a:cubicBezTo>
                    <a:lnTo>
                      <a:pt x="0" y="16"/>
                    </a:lnTo>
                    <a:close/>
                    <a:moveTo>
                      <a:pt x="32" y="2920"/>
                    </a:moveTo>
                    <a:lnTo>
                      <a:pt x="16" y="2904"/>
                    </a:lnTo>
                    <a:lnTo>
                      <a:pt x="2648" y="2904"/>
                    </a:lnTo>
                    <a:lnTo>
                      <a:pt x="2632" y="2920"/>
                    </a:lnTo>
                    <a:lnTo>
                      <a:pt x="2632" y="16"/>
                    </a:lnTo>
                    <a:lnTo>
                      <a:pt x="2648" y="32"/>
                    </a:lnTo>
                    <a:lnTo>
                      <a:pt x="16" y="32"/>
                    </a:lnTo>
                    <a:lnTo>
                      <a:pt x="32" y="16"/>
                    </a:lnTo>
                    <a:lnTo>
                      <a:pt x="32" y="29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Freeform 414"/>
              <p:cNvSpPr>
                <a:spLocks noEditPoints="1"/>
              </p:cNvSpPr>
              <p:nvPr/>
            </p:nvSpPr>
            <p:spPr bwMode="auto">
              <a:xfrm>
                <a:off x="5244942" y="5120278"/>
                <a:ext cx="141293" cy="33345"/>
              </a:xfrm>
              <a:custGeom>
                <a:avLst/>
                <a:gdLst>
                  <a:gd name="T0" fmla="*/ 0 w 89"/>
                  <a:gd name="T1" fmla="*/ 12700 h 21"/>
                  <a:gd name="T2" fmla="*/ 117475 w 89"/>
                  <a:gd name="T3" fmla="*/ 12700 h 21"/>
                  <a:gd name="T4" fmla="*/ 117475 w 89"/>
                  <a:gd name="T5" fmla="*/ 19050 h 21"/>
                  <a:gd name="T6" fmla="*/ 0 w 89"/>
                  <a:gd name="T7" fmla="*/ 19050 h 21"/>
                  <a:gd name="T8" fmla="*/ 0 w 89"/>
                  <a:gd name="T9" fmla="*/ 12700 h 21"/>
                  <a:gd name="T10" fmla="*/ 107950 w 89"/>
                  <a:gd name="T11" fmla="*/ 0 h 21"/>
                  <a:gd name="T12" fmla="*/ 141288 w 89"/>
                  <a:gd name="T13" fmla="*/ 15875 h 21"/>
                  <a:gd name="T14" fmla="*/ 107950 w 89"/>
                  <a:gd name="T15" fmla="*/ 33338 h 21"/>
                  <a:gd name="T16" fmla="*/ 107950 w 89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9"/>
                  <a:gd name="T28" fmla="*/ 0 h 21"/>
                  <a:gd name="T29" fmla="*/ 89 w 89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9" h="21">
                    <a:moveTo>
                      <a:pt x="0" y="8"/>
                    </a:moveTo>
                    <a:lnTo>
                      <a:pt x="74" y="8"/>
                    </a:lnTo>
                    <a:lnTo>
                      <a:pt x="74" y="12"/>
                    </a:lnTo>
                    <a:lnTo>
                      <a:pt x="0" y="12"/>
                    </a:lnTo>
                    <a:lnTo>
                      <a:pt x="0" y="8"/>
                    </a:lnTo>
                    <a:close/>
                    <a:moveTo>
                      <a:pt x="68" y="0"/>
                    </a:moveTo>
                    <a:lnTo>
                      <a:pt x="89" y="10"/>
                    </a:lnTo>
                    <a:lnTo>
                      <a:pt x="68" y="21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Freeform 415"/>
              <p:cNvSpPr>
                <a:spLocks/>
              </p:cNvSpPr>
              <p:nvPr/>
            </p:nvSpPr>
            <p:spPr bwMode="auto">
              <a:xfrm>
                <a:off x="5386234" y="5426727"/>
                <a:ext cx="333387" cy="354084"/>
              </a:xfrm>
              <a:custGeom>
                <a:avLst/>
                <a:gdLst>
                  <a:gd name="T0" fmla="*/ 333375 w 210"/>
                  <a:gd name="T1" fmla="*/ 0 h 223"/>
                  <a:gd name="T2" fmla="*/ 0 w 210"/>
                  <a:gd name="T3" fmla="*/ 177800 h 223"/>
                  <a:gd name="T4" fmla="*/ 333375 w 210"/>
                  <a:gd name="T5" fmla="*/ 354013 h 223"/>
                  <a:gd name="T6" fmla="*/ 333375 w 210"/>
                  <a:gd name="T7" fmla="*/ 0 h 2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0"/>
                  <a:gd name="T13" fmla="*/ 0 h 223"/>
                  <a:gd name="T14" fmla="*/ 210 w 210"/>
                  <a:gd name="T15" fmla="*/ 223 h 2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0" h="223">
                    <a:moveTo>
                      <a:pt x="210" y="0"/>
                    </a:moveTo>
                    <a:lnTo>
                      <a:pt x="0" y="112"/>
                    </a:lnTo>
                    <a:lnTo>
                      <a:pt x="210" y="22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Freeform 416"/>
              <p:cNvSpPr>
                <a:spLocks noEditPoints="1"/>
              </p:cNvSpPr>
              <p:nvPr/>
            </p:nvSpPr>
            <p:spPr bwMode="auto">
              <a:xfrm>
                <a:off x="5379884" y="5421963"/>
                <a:ext cx="342913" cy="365198"/>
              </a:xfrm>
              <a:custGeom>
                <a:avLst/>
                <a:gdLst>
                  <a:gd name="T0" fmla="*/ 336550 w 216"/>
                  <a:gd name="T1" fmla="*/ 4763 h 230"/>
                  <a:gd name="T2" fmla="*/ 341313 w 216"/>
                  <a:gd name="T3" fmla="*/ 7938 h 230"/>
                  <a:gd name="T4" fmla="*/ 7938 w 216"/>
                  <a:gd name="T5" fmla="*/ 184150 h 230"/>
                  <a:gd name="T6" fmla="*/ 7938 w 216"/>
                  <a:gd name="T7" fmla="*/ 179388 h 230"/>
                  <a:gd name="T8" fmla="*/ 341313 w 216"/>
                  <a:gd name="T9" fmla="*/ 357188 h 230"/>
                  <a:gd name="T10" fmla="*/ 336550 w 216"/>
                  <a:gd name="T11" fmla="*/ 358775 h 230"/>
                  <a:gd name="T12" fmla="*/ 336550 w 216"/>
                  <a:gd name="T13" fmla="*/ 4763 h 230"/>
                  <a:gd name="T14" fmla="*/ 342900 w 216"/>
                  <a:gd name="T15" fmla="*/ 365125 h 230"/>
                  <a:gd name="T16" fmla="*/ 0 w 216"/>
                  <a:gd name="T17" fmla="*/ 182563 h 230"/>
                  <a:gd name="T18" fmla="*/ 342900 w 216"/>
                  <a:gd name="T19" fmla="*/ 0 h 230"/>
                  <a:gd name="T20" fmla="*/ 342900 w 216"/>
                  <a:gd name="T21" fmla="*/ 365125 h 2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6"/>
                  <a:gd name="T34" fmla="*/ 0 h 230"/>
                  <a:gd name="T35" fmla="*/ 216 w 216"/>
                  <a:gd name="T36" fmla="*/ 230 h 2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" h="230">
                    <a:moveTo>
                      <a:pt x="212" y="3"/>
                    </a:moveTo>
                    <a:lnTo>
                      <a:pt x="215" y="5"/>
                    </a:lnTo>
                    <a:lnTo>
                      <a:pt x="5" y="116"/>
                    </a:lnTo>
                    <a:lnTo>
                      <a:pt x="5" y="113"/>
                    </a:lnTo>
                    <a:lnTo>
                      <a:pt x="215" y="225"/>
                    </a:lnTo>
                    <a:lnTo>
                      <a:pt x="212" y="226"/>
                    </a:lnTo>
                    <a:lnTo>
                      <a:pt x="212" y="3"/>
                    </a:lnTo>
                    <a:close/>
                    <a:moveTo>
                      <a:pt x="216" y="230"/>
                    </a:moveTo>
                    <a:lnTo>
                      <a:pt x="0" y="115"/>
                    </a:lnTo>
                    <a:lnTo>
                      <a:pt x="216" y="0"/>
                    </a:lnTo>
                    <a:lnTo>
                      <a:pt x="216" y="23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Freeform 417"/>
              <p:cNvSpPr>
                <a:spLocks noEditPoints="1"/>
              </p:cNvSpPr>
              <p:nvPr/>
            </p:nvSpPr>
            <p:spPr bwMode="auto">
              <a:xfrm>
                <a:off x="5384647" y="5418788"/>
                <a:ext cx="336562" cy="371549"/>
              </a:xfrm>
              <a:custGeom>
                <a:avLst/>
                <a:gdLst>
                  <a:gd name="T0" fmla="*/ 0 w 2664"/>
                  <a:gd name="T1" fmla="*/ 2024 h 2936"/>
                  <a:gd name="T2" fmla="*/ 2021 w 2664"/>
                  <a:gd name="T3" fmla="*/ 0 h 2936"/>
                  <a:gd name="T4" fmla="*/ 334529 w 2664"/>
                  <a:gd name="T5" fmla="*/ 0 h 2936"/>
                  <a:gd name="T6" fmla="*/ 336550 w 2664"/>
                  <a:gd name="T7" fmla="*/ 2024 h 2936"/>
                  <a:gd name="T8" fmla="*/ 336550 w 2664"/>
                  <a:gd name="T9" fmla="*/ 369451 h 2936"/>
                  <a:gd name="T10" fmla="*/ 334529 w 2664"/>
                  <a:gd name="T11" fmla="*/ 371475 h 2936"/>
                  <a:gd name="T12" fmla="*/ 2021 w 2664"/>
                  <a:gd name="T13" fmla="*/ 371475 h 2936"/>
                  <a:gd name="T14" fmla="*/ 0 w 2664"/>
                  <a:gd name="T15" fmla="*/ 369451 h 2936"/>
                  <a:gd name="T16" fmla="*/ 0 w 2664"/>
                  <a:gd name="T17" fmla="*/ 2024 h 2936"/>
                  <a:gd name="T18" fmla="*/ 4043 w 2664"/>
                  <a:gd name="T19" fmla="*/ 369451 h 2936"/>
                  <a:gd name="T20" fmla="*/ 2021 w 2664"/>
                  <a:gd name="T21" fmla="*/ 367426 h 2936"/>
                  <a:gd name="T22" fmla="*/ 334529 w 2664"/>
                  <a:gd name="T23" fmla="*/ 367426 h 2936"/>
                  <a:gd name="T24" fmla="*/ 332507 w 2664"/>
                  <a:gd name="T25" fmla="*/ 369451 h 2936"/>
                  <a:gd name="T26" fmla="*/ 332507 w 2664"/>
                  <a:gd name="T27" fmla="*/ 2024 h 2936"/>
                  <a:gd name="T28" fmla="*/ 334529 w 2664"/>
                  <a:gd name="T29" fmla="*/ 4049 h 2936"/>
                  <a:gd name="T30" fmla="*/ 2021 w 2664"/>
                  <a:gd name="T31" fmla="*/ 4049 h 2936"/>
                  <a:gd name="T32" fmla="*/ 4043 w 2664"/>
                  <a:gd name="T33" fmla="*/ 2024 h 2936"/>
                  <a:gd name="T34" fmla="*/ 4043 w 2664"/>
                  <a:gd name="T35" fmla="*/ 369451 h 29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64"/>
                  <a:gd name="T55" fmla="*/ 0 h 2936"/>
                  <a:gd name="T56" fmla="*/ 2664 w 2664"/>
                  <a:gd name="T57" fmla="*/ 2936 h 29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64" h="2936">
                    <a:moveTo>
                      <a:pt x="0" y="16"/>
                    </a:moveTo>
                    <a:cubicBezTo>
                      <a:pt x="0" y="8"/>
                      <a:pt x="8" y="0"/>
                      <a:pt x="16" y="0"/>
                    </a:cubicBezTo>
                    <a:lnTo>
                      <a:pt x="2648" y="0"/>
                    </a:lnTo>
                    <a:cubicBezTo>
                      <a:pt x="2657" y="0"/>
                      <a:pt x="2664" y="8"/>
                      <a:pt x="2664" y="16"/>
                    </a:cubicBezTo>
                    <a:lnTo>
                      <a:pt x="2664" y="2920"/>
                    </a:lnTo>
                    <a:cubicBezTo>
                      <a:pt x="2664" y="2929"/>
                      <a:pt x="2657" y="2936"/>
                      <a:pt x="2648" y="2936"/>
                    </a:cubicBezTo>
                    <a:lnTo>
                      <a:pt x="16" y="2936"/>
                    </a:lnTo>
                    <a:cubicBezTo>
                      <a:pt x="8" y="2936"/>
                      <a:pt x="0" y="2929"/>
                      <a:pt x="0" y="2920"/>
                    </a:cubicBezTo>
                    <a:lnTo>
                      <a:pt x="0" y="16"/>
                    </a:lnTo>
                    <a:close/>
                    <a:moveTo>
                      <a:pt x="32" y="2920"/>
                    </a:moveTo>
                    <a:lnTo>
                      <a:pt x="16" y="2904"/>
                    </a:lnTo>
                    <a:lnTo>
                      <a:pt x="2648" y="2904"/>
                    </a:lnTo>
                    <a:lnTo>
                      <a:pt x="2632" y="2920"/>
                    </a:lnTo>
                    <a:lnTo>
                      <a:pt x="2632" y="16"/>
                    </a:lnTo>
                    <a:lnTo>
                      <a:pt x="2648" y="32"/>
                    </a:lnTo>
                    <a:lnTo>
                      <a:pt x="16" y="32"/>
                    </a:lnTo>
                    <a:lnTo>
                      <a:pt x="32" y="16"/>
                    </a:lnTo>
                    <a:lnTo>
                      <a:pt x="32" y="292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Freeform 418"/>
              <p:cNvSpPr>
                <a:spLocks noEditPoints="1"/>
              </p:cNvSpPr>
              <p:nvPr/>
            </p:nvSpPr>
            <p:spPr bwMode="auto">
              <a:xfrm>
                <a:off x="5244942" y="5593448"/>
                <a:ext cx="141293" cy="33345"/>
              </a:xfrm>
              <a:custGeom>
                <a:avLst/>
                <a:gdLst>
                  <a:gd name="T0" fmla="*/ 0 w 89"/>
                  <a:gd name="T1" fmla="*/ 14288 h 21"/>
                  <a:gd name="T2" fmla="*/ 117475 w 89"/>
                  <a:gd name="T3" fmla="*/ 14288 h 21"/>
                  <a:gd name="T4" fmla="*/ 117475 w 89"/>
                  <a:gd name="T5" fmla="*/ 20638 h 21"/>
                  <a:gd name="T6" fmla="*/ 0 w 89"/>
                  <a:gd name="T7" fmla="*/ 20638 h 21"/>
                  <a:gd name="T8" fmla="*/ 0 w 89"/>
                  <a:gd name="T9" fmla="*/ 14288 h 21"/>
                  <a:gd name="T10" fmla="*/ 107950 w 89"/>
                  <a:gd name="T11" fmla="*/ 0 h 21"/>
                  <a:gd name="T12" fmla="*/ 141288 w 89"/>
                  <a:gd name="T13" fmla="*/ 17463 h 21"/>
                  <a:gd name="T14" fmla="*/ 107950 w 89"/>
                  <a:gd name="T15" fmla="*/ 33338 h 21"/>
                  <a:gd name="T16" fmla="*/ 107950 w 89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9"/>
                  <a:gd name="T28" fmla="*/ 0 h 21"/>
                  <a:gd name="T29" fmla="*/ 89 w 89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9" h="21">
                    <a:moveTo>
                      <a:pt x="0" y="9"/>
                    </a:moveTo>
                    <a:lnTo>
                      <a:pt x="74" y="9"/>
                    </a:lnTo>
                    <a:lnTo>
                      <a:pt x="74" y="13"/>
                    </a:lnTo>
                    <a:lnTo>
                      <a:pt x="0" y="13"/>
                    </a:lnTo>
                    <a:lnTo>
                      <a:pt x="0" y="9"/>
                    </a:lnTo>
                    <a:close/>
                    <a:moveTo>
                      <a:pt x="68" y="0"/>
                    </a:moveTo>
                    <a:lnTo>
                      <a:pt x="89" y="11"/>
                    </a:lnTo>
                    <a:lnTo>
                      <a:pt x="68" y="21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Rectangle 419"/>
              <p:cNvSpPr>
                <a:spLocks noChangeArrowheads="1"/>
              </p:cNvSpPr>
              <p:nvPr/>
            </p:nvSpPr>
            <p:spPr bwMode="auto">
              <a:xfrm>
                <a:off x="5908541" y="4851937"/>
                <a:ext cx="331800" cy="1051135"/>
              </a:xfrm>
              <a:prstGeom prst="rect">
                <a:avLst/>
              </a:prstGeom>
              <a:solidFill>
                <a:srgbClr val="ADAD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420"/>
              <p:cNvSpPr>
                <a:spLocks noEditPoints="1"/>
              </p:cNvSpPr>
              <p:nvPr/>
            </p:nvSpPr>
            <p:spPr bwMode="auto">
              <a:xfrm>
                <a:off x="5905366" y="4848762"/>
                <a:ext cx="338151" cy="1057486"/>
              </a:xfrm>
              <a:custGeom>
                <a:avLst/>
                <a:gdLst>
                  <a:gd name="T0" fmla="*/ 0 w 2672"/>
                  <a:gd name="T1" fmla="*/ 3032 h 8368"/>
                  <a:gd name="T2" fmla="*/ 3037 w 2672"/>
                  <a:gd name="T3" fmla="*/ 0 h 8368"/>
                  <a:gd name="T4" fmla="*/ 335101 w 2672"/>
                  <a:gd name="T5" fmla="*/ 0 h 8368"/>
                  <a:gd name="T6" fmla="*/ 338138 w 2672"/>
                  <a:gd name="T7" fmla="*/ 3032 h 8368"/>
                  <a:gd name="T8" fmla="*/ 338138 w 2672"/>
                  <a:gd name="T9" fmla="*/ 1054243 h 8368"/>
                  <a:gd name="T10" fmla="*/ 335101 w 2672"/>
                  <a:gd name="T11" fmla="*/ 1057275 h 8368"/>
                  <a:gd name="T12" fmla="*/ 3037 w 2672"/>
                  <a:gd name="T13" fmla="*/ 1057275 h 8368"/>
                  <a:gd name="T14" fmla="*/ 0 w 2672"/>
                  <a:gd name="T15" fmla="*/ 1054243 h 8368"/>
                  <a:gd name="T16" fmla="*/ 0 w 2672"/>
                  <a:gd name="T17" fmla="*/ 3032 h 8368"/>
                  <a:gd name="T18" fmla="*/ 6074 w 2672"/>
                  <a:gd name="T19" fmla="*/ 1054243 h 8368"/>
                  <a:gd name="T20" fmla="*/ 3037 w 2672"/>
                  <a:gd name="T21" fmla="*/ 1051210 h 8368"/>
                  <a:gd name="T22" fmla="*/ 335101 w 2672"/>
                  <a:gd name="T23" fmla="*/ 1051210 h 8368"/>
                  <a:gd name="T24" fmla="*/ 332064 w 2672"/>
                  <a:gd name="T25" fmla="*/ 1054243 h 8368"/>
                  <a:gd name="T26" fmla="*/ 332064 w 2672"/>
                  <a:gd name="T27" fmla="*/ 3032 h 8368"/>
                  <a:gd name="T28" fmla="*/ 335101 w 2672"/>
                  <a:gd name="T29" fmla="*/ 6065 h 8368"/>
                  <a:gd name="T30" fmla="*/ 3037 w 2672"/>
                  <a:gd name="T31" fmla="*/ 6065 h 8368"/>
                  <a:gd name="T32" fmla="*/ 6074 w 2672"/>
                  <a:gd name="T33" fmla="*/ 3032 h 8368"/>
                  <a:gd name="T34" fmla="*/ 6074 w 2672"/>
                  <a:gd name="T35" fmla="*/ 1054243 h 836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72"/>
                  <a:gd name="T55" fmla="*/ 0 h 8368"/>
                  <a:gd name="T56" fmla="*/ 2672 w 2672"/>
                  <a:gd name="T57" fmla="*/ 8368 h 836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72" h="8368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lnTo>
                      <a:pt x="2648" y="0"/>
                    </a:lnTo>
                    <a:cubicBezTo>
                      <a:pt x="2662" y="0"/>
                      <a:pt x="2672" y="11"/>
                      <a:pt x="2672" y="24"/>
                    </a:cubicBezTo>
                    <a:lnTo>
                      <a:pt x="2672" y="8344"/>
                    </a:lnTo>
                    <a:cubicBezTo>
                      <a:pt x="2672" y="8358"/>
                      <a:pt x="2662" y="8368"/>
                      <a:pt x="2648" y="8368"/>
                    </a:cubicBezTo>
                    <a:lnTo>
                      <a:pt x="24" y="8368"/>
                    </a:lnTo>
                    <a:cubicBezTo>
                      <a:pt x="11" y="8368"/>
                      <a:pt x="0" y="8358"/>
                      <a:pt x="0" y="8344"/>
                    </a:cubicBezTo>
                    <a:lnTo>
                      <a:pt x="0" y="24"/>
                    </a:lnTo>
                    <a:close/>
                    <a:moveTo>
                      <a:pt x="48" y="8344"/>
                    </a:moveTo>
                    <a:lnTo>
                      <a:pt x="24" y="8320"/>
                    </a:lnTo>
                    <a:lnTo>
                      <a:pt x="2648" y="8320"/>
                    </a:lnTo>
                    <a:lnTo>
                      <a:pt x="2624" y="8344"/>
                    </a:lnTo>
                    <a:lnTo>
                      <a:pt x="2624" y="24"/>
                    </a:lnTo>
                    <a:lnTo>
                      <a:pt x="2648" y="48"/>
                    </a:lnTo>
                    <a:lnTo>
                      <a:pt x="24" y="48"/>
                    </a:lnTo>
                    <a:lnTo>
                      <a:pt x="48" y="24"/>
                    </a:lnTo>
                    <a:lnTo>
                      <a:pt x="48" y="834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Freeform 422"/>
              <p:cNvSpPr>
                <a:spLocks/>
              </p:cNvSpPr>
              <p:nvPr/>
            </p:nvSpPr>
            <p:spPr bwMode="auto">
              <a:xfrm>
                <a:off x="6430848" y="5183791"/>
                <a:ext cx="236547" cy="190538"/>
              </a:xfrm>
              <a:custGeom>
                <a:avLst/>
                <a:gdLst>
                  <a:gd name="T0" fmla="*/ 0 w 936"/>
                  <a:gd name="T1" fmla="*/ 31919 h 752"/>
                  <a:gd name="T2" fmla="*/ 31842 w 936"/>
                  <a:gd name="T3" fmla="*/ 0 h 752"/>
                  <a:gd name="T4" fmla="*/ 31842 w 936"/>
                  <a:gd name="T5" fmla="*/ 0 h 752"/>
                  <a:gd name="T6" fmla="*/ 31842 w 936"/>
                  <a:gd name="T7" fmla="*/ 0 h 752"/>
                  <a:gd name="T8" fmla="*/ 204949 w 936"/>
                  <a:gd name="T9" fmla="*/ 0 h 752"/>
                  <a:gd name="T10" fmla="*/ 204949 w 936"/>
                  <a:gd name="T11" fmla="*/ 0 h 752"/>
                  <a:gd name="T12" fmla="*/ 236538 w 936"/>
                  <a:gd name="T13" fmla="*/ 31919 h 752"/>
                  <a:gd name="T14" fmla="*/ 236538 w 936"/>
                  <a:gd name="T15" fmla="*/ 31919 h 752"/>
                  <a:gd name="T16" fmla="*/ 236538 w 936"/>
                  <a:gd name="T17" fmla="*/ 31919 h 752"/>
                  <a:gd name="T18" fmla="*/ 236538 w 936"/>
                  <a:gd name="T19" fmla="*/ 158834 h 752"/>
                  <a:gd name="T20" fmla="*/ 236538 w 936"/>
                  <a:gd name="T21" fmla="*/ 158834 h 752"/>
                  <a:gd name="T22" fmla="*/ 204949 w 936"/>
                  <a:gd name="T23" fmla="*/ 190500 h 752"/>
                  <a:gd name="T24" fmla="*/ 204949 w 936"/>
                  <a:gd name="T25" fmla="*/ 190500 h 752"/>
                  <a:gd name="T26" fmla="*/ 204949 w 936"/>
                  <a:gd name="T27" fmla="*/ 190500 h 752"/>
                  <a:gd name="T28" fmla="*/ 31842 w 936"/>
                  <a:gd name="T29" fmla="*/ 190500 h 752"/>
                  <a:gd name="T30" fmla="*/ 31842 w 936"/>
                  <a:gd name="T31" fmla="*/ 190500 h 752"/>
                  <a:gd name="T32" fmla="*/ 0 w 936"/>
                  <a:gd name="T33" fmla="*/ 158834 h 752"/>
                  <a:gd name="T34" fmla="*/ 0 w 936"/>
                  <a:gd name="T35" fmla="*/ 158834 h 752"/>
                  <a:gd name="T36" fmla="*/ 0 w 936"/>
                  <a:gd name="T37" fmla="*/ 31919 h 7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6"/>
                  <a:gd name="T58" fmla="*/ 0 h 752"/>
                  <a:gd name="T59" fmla="*/ 936 w 936"/>
                  <a:gd name="T60" fmla="*/ 752 h 7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6" h="752">
                    <a:moveTo>
                      <a:pt x="0" y="126"/>
                    </a:moveTo>
                    <a:cubicBezTo>
                      <a:pt x="0" y="57"/>
                      <a:pt x="57" y="0"/>
                      <a:pt x="126" y="0"/>
                    </a:cubicBezTo>
                    <a:cubicBezTo>
                      <a:pt x="126" y="0"/>
                      <a:pt x="126" y="0"/>
                      <a:pt x="126" y="0"/>
                    </a:cubicBezTo>
                    <a:lnTo>
                      <a:pt x="811" y="0"/>
                    </a:lnTo>
                    <a:cubicBezTo>
                      <a:pt x="880" y="0"/>
                      <a:pt x="936" y="57"/>
                      <a:pt x="936" y="126"/>
                    </a:cubicBezTo>
                    <a:cubicBezTo>
                      <a:pt x="936" y="126"/>
                      <a:pt x="936" y="126"/>
                      <a:pt x="936" y="126"/>
                    </a:cubicBezTo>
                    <a:lnTo>
                      <a:pt x="936" y="627"/>
                    </a:lnTo>
                    <a:cubicBezTo>
                      <a:pt x="936" y="696"/>
                      <a:pt x="880" y="752"/>
                      <a:pt x="811" y="752"/>
                    </a:cubicBezTo>
                    <a:cubicBezTo>
                      <a:pt x="811" y="752"/>
                      <a:pt x="811" y="752"/>
                      <a:pt x="811" y="752"/>
                    </a:cubicBezTo>
                    <a:lnTo>
                      <a:pt x="126" y="752"/>
                    </a:lnTo>
                    <a:cubicBezTo>
                      <a:pt x="57" y="752"/>
                      <a:pt x="0" y="696"/>
                      <a:pt x="0" y="627"/>
                    </a:cubicBezTo>
                    <a:cubicBezTo>
                      <a:pt x="0" y="627"/>
                      <a:pt x="0" y="627"/>
                      <a:pt x="0" y="627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Freeform 423"/>
              <p:cNvSpPr>
                <a:spLocks noEditPoints="1"/>
              </p:cNvSpPr>
              <p:nvPr/>
            </p:nvSpPr>
            <p:spPr bwMode="auto">
              <a:xfrm>
                <a:off x="6427673" y="5180615"/>
                <a:ext cx="242897" cy="196889"/>
              </a:xfrm>
              <a:custGeom>
                <a:avLst/>
                <a:gdLst>
                  <a:gd name="T0" fmla="*/ 759 w 960"/>
                  <a:gd name="T1" fmla="*/ 27650 h 776"/>
                  <a:gd name="T2" fmla="*/ 5819 w 960"/>
                  <a:gd name="T3" fmla="*/ 15728 h 776"/>
                  <a:gd name="T4" fmla="*/ 10626 w 960"/>
                  <a:gd name="T5" fmla="*/ 10147 h 776"/>
                  <a:gd name="T6" fmla="*/ 21000 w 960"/>
                  <a:gd name="T7" fmla="*/ 3044 h 776"/>
                  <a:gd name="T8" fmla="*/ 28337 w 960"/>
                  <a:gd name="T9" fmla="*/ 761 h 776"/>
                  <a:gd name="T10" fmla="*/ 215057 w 960"/>
                  <a:gd name="T11" fmla="*/ 761 h 776"/>
                  <a:gd name="T12" fmla="*/ 222141 w 960"/>
                  <a:gd name="T13" fmla="*/ 3044 h 776"/>
                  <a:gd name="T14" fmla="*/ 232515 w 960"/>
                  <a:gd name="T15" fmla="*/ 10147 h 776"/>
                  <a:gd name="T16" fmla="*/ 237322 w 960"/>
                  <a:gd name="T17" fmla="*/ 15728 h 776"/>
                  <a:gd name="T18" fmla="*/ 242129 w 960"/>
                  <a:gd name="T19" fmla="*/ 27650 h 776"/>
                  <a:gd name="T20" fmla="*/ 242888 w 960"/>
                  <a:gd name="T21" fmla="*/ 162097 h 776"/>
                  <a:gd name="T22" fmla="*/ 240358 w 960"/>
                  <a:gd name="T23" fmla="*/ 175542 h 776"/>
                  <a:gd name="T24" fmla="*/ 236816 w 960"/>
                  <a:gd name="T25" fmla="*/ 181883 h 776"/>
                  <a:gd name="T26" fmla="*/ 227961 w 960"/>
                  <a:gd name="T27" fmla="*/ 190762 h 776"/>
                  <a:gd name="T28" fmla="*/ 221635 w 960"/>
                  <a:gd name="T29" fmla="*/ 194313 h 776"/>
                  <a:gd name="T30" fmla="*/ 208479 w 960"/>
                  <a:gd name="T31" fmla="*/ 196850 h 776"/>
                  <a:gd name="T32" fmla="*/ 27578 w 960"/>
                  <a:gd name="T33" fmla="*/ 196089 h 776"/>
                  <a:gd name="T34" fmla="*/ 15687 w 960"/>
                  <a:gd name="T35" fmla="*/ 191269 h 776"/>
                  <a:gd name="T36" fmla="*/ 10120 w 960"/>
                  <a:gd name="T37" fmla="*/ 186449 h 776"/>
                  <a:gd name="T38" fmla="*/ 3036 w 960"/>
                  <a:gd name="T39" fmla="*/ 176049 h 776"/>
                  <a:gd name="T40" fmla="*/ 759 w 960"/>
                  <a:gd name="T41" fmla="*/ 168946 h 776"/>
                  <a:gd name="T42" fmla="*/ 6072 w 960"/>
                  <a:gd name="T43" fmla="*/ 161843 h 776"/>
                  <a:gd name="T44" fmla="*/ 8602 w 960"/>
                  <a:gd name="T45" fmla="*/ 173512 h 776"/>
                  <a:gd name="T46" fmla="*/ 10879 w 960"/>
                  <a:gd name="T47" fmla="*/ 178078 h 776"/>
                  <a:gd name="T48" fmla="*/ 18976 w 960"/>
                  <a:gd name="T49" fmla="*/ 186196 h 776"/>
                  <a:gd name="T50" fmla="*/ 23530 w 960"/>
                  <a:gd name="T51" fmla="*/ 188479 h 776"/>
                  <a:gd name="T52" fmla="*/ 34915 w 960"/>
                  <a:gd name="T53" fmla="*/ 190762 h 776"/>
                  <a:gd name="T54" fmla="*/ 213792 w 960"/>
                  <a:gd name="T55" fmla="*/ 190255 h 776"/>
                  <a:gd name="T56" fmla="*/ 224671 w 960"/>
                  <a:gd name="T57" fmla="*/ 185942 h 776"/>
                  <a:gd name="T58" fmla="*/ 228467 w 960"/>
                  <a:gd name="T59" fmla="*/ 182644 h 776"/>
                  <a:gd name="T60" fmla="*/ 234792 w 960"/>
                  <a:gd name="T61" fmla="*/ 173005 h 776"/>
                  <a:gd name="T62" fmla="*/ 236310 w 960"/>
                  <a:gd name="T63" fmla="*/ 168185 h 776"/>
                  <a:gd name="T64" fmla="*/ 236310 w 960"/>
                  <a:gd name="T65" fmla="*/ 28919 h 776"/>
                  <a:gd name="T66" fmla="*/ 234792 w 960"/>
                  <a:gd name="T67" fmla="*/ 24099 h 776"/>
                  <a:gd name="T68" fmla="*/ 228467 w 960"/>
                  <a:gd name="T69" fmla="*/ 14459 h 776"/>
                  <a:gd name="T70" fmla="*/ 224418 w 960"/>
                  <a:gd name="T71" fmla="*/ 11162 h 776"/>
                  <a:gd name="T72" fmla="*/ 213792 w 960"/>
                  <a:gd name="T73" fmla="*/ 6595 h 776"/>
                  <a:gd name="T74" fmla="*/ 35168 w 960"/>
                  <a:gd name="T75" fmla="*/ 6088 h 776"/>
                  <a:gd name="T76" fmla="*/ 23530 w 960"/>
                  <a:gd name="T77" fmla="*/ 8625 h 776"/>
                  <a:gd name="T78" fmla="*/ 18976 w 960"/>
                  <a:gd name="T79" fmla="*/ 10908 h 776"/>
                  <a:gd name="T80" fmla="*/ 10879 w 960"/>
                  <a:gd name="T81" fmla="*/ 19025 h 776"/>
                  <a:gd name="T82" fmla="*/ 8602 w 960"/>
                  <a:gd name="T83" fmla="*/ 23592 h 776"/>
                  <a:gd name="T84" fmla="*/ 6072 w 960"/>
                  <a:gd name="T85" fmla="*/ 35007 h 77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60"/>
                  <a:gd name="T130" fmla="*/ 0 h 776"/>
                  <a:gd name="T131" fmla="*/ 960 w 960"/>
                  <a:gd name="T132" fmla="*/ 776 h 77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60" h="776">
                    <a:moveTo>
                      <a:pt x="0" y="138"/>
                    </a:moveTo>
                    <a:lnTo>
                      <a:pt x="3" y="112"/>
                    </a:lnTo>
                    <a:cubicBezTo>
                      <a:pt x="3" y="111"/>
                      <a:pt x="3" y="110"/>
                      <a:pt x="3" y="109"/>
                    </a:cubicBezTo>
                    <a:lnTo>
                      <a:pt x="11" y="86"/>
                    </a:lnTo>
                    <a:cubicBezTo>
                      <a:pt x="11" y="85"/>
                      <a:pt x="11" y="84"/>
                      <a:pt x="12" y="83"/>
                    </a:cubicBezTo>
                    <a:lnTo>
                      <a:pt x="23" y="62"/>
                    </a:lnTo>
                    <a:cubicBezTo>
                      <a:pt x="24" y="61"/>
                      <a:pt x="24" y="61"/>
                      <a:pt x="25" y="60"/>
                    </a:cubicBezTo>
                    <a:lnTo>
                      <a:pt x="40" y="42"/>
                    </a:lnTo>
                    <a:cubicBezTo>
                      <a:pt x="40" y="41"/>
                      <a:pt x="41" y="40"/>
                      <a:pt x="42" y="40"/>
                    </a:cubicBezTo>
                    <a:lnTo>
                      <a:pt x="60" y="25"/>
                    </a:lnTo>
                    <a:cubicBezTo>
                      <a:pt x="61" y="24"/>
                      <a:pt x="61" y="24"/>
                      <a:pt x="62" y="23"/>
                    </a:cubicBezTo>
                    <a:lnTo>
                      <a:pt x="83" y="12"/>
                    </a:lnTo>
                    <a:cubicBezTo>
                      <a:pt x="84" y="11"/>
                      <a:pt x="85" y="11"/>
                      <a:pt x="86" y="11"/>
                    </a:cubicBezTo>
                    <a:lnTo>
                      <a:pt x="109" y="3"/>
                    </a:lnTo>
                    <a:cubicBezTo>
                      <a:pt x="110" y="3"/>
                      <a:pt x="111" y="3"/>
                      <a:pt x="112" y="3"/>
                    </a:cubicBezTo>
                    <a:lnTo>
                      <a:pt x="137" y="1"/>
                    </a:lnTo>
                    <a:lnTo>
                      <a:pt x="823" y="0"/>
                    </a:lnTo>
                    <a:lnTo>
                      <a:pt x="850" y="3"/>
                    </a:lnTo>
                    <a:cubicBezTo>
                      <a:pt x="850" y="3"/>
                      <a:pt x="851" y="3"/>
                      <a:pt x="852" y="3"/>
                    </a:cubicBezTo>
                    <a:lnTo>
                      <a:pt x="876" y="11"/>
                    </a:lnTo>
                    <a:cubicBezTo>
                      <a:pt x="876" y="11"/>
                      <a:pt x="877" y="11"/>
                      <a:pt x="878" y="12"/>
                    </a:cubicBezTo>
                    <a:lnTo>
                      <a:pt x="899" y="23"/>
                    </a:lnTo>
                    <a:cubicBezTo>
                      <a:pt x="900" y="24"/>
                      <a:pt x="900" y="24"/>
                      <a:pt x="901" y="25"/>
                    </a:cubicBezTo>
                    <a:lnTo>
                      <a:pt x="919" y="40"/>
                    </a:lnTo>
                    <a:cubicBezTo>
                      <a:pt x="920" y="40"/>
                      <a:pt x="920" y="41"/>
                      <a:pt x="921" y="42"/>
                    </a:cubicBezTo>
                    <a:lnTo>
                      <a:pt x="936" y="60"/>
                    </a:lnTo>
                    <a:cubicBezTo>
                      <a:pt x="937" y="61"/>
                      <a:pt x="937" y="61"/>
                      <a:pt x="938" y="62"/>
                    </a:cubicBezTo>
                    <a:lnTo>
                      <a:pt x="949" y="84"/>
                    </a:lnTo>
                    <a:cubicBezTo>
                      <a:pt x="950" y="84"/>
                      <a:pt x="950" y="85"/>
                      <a:pt x="950" y="86"/>
                    </a:cubicBezTo>
                    <a:lnTo>
                      <a:pt x="957" y="109"/>
                    </a:lnTo>
                    <a:cubicBezTo>
                      <a:pt x="958" y="110"/>
                      <a:pt x="958" y="111"/>
                      <a:pt x="958" y="112"/>
                    </a:cubicBezTo>
                    <a:lnTo>
                      <a:pt x="960" y="137"/>
                    </a:lnTo>
                    <a:lnTo>
                      <a:pt x="960" y="639"/>
                    </a:lnTo>
                    <a:lnTo>
                      <a:pt x="958" y="666"/>
                    </a:lnTo>
                    <a:cubicBezTo>
                      <a:pt x="958" y="666"/>
                      <a:pt x="958" y="667"/>
                      <a:pt x="957" y="668"/>
                    </a:cubicBezTo>
                    <a:lnTo>
                      <a:pt x="950" y="692"/>
                    </a:lnTo>
                    <a:cubicBezTo>
                      <a:pt x="950" y="692"/>
                      <a:pt x="950" y="693"/>
                      <a:pt x="949" y="694"/>
                    </a:cubicBezTo>
                    <a:lnTo>
                      <a:pt x="938" y="715"/>
                    </a:lnTo>
                    <a:cubicBezTo>
                      <a:pt x="937" y="716"/>
                      <a:pt x="937" y="716"/>
                      <a:pt x="936" y="717"/>
                    </a:cubicBezTo>
                    <a:lnTo>
                      <a:pt x="921" y="735"/>
                    </a:lnTo>
                    <a:cubicBezTo>
                      <a:pt x="920" y="736"/>
                      <a:pt x="920" y="736"/>
                      <a:pt x="919" y="737"/>
                    </a:cubicBezTo>
                    <a:lnTo>
                      <a:pt x="901" y="752"/>
                    </a:lnTo>
                    <a:cubicBezTo>
                      <a:pt x="900" y="753"/>
                      <a:pt x="900" y="753"/>
                      <a:pt x="899" y="754"/>
                    </a:cubicBezTo>
                    <a:lnTo>
                      <a:pt x="878" y="765"/>
                    </a:lnTo>
                    <a:cubicBezTo>
                      <a:pt x="877" y="766"/>
                      <a:pt x="876" y="766"/>
                      <a:pt x="876" y="766"/>
                    </a:cubicBezTo>
                    <a:lnTo>
                      <a:pt x="852" y="773"/>
                    </a:lnTo>
                    <a:cubicBezTo>
                      <a:pt x="851" y="774"/>
                      <a:pt x="850" y="774"/>
                      <a:pt x="850" y="774"/>
                    </a:cubicBezTo>
                    <a:lnTo>
                      <a:pt x="824" y="776"/>
                    </a:lnTo>
                    <a:lnTo>
                      <a:pt x="138" y="776"/>
                    </a:lnTo>
                    <a:lnTo>
                      <a:pt x="112" y="774"/>
                    </a:lnTo>
                    <a:cubicBezTo>
                      <a:pt x="111" y="774"/>
                      <a:pt x="110" y="774"/>
                      <a:pt x="109" y="773"/>
                    </a:cubicBezTo>
                    <a:lnTo>
                      <a:pt x="86" y="766"/>
                    </a:lnTo>
                    <a:cubicBezTo>
                      <a:pt x="85" y="766"/>
                      <a:pt x="84" y="766"/>
                      <a:pt x="84" y="765"/>
                    </a:cubicBezTo>
                    <a:lnTo>
                      <a:pt x="62" y="754"/>
                    </a:lnTo>
                    <a:cubicBezTo>
                      <a:pt x="61" y="753"/>
                      <a:pt x="61" y="753"/>
                      <a:pt x="60" y="752"/>
                    </a:cubicBezTo>
                    <a:lnTo>
                      <a:pt x="42" y="737"/>
                    </a:lnTo>
                    <a:cubicBezTo>
                      <a:pt x="41" y="736"/>
                      <a:pt x="40" y="736"/>
                      <a:pt x="40" y="735"/>
                    </a:cubicBezTo>
                    <a:lnTo>
                      <a:pt x="25" y="717"/>
                    </a:lnTo>
                    <a:cubicBezTo>
                      <a:pt x="24" y="716"/>
                      <a:pt x="24" y="716"/>
                      <a:pt x="23" y="715"/>
                    </a:cubicBezTo>
                    <a:lnTo>
                      <a:pt x="12" y="694"/>
                    </a:lnTo>
                    <a:cubicBezTo>
                      <a:pt x="11" y="693"/>
                      <a:pt x="11" y="692"/>
                      <a:pt x="11" y="692"/>
                    </a:cubicBezTo>
                    <a:lnTo>
                      <a:pt x="3" y="668"/>
                    </a:lnTo>
                    <a:cubicBezTo>
                      <a:pt x="3" y="667"/>
                      <a:pt x="3" y="666"/>
                      <a:pt x="3" y="666"/>
                    </a:cubicBezTo>
                    <a:lnTo>
                      <a:pt x="1" y="640"/>
                    </a:lnTo>
                    <a:lnTo>
                      <a:pt x="0" y="138"/>
                    </a:lnTo>
                    <a:close/>
                    <a:moveTo>
                      <a:pt x="24" y="638"/>
                    </a:moveTo>
                    <a:lnTo>
                      <a:pt x="27" y="663"/>
                    </a:lnTo>
                    <a:lnTo>
                      <a:pt x="26" y="661"/>
                    </a:lnTo>
                    <a:lnTo>
                      <a:pt x="34" y="684"/>
                    </a:lnTo>
                    <a:lnTo>
                      <a:pt x="33" y="682"/>
                    </a:lnTo>
                    <a:lnTo>
                      <a:pt x="44" y="703"/>
                    </a:lnTo>
                    <a:lnTo>
                      <a:pt x="43" y="702"/>
                    </a:lnTo>
                    <a:lnTo>
                      <a:pt x="58" y="720"/>
                    </a:lnTo>
                    <a:lnTo>
                      <a:pt x="57" y="719"/>
                    </a:lnTo>
                    <a:lnTo>
                      <a:pt x="75" y="734"/>
                    </a:lnTo>
                    <a:lnTo>
                      <a:pt x="73" y="733"/>
                    </a:lnTo>
                    <a:lnTo>
                      <a:pt x="95" y="744"/>
                    </a:lnTo>
                    <a:lnTo>
                      <a:pt x="93" y="743"/>
                    </a:lnTo>
                    <a:lnTo>
                      <a:pt x="116" y="750"/>
                    </a:lnTo>
                    <a:lnTo>
                      <a:pt x="114" y="750"/>
                    </a:lnTo>
                    <a:lnTo>
                      <a:pt x="138" y="752"/>
                    </a:lnTo>
                    <a:lnTo>
                      <a:pt x="822" y="753"/>
                    </a:lnTo>
                    <a:lnTo>
                      <a:pt x="847" y="750"/>
                    </a:lnTo>
                    <a:lnTo>
                      <a:pt x="845" y="750"/>
                    </a:lnTo>
                    <a:lnTo>
                      <a:pt x="868" y="743"/>
                    </a:lnTo>
                    <a:lnTo>
                      <a:pt x="866" y="744"/>
                    </a:lnTo>
                    <a:lnTo>
                      <a:pt x="888" y="733"/>
                    </a:lnTo>
                    <a:lnTo>
                      <a:pt x="886" y="734"/>
                    </a:lnTo>
                    <a:lnTo>
                      <a:pt x="904" y="719"/>
                    </a:lnTo>
                    <a:lnTo>
                      <a:pt x="903" y="720"/>
                    </a:lnTo>
                    <a:lnTo>
                      <a:pt x="918" y="702"/>
                    </a:lnTo>
                    <a:lnTo>
                      <a:pt x="917" y="704"/>
                    </a:lnTo>
                    <a:lnTo>
                      <a:pt x="928" y="682"/>
                    </a:lnTo>
                    <a:lnTo>
                      <a:pt x="927" y="684"/>
                    </a:lnTo>
                    <a:lnTo>
                      <a:pt x="934" y="661"/>
                    </a:lnTo>
                    <a:lnTo>
                      <a:pt x="934" y="663"/>
                    </a:lnTo>
                    <a:lnTo>
                      <a:pt x="936" y="639"/>
                    </a:lnTo>
                    <a:lnTo>
                      <a:pt x="937" y="139"/>
                    </a:lnTo>
                    <a:lnTo>
                      <a:pt x="934" y="114"/>
                    </a:lnTo>
                    <a:lnTo>
                      <a:pt x="934" y="116"/>
                    </a:lnTo>
                    <a:lnTo>
                      <a:pt x="927" y="93"/>
                    </a:lnTo>
                    <a:lnTo>
                      <a:pt x="928" y="95"/>
                    </a:lnTo>
                    <a:lnTo>
                      <a:pt x="917" y="73"/>
                    </a:lnTo>
                    <a:lnTo>
                      <a:pt x="918" y="75"/>
                    </a:lnTo>
                    <a:lnTo>
                      <a:pt x="903" y="57"/>
                    </a:lnTo>
                    <a:lnTo>
                      <a:pt x="904" y="58"/>
                    </a:lnTo>
                    <a:lnTo>
                      <a:pt x="886" y="43"/>
                    </a:lnTo>
                    <a:lnTo>
                      <a:pt x="887" y="44"/>
                    </a:lnTo>
                    <a:lnTo>
                      <a:pt x="866" y="33"/>
                    </a:lnTo>
                    <a:lnTo>
                      <a:pt x="868" y="34"/>
                    </a:lnTo>
                    <a:lnTo>
                      <a:pt x="845" y="26"/>
                    </a:lnTo>
                    <a:lnTo>
                      <a:pt x="847" y="27"/>
                    </a:lnTo>
                    <a:lnTo>
                      <a:pt x="823" y="24"/>
                    </a:lnTo>
                    <a:lnTo>
                      <a:pt x="139" y="24"/>
                    </a:lnTo>
                    <a:lnTo>
                      <a:pt x="114" y="27"/>
                    </a:lnTo>
                    <a:lnTo>
                      <a:pt x="116" y="26"/>
                    </a:lnTo>
                    <a:lnTo>
                      <a:pt x="93" y="34"/>
                    </a:lnTo>
                    <a:lnTo>
                      <a:pt x="95" y="33"/>
                    </a:lnTo>
                    <a:lnTo>
                      <a:pt x="73" y="44"/>
                    </a:lnTo>
                    <a:lnTo>
                      <a:pt x="75" y="43"/>
                    </a:lnTo>
                    <a:lnTo>
                      <a:pt x="57" y="58"/>
                    </a:lnTo>
                    <a:lnTo>
                      <a:pt x="58" y="57"/>
                    </a:lnTo>
                    <a:lnTo>
                      <a:pt x="43" y="75"/>
                    </a:lnTo>
                    <a:lnTo>
                      <a:pt x="44" y="73"/>
                    </a:lnTo>
                    <a:lnTo>
                      <a:pt x="33" y="95"/>
                    </a:lnTo>
                    <a:lnTo>
                      <a:pt x="34" y="93"/>
                    </a:lnTo>
                    <a:lnTo>
                      <a:pt x="26" y="116"/>
                    </a:lnTo>
                    <a:lnTo>
                      <a:pt x="27" y="114"/>
                    </a:lnTo>
                    <a:lnTo>
                      <a:pt x="24" y="138"/>
                    </a:lnTo>
                    <a:lnTo>
                      <a:pt x="24" y="63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Rectangle 424"/>
              <p:cNvSpPr>
                <a:spLocks noChangeArrowheads="1"/>
              </p:cNvSpPr>
              <p:nvPr/>
            </p:nvSpPr>
            <p:spPr bwMode="auto">
              <a:xfrm>
                <a:off x="6484825" y="5229838"/>
                <a:ext cx="187332" cy="136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233787"/>
                    </a:solidFill>
                  </a:rPr>
                  <a:t>e/o</a:t>
                </a:r>
                <a:endParaRPr lang="en-US"/>
              </a:p>
            </p:txBody>
          </p:sp>
          <p:sp>
            <p:nvSpPr>
              <p:cNvPr id="34" name="Freeform 425"/>
              <p:cNvSpPr>
                <a:spLocks noEditPoints="1"/>
              </p:cNvSpPr>
              <p:nvPr/>
            </p:nvSpPr>
            <p:spPr bwMode="auto">
              <a:xfrm>
                <a:off x="6240341" y="5261594"/>
                <a:ext cx="190507" cy="34932"/>
              </a:xfrm>
              <a:custGeom>
                <a:avLst/>
                <a:gdLst>
                  <a:gd name="T0" fmla="*/ 0 w 120"/>
                  <a:gd name="T1" fmla="*/ 14288 h 22"/>
                  <a:gd name="T2" fmla="*/ 165100 w 120"/>
                  <a:gd name="T3" fmla="*/ 14288 h 22"/>
                  <a:gd name="T4" fmla="*/ 165100 w 120"/>
                  <a:gd name="T5" fmla="*/ 20637 h 22"/>
                  <a:gd name="T6" fmla="*/ 0 w 120"/>
                  <a:gd name="T7" fmla="*/ 20637 h 22"/>
                  <a:gd name="T8" fmla="*/ 0 w 120"/>
                  <a:gd name="T9" fmla="*/ 14288 h 22"/>
                  <a:gd name="T10" fmla="*/ 157163 w 120"/>
                  <a:gd name="T11" fmla="*/ 0 h 22"/>
                  <a:gd name="T12" fmla="*/ 190500 w 120"/>
                  <a:gd name="T13" fmla="*/ 17463 h 22"/>
                  <a:gd name="T14" fmla="*/ 157163 w 120"/>
                  <a:gd name="T15" fmla="*/ 34925 h 22"/>
                  <a:gd name="T16" fmla="*/ 157163 w 120"/>
                  <a:gd name="T17" fmla="*/ 0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0"/>
                  <a:gd name="T28" fmla="*/ 0 h 22"/>
                  <a:gd name="T29" fmla="*/ 120 w 120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0" h="22">
                    <a:moveTo>
                      <a:pt x="0" y="9"/>
                    </a:moveTo>
                    <a:lnTo>
                      <a:pt x="104" y="9"/>
                    </a:lnTo>
                    <a:lnTo>
                      <a:pt x="104" y="13"/>
                    </a:lnTo>
                    <a:lnTo>
                      <a:pt x="0" y="13"/>
                    </a:lnTo>
                    <a:lnTo>
                      <a:pt x="0" y="9"/>
                    </a:lnTo>
                    <a:close/>
                    <a:moveTo>
                      <a:pt x="99" y="0"/>
                    </a:moveTo>
                    <a:lnTo>
                      <a:pt x="120" y="11"/>
                    </a:lnTo>
                    <a:lnTo>
                      <a:pt x="99" y="22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Freeform 426"/>
              <p:cNvSpPr>
                <a:spLocks/>
              </p:cNvSpPr>
              <p:nvPr/>
            </p:nvSpPr>
            <p:spPr bwMode="auto">
              <a:xfrm>
                <a:off x="6430848" y="5942768"/>
                <a:ext cx="236547" cy="188951"/>
              </a:xfrm>
              <a:custGeom>
                <a:avLst/>
                <a:gdLst>
                  <a:gd name="T0" fmla="*/ 0 w 936"/>
                  <a:gd name="T1" fmla="*/ 31653 h 752"/>
                  <a:gd name="T2" fmla="*/ 31842 w 936"/>
                  <a:gd name="T3" fmla="*/ 0 h 752"/>
                  <a:gd name="T4" fmla="*/ 31842 w 936"/>
                  <a:gd name="T5" fmla="*/ 0 h 752"/>
                  <a:gd name="T6" fmla="*/ 31842 w 936"/>
                  <a:gd name="T7" fmla="*/ 0 h 752"/>
                  <a:gd name="T8" fmla="*/ 204949 w 936"/>
                  <a:gd name="T9" fmla="*/ 0 h 752"/>
                  <a:gd name="T10" fmla="*/ 204949 w 936"/>
                  <a:gd name="T11" fmla="*/ 0 h 752"/>
                  <a:gd name="T12" fmla="*/ 236538 w 936"/>
                  <a:gd name="T13" fmla="*/ 31653 h 752"/>
                  <a:gd name="T14" fmla="*/ 236538 w 936"/>
                  <a:gd name="T15" fmla="*/ 31653 h 752"/>
                  <a:gd name="T16" fmla="*/ 236538 w 936"/>
                  <a:gd name="T17" fmla="*/ 31653 h 752"/>
                  <a:gd name="T18" fmla="*/ 236538 w 936"/>
                  <a:gd name="T19" fmla="*/ 157511 h 752"/>
                  <a:gd name="T20" fmla="*/ 236538 w 936"/>
                  <a:gd name="T21" fmla="*/ 157511 h 752"/>
                  <a:gd name="T22" fmla="*/ 204949 w 936"/>
                  <a:gd name="T23" fmla="*/ 188913 h 752"/>
                  <a:gd name="T24" fmla="*/ 204949 w 936"/>
                  <a:gd name="T25" fmla="*/ 188913 h 752"/>
                  <a:gd name="T26" fmla="*/ 204949 w 936"/>
                  <a:gd name="T27" fmla="*/ 188913 h 752"/>
                  <a:gd name="T28" fmla="*/ 31842 w 936"/>
                  <a:gd name="T29" fmla="*/ 188913 h 752"/>
                  <a:gd name="T30" fmla="*/ 31842 w 936"/>
                  <a:gd name="T31" fmla="*/ 188913 h 752"/>
                  <a:gd name="T32" fmla="*/ 0 w 936"/>
                  <a:gd name="T33" fmla="*/ 157511 h 752"/>
                  <a:gd name="T34" fmla="*/ 0 w 936"/>
                  <a:gd name="T35" fmla="*/ 157511 h 752"/>
                  <a:gd name="T36" fmla="*/ 0 w 936"/>
                  <a:gd name="T37" fmla="*/ 31653 h 7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6"/>
                  <a:gd name="T58" fmla="*/ 0 h 752"/>
                  <a:gd name="T59" fmla="*/ 936 w 936"/>
                  <a:gd name="T60" fmla="*/ 752 h 7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6" h="752">
                    <a:moveTo>
                      <a:pt x="0" y="126"/>
                    </a:moveTo>
                    <a:cubicBezTo>
                      <a:pt x="0" y="57"/>
                      <a:pt x="57" y="0"/>
                      <a:pt x="126" y="0"/>
                    </a:cubicBezTo>
                    <a:cubicBezTo>
                      <a:pt x="126" y="0"/>
                      <a:pt x="126" y="0"/>
                      <a:pt x="126" y="0"/>
                    </a:cubicBezTo>
                    <a:lnTo>
                      <a:pt x="811" y="0"/>
                    </a:lnTo>
                    <a:cubicBezTo>
                      <a:pt x="880" y="0"/>
                      <a:pt x="936" y="57"/>
                      <a:pt x="936" y="126"/>
                    </a:cubicBezTo>
                    <a:cubicBezTo>
                      <a:pt x="936" y="126"/>
                      <a:pt x="936" y="126"/>
                      <a:pt x="936" y="126"/>
                    </a:cubicBezTo>
                    <a:lnTo>
                      <a:pt x="936" y="627"/>
                    </a:lnTo>
                    <a:cubicBezTo>
                      <a:pt x="936" y="696"/>
                      <a:pt x="880" y="752"/>
                      <a:pt x="811" y="752"/>
                    </a:cubicBezTo>
                    <a:cubicBezTo>
                      <a:pt x="811" y="752"/>
                      <a:pt x="811" y="752"/>
                      <a:pt x="811" y="752"/>
                    </a:cubicBezTo>
                    <a:lnTo>
                      <a:pt x="126" y="752"/>
                    </a:lnTo>
                    <a:cubicBezTo>
                      <a:pt x="57" y="752"/>
                      <a:pt x="0" y="696"/>
                      <a:pt x="0" y="627"/>
                    </a:cubicBezTo>
                    <a:cubicBezTo>
                      <a:pt x="0" y="627"/>
                      <a:pt x="0" y="627"/>
                      <a:pt x="0" y="627"/>
                    </a:cubicBez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Freeform 427"/>
              <p:cNvSpPr>
                <a:spLocks noEditPoints="1"/>
              </p:cNvSpPr>
              <p:nvPr/>
            </p:nvSpPr>
            <p:spPr bwMode="auto">
              <a:xfrm>
                <a:off x="6427673" y="5939592"/>
                <a:ext cx="242897" cy="195302"/>
              </a:xfrm>
              <a:custGeom>
                <a:avLst/>
                <a:gdLst>
                  <a:gd name="T0" fmla="*/ 759 w 960"/>
                  <a:gd name="T1" fmla="*/ 27427 h 776"/>
                  <a:gd name="T2" fmla="*/ 5819 w 960"/>
                  <a:gd name="T3" fmla="*/ 15601 h 776"/>
                  <a:gd name="T4" fmla="*/ 10626 w 960"/>
                  <a:gd name="T5" fmla="*/ 10065 h 776"/>
                  <a:gd name="T6" fmla="*/ 21000 w 960"/>
                  <a:gd name="T7" fmla="*/ 3020 h 776"/>
                  <a:gd name="T8" fmla="*/ 28337 w 960"/>
                  <a:gd name="T9" fmla="*/ 755 h 776"/>
                  <a:gd name="T10" fmla="*/ 215057 w 960"/>
                  <a:gd name="T11" fmla="*/ 755 h 776"/>
                  <a:gd name="T12" fmla="*/ 222141 w 960"/>
                  <a:gd name="T13" fmla="*/ 3020 h 776"/>
                  <a:gd name="T14" fmla="*/ 232515 w 960"/>
                  <a:gd name="T15" fmla="*/ 10065 h 776"/>
                  <a:gd name="T16" fmla="*/ 237322 w 960"/>
                  <a:gd name="T17" fmla="*/ 15601 h 776"/>
                  <a:gd name="T18" fmla="*/ 242129 w 960"/>
                  <a:gd name="T19" fmla="*/ 27427 h 776"/>
                  <a:gd name="T20" fmla="*/ 242888 w 960"/>
                  <a:gd name="T21" fmla="*/ 160790 h 776"/>
                  <a:gd name="T22" fmla="*/ 240358 w 960"/>
                  <a:gd name="T23" fmla="*/ 174126 h 776"/>
                  <a:gd name="T24" fmla="*/ 236816 w 960"/>
                  <a:gd name="T25" fmla="*/ 180417 h 776"/>
                  <a:gd name="T26" fmla="*/ 227961 w 960"/>
                  <a:gd name="T27" fmla="*/ 189224 h 776"/>
                  <a:gd name="T28" fmla="*/ 221635 w 960"/>
                  <a:gd name="T29" fmla="*/ 192747 h 776"/>
                  <a:gd name="T30" fmla="*/ 208479 w 960"/>
                  <a:gd name="T31" fmla="*/ 195263 h 776"/>
                  <a:gd name="T32" fmla="*/ 27578 w 960"/>
                  <a:gd name="T33" fmla="*/ 194508 h 776"/>
                  <a:gd name="T34" fmla="*/ 15687 w 960"/>
                  <a:gd name="T35" fmla="*/ 189727 h 776"/>
                  <a:gd name="T36" fmla="*/ 10120 w 960"/>
                  <a:gd name="T37" fmla="*/ 184946 h 776"/>
                  <a:gd name="T38" fmla="*/ 3036 w 960"/>
                  <a:gd name="T39" fmla="*/ 174630 h 776"/>
                  <a:gd name="T40" fmla="*/ 759 w 960"/>
                  <a:gd name="T41" fmla="*/ 167584 h 776"/>
                  <a:gd name="T42" fmla="*/ 6072 w 960"/>
                  <a:gd name="T43" fmla="*/ 160538 h 776"/>
                  <a:gd name="T44" fmla="*/ 8602 w 960"/>
                  <a:gd name="T45" fmla="*/ 172113 h 776"/>
                  <a:gd name="T46" fmla="*/ 10879 w 960"/>
                  <a:gd name="T47" fmla="*/ 176643 h 776"/>
                  <a:gd name="T48" fmla="*/ 18976 w 960"/>
                  <a:gd name="T49" fmla="*/ 184695 h 776"/>
                  <a:gd name="T50" fmla="*/ 23530 w 960"/>
                  <a:gd name="T51" fmla="*/ 186959 h 776"/>
                  <a:gd name="T52" fmla="*/ 34915 w 960"/>
                  <a:gd name="T53" fmla="*/ 189224 h 776"/>
                  <a:gd name="T54" fmla="*/ 213792 w 960"/>
                  <a:gd name="T55" fmla="*/ 188721 h 776"/>
                  <a:gd name="T56" fmla="*/ 224671 w 960"/>
                  <a:gd name="T57" fmla="*/ 184443 h 776"/>
                  <a:gd name="T58" fmla="*/ 228467 w 960"/>
                  <a:gd name="T59" fmla="*/ 181172 h 776"/>
                  <a:gd name="T60" fmla="*/ 234792 w 960"/>
                  <a:gd name="T61" fmla="*/ 171610 h 776"/>
                  <a:gd name="T62" fmla="*/ 236310 w 960"/>
                  <a:gd name="T63" fmla="*/ 166829 h 776"/>
                  <a:gd name="T64" fmla="*/ 236310 w 960"/>
                  <a:gd name="T65" fmla="*/ 28686 h 776"/>
                  <a:gd name="T66" fmla="*/ 234792 w 960"/>
                  <a:gd name="T67" fmla="*/ 23905 h 776"/>
                  <a:gd name="T68" fmla="*/ 228467 w 960"/>
                  <a:gd name="T69" fmla="*/ 14343 h 776"/>
                  <a:gd name="T70" fmla="*/ 224418 w 960"/>
                  <a:gd name="T71" fmla="*/ 11072 h 776"/>
                  <a:gd name="T72" fmla="*/ 213792 w 960"/>
                  <a:gd name="T73" fmla="*/ 6542 h 776"/>
                  <a:gd name="T74" fmla="*/ 35168 w 960"/>
                  <a:gd name="T75" fmla="*/ 6039 h 776"/>
                  <a:gd name="T76" fmla="*/ 23530 w 960"/>
                  <a:gd name="T77" fmla="*/ 8555 h 776"/>
                  <a:gd name="T78" fmla="*/ 18976 w 960"/>
                  <a:gd name="T79" fmla="*/ 10820 h 776"/>
                  <a:gd name="T80" fmla="*/ 10879 w 960"/>
                  <a:gd name="T81" fmla="*/ 18872 h 776"/>
                  <a:gd name="T82" fmla="*/ 8602 w 960"/>
                  <a:gd name="T83" fmla="*/ 23401 h 776"/>
                  <a:gd name="T84" fmla="*/ 6072 w 960"/>
                  <a:gd name="T85" fmla="*/ 34725 h 77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60"/>
                  <a:gd name="T130" fmla="*/ 0 h 776"/>
                  <a:gd name="T131" fmla="*/ 960 w 960"/>
                  <a:gd name="T132" fmla="*/ 776 h 77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60" h="776">
                    <a:moveTo>
                      <a:pt x="0" y="138"/>
                    </a:moveTo>
                    <a:lnTo>
                      <a:pt x="3" y="112"/>
                    </a:lnTo>
                    <a:cubicBezTo>
                      <a:pt x="3" y="111"/>
                      <a:pt x="3" y="110"/>
                      <a:pt x="3" y="109"/>
                    </a:cubicBezTo>
                    <a:lnTo>
                      <a:pt x="11" y="86"/>
                    </a:lnTo>
                    <a:cubicBezTo>
                      <a:pt x="11" y="85"/>
                      <a:pt x="11" y="84"/>
                      <a:pt x="12" y="83"/>
                    </a:cubicBezTo>
                    <a:lnTo>
                      <a:pt x="23" y="62"/>
                    </a:lnTo>
                    <a:cubicBezTo>
                      <a:pt x="24" y="61"/>
                      <a:pt x="24" y="61"/>
                      <a:pt x="25" y="60"/>
                    </a:cubicBezTo>
                    <a:lnTo>
                      <a:pt x="40" y="42"/>
                    </a:lnTo>
                    <a:cubicBezTo>
                      <a:pt x="40" y="41"/>
                      <a:pt x="41" y="40"/>
                      <a:pt x="42" y="40"/>
                    </a:cubicBezTo>
                    <a:lnTo>
                      <a:pt x="60" y="25"/>
                    </a:lnTo>
                    <a:cubicBezTo>
                      <a:pt x="61" y="24"/>
                      <a:pt x="61" y="24"/>
                      <a:pt x="62" y="23"/>
                    </a:cubicBezTo>
                    <a:lnTo>
                      <a:pt x="83" y="12"/>
                    </a:lnTo>
                    <a:cubicBezTo>
                      <a:pt x="84" y="11"/>
                      <a:pt x="85" y="11"/>
                      <a:pt x="86" y="11"/>
                    </a:cubicBezTo>
                    <a:lnTo>
                      <a:pt x="109" y="3"/>
                    </a:lnTo>
                    <a:cubicBezTo>
                      <a:pt x="110" y="3"/>
                      <a:pt x="111" y="3"/>
                      <a:pt x="112" y="3"/>
                    </a:cubicBezTo>
                    <a:lnTo>
                      <a:pt x="137" y="1"/>
                    </a:lnTo>
                    <a:lnTo>
                      <a:pt x="823" y="0"/>
                    </a:lnTo>
                    <a:lnTo>
                      <a:pt x="850" y="3"/>
                    </a:lnTo>
                    <a:cubicBezTo>
                      <a:pt x="850" y="3"/>
                      <a:pt x="851" y="3"/>
                      <a:pt x="852" y="3"/>
                    </a:cubicBezTo>
                    <a:lnTo>
                      <a:pt x="876" y="11"/>
                    </a:lnTo>
                    <a:cubicBezTo>
                      <a:pt x="876" y="11"/>
                      <a:pt x="877" y="11"/>
                      <a:pt x="878" y="12"/>
                    </a:cubicBezTo>
                    <a:lnTo>
                      <a:pt x="899" y="23"/>
                    </a:lnTo>
                    <a:cubicBezTo>
                      <a:pt x="900" y="24"/>
                      <a:pt x="900" y="24"/>
                      <a:pt x="901" y="25"/>
                    </a:cubicBezTo>
                    <a:lnTo>
                      <a:pt x="919" y="40"/>
                    </a:lnTo>
                    <a:cubicBezTo>
                      <a:pt x="920" y="40"/>
                      <a:pt x="920" y="41"/>
                      <a:pt x="921" y="42"/>
                    </a:cubicBezTo>
                    <a:lnTo>
                      <a:pt x="936" y="60"/>
                    </a:lnTo>
                    <a:cubicBezTo>
                      <a:pt x="937" y="61"/>
                      <a:pt x="937" y="61"/>
                      <a:pt x="938" y="62"/>
                    </a:cubicBezTo>
                    <a:lnTo>
                      <a:pt x="949" y="84"/>
                    </a:lnTo>
                    <a:cubicBezTo>
                      <a:pt x="950" y="84"/>
                      <a:pt x="950" y="85"/>
                      <a:pt x="950" y="86"/>
                    </a:cubicBezTo>
                    <a:lnTo>
                      <a:pt x="957" y="109"/>
                    </a:lnTo>
                    <a:cubicBezTo>
                      <a:pt x="958" y="110"/>
                      <a:pt x="958" y="111"/>
                      <a:pt x="958" y="112"/>
                    </a:cubicBezTo>
                    <a:lnTo>
                      <a:pt x="960" y="137"/>
                    </a:lnTo>
                    <a:lnTo>
                      <a:pt x="960" y="639"/>
                    </a:lnTo>
                    <a:lnTo>
                      <a:pt x="958" y="666"/>
                    </a:lnTo>
                    <a:cubicBezTo>
                      <a:pt x="958" y="666"/>
                      <a:pt x="958" y="667"/>
                      <a:pt x="957" y="668"/>
                    </a:cubicBezTo>
                    <a:lnTo>
                      <a:pt x="950" y="692"/>
                    </a:lnTo>
                    <a:cubicBezTo>
                      <a:pt x="950" y="692"/>
                      <a:pt x="950" y="693"/>
                      <a:pt x="949" y="694"/>
                    </a:cubicBezTo>
                    <a:lnTo>
                      <a:pt x="938" y="715"/>
                    </a:lnTo>
                    <a:cubicBezTo>
                      <a:pt x="937" y="716"/>
                      <a:pt x="937" y="716"/>
                      <a:pt x="936" y="717"/>
                    </a:cubicBezTo>
                    <a:lnTo>
                      <a:pt x="921" y="735"/>
                    </a:lnTo>
                    <a:cubicBezTo>
                      <a:pt x="920" y="736"/>
                      <a:pt x="920" y="736"/>
                      <a:pt x="919" y="737"/>
                    </a:cubicBezTo>
                    <a:lnTo>
                      <a:pt x="901" y="752"/>
                    </a:lnTo>
                    <a:cubicBezTo>
                      <a:pt x="900" y="753"/>
                      <a:pt x="900" y="753"/>
                      <a:pt x="899" y="754"/>
                    </a:cubicBezTo>
                    <a:lnTo>
                      <a:pt x="878" y="765"/>
                    </a:lnTo>
                    <a:cubicBezTo>
                      <a:pt x="877" y="766"/>
                      <a:pt x="876" y="766"/>
                      <a:pt x="876" y="766"/>
                    </a:cubicBezTo>
                    <a:lnTo>
                      <a:pt x="852" y="773"/>
                    </a:lnTo>
                    <a:cubicBezTo>
                      <a:pt x="851" y="774"/>
                      <a:pt x="850" y="774"/>
                      <a:pt x="850" y="774"/>
                    </a:cubicBezTo>
                    <a:lnTo>
                      <a:pt x="824" y="776"/>
                    </a:lnTo>
                    <a:lnTo>
                      <a:pt x="138" y="776"/>
                    </a:lnTo>
                    <a:lnTo>
                      <a:pt x="112" y="774"/>
                    </a:lnTo>
                    <a:cubicBezTo>
                      <a:pt x="111" y="774"/>
                      <a:pt x="110" y="774"/>
                      <a:pt x="109" y="773"/>
                    </a:cubicBezTo>
                    <a:lnTo>
                      <a:pt x="86" y="766"/>
                    </a:lnTo>
                    <a:cubicBezTo>
                      <a:pt x="85" y="766"/>
                      <a:pt x="84" y="766"/>
                      <a:pt x="84" y="765"/>
                    </a:cubicBezTo>
                    <a:lnTo>
                      <a:pt x="62" y="754"/>
                    </a:lnTo>
                    <a:cubicBezTo>
                      <a:pt x="61" y="753"/>
                      <a:pt x="61" y="753"/>
                      <a:pt x="60" y="752"/>
                    </a:cubicBezTo>
                    <a:lnTo>
                      <a:pt x="42" y="737"/>
                    </a:lnTo>
                    <a:cubicBezTo>
                      <a:pt x="41" y="736"/>
                      <a:pt x="40" y="736"/>
                      <a:pt x="40" y="735"/>
                    </a:cubicBezTo>
                    <a:lnTo>
                      <a:pt x="25" y="717"/>
                    </a:lnTo>
                    <a:cubicBezTo>
                      <a:pt x="24" y="716"/>
                      <a:pt x="24" y="716"/>
                      <a:pt x="23" y="715"/>
                    </a:cubicBezTo>
                    <a:lnTo>
                      <a:pt x="12" y="694"/>
                    </a:lnTo>
                    <a:cubicBezTo>
                      <a:pt x="11" y="693"/>
                      <a:pt x="11" y="692"/>
                      <a:pt x="11" y="692"/>
                    </a:cubicBezTo>
                    <a:lnTo>
                      <a:pt x="3" y="668"/>
                    </a:lnTo>
                    <a:cubicBezTo>
                      <a:pt x="3" y="667"/>
                      <a:pt x="3" y="666"/>
                      <a:pt x="3" y="666"/>
                    </a:cubicBezTo>
                    <a:lnTo>
                      <a:pt x="1" y="640"/>
                    </a:lnTo>
                    <a:lnTo>
                      <a:pt x="0" y="138"/>
                    </a:lnTo>
                    <a:close/>
                    <a:moveTo>
                      <a:pt x="24" y="638"/>
                    </a:moveTo>
                    <a:lnTo>
                      <a:pt x="27" y="663"/>
                    </a:lnTo>
                    <a:lnTo>
                      <a:pt x="26" y="661"/>
                    </a:lnTo>
                    <a:lnTo>
                      <a:pt x="34" y="684"/>
                    </a:lnTo>
                    <a:lnTo>
                      <a:pt x="33" y="682"/>
                    </a:lnTo>
                    <a:lnTo>
                      <a:pt x="44" y="703"/>
                    </a:lnTo>
                    <a:lnTo>
                      <a:pt x="43" y="702"/>
                    </a:lnTo>
                    <a:lnTo>
                      <a:pt x="58" y="720"/>
                    </a:lnTo>
                    <a:lnTo>
                      <a:pt x="57" y="719"/>
                    </a:lnTo>
                    <a:lnTo>
                      <a:pt x="75" y="734"/>
                    </a:lnTo>
                    <a:lnTo>
                      <a:pt x="73" y="733"/>
                    </a:lnTo>
                    <a:lnTo>
                      <a:pt x="95" y="744"/>
                    </a:lnTo>
                    <a:lnTo>
                      <a:pt x="93" y="743"/>
                    </a:lnTo>
                    <a:lnTo>
                      <a:pt x="116" y="750"/>
                    </a:lnTo>
                    <a:lnTo>
                      <a:pt x="114" y="750"/>
                    </a:lnTo>
                    <a:lnTo>
                      <a:pt x="138" y="752"/>
                    </a:lnTo>
                    <a:lnTo>
                      <a:pt x="822" y="753"/>
                    </a:lnTo>
                    <a:lnTo>
                      <a:pt x="847" y="750"/>
                    </a:lnTo>
                    <a:lnTo>
                      <a:pt x="845" y="750"/>
                    </a:lnTo>
                    <a:lnTo>
                      <a:pt x="868" y="743"/>
                    </a:lnTo>
                    <a:lnTo>
                      <a:pt x="866" y="744"/>
                    </a:lnTo>
                    <a:lnTo>
                      <a:pt x="888" y="733"/>
                    </a:lnTo>
                    <a:lnTo>
                      <a:pt x="886" y="734"/>
                    </a:lnTo>
                    <a:lnTo>
                      <a:pt x="904" y="719"/>
                    </a:lnTo>
                    <a:lnTo>
                      <a:pt x="903" y="720"/>
                    </a:lnTo>
                    <a:lnTo>
                      <a:pt x="918" y="702"/>
                    </a:lnTo>
                    <a:lnTo>
                      <a:pt x="917" y="704"/>
                    </a:lnTo>
                    <a:lnTo>
                      <a:pt x="928" y="682"/>
                    </a:lnTo>
                    <a:lnTo>
                      <a:pt x="927" y="684"/>
                    </a:lnTo>
                    <a:lnTo>
                      <a:pt x="934" y="661"/>
                    </a:lnTo>
                    <a:lnTo>
                      <a:pt x="934" y="663"/>
                    </a:lnTo>
                    <a:lnTo>
                      <a:pt x="936" y="639"/>
                    </a:lnTo>
                    <a:lnTo>
                      <a:pt x="937" y="139"/>
                    </a:lnTo>
                    <a:lnTo>
                      <a:pt x="934" y="114"/>
                    </a:lnTo>
                    <a:lnTo>
                      <a:pt x="934" y="116"/>
                    </a:lnTo>
                    <a:lnTo>
                      <a:pt x="927" y="93"/>
                    </a:lnTo>
                    <a:lnTo>
                      <a:pt x="928" y="95"/>
                    </a:lnTo>
                    <a:lnTo>
                      <a:pt x="917" y="73"/>
                    </a:lnTo>
                    <a:lnTo>
                      <a:pt x="918" y="75"/>
                    </a:lnTo>
                    <a:lnTo>
                      <a:pt x="903" y="57"/>
                    </a:lnTo>
                    <a:lnTo>
                      <a:pt x="904" y="58"/>
                    </a:lnTo>
                    <a:lnTo>
                      <a:pt x="886" y="43"/>
                    </a:lnTo>
                    <a:lnTo>
                      <a:pt x="887" y="44"/>
                    </a:lnTo>
                    <a:lnTo>
                      <a:pt x="866" y="33"/>
                    </a:lnTo>
                    <a:lnTo>
                      <a:pt x="868" y="34"/>
                    </a:lnTo>
                    <a:lnTo>
                      <a:pt x="845" y="26"/>
                    </a:lnTo>
                    <a:lnTo>
                      <a:pt x="847" y="27"/>
                    </a:lnTo>
                    <a:lnTo>
                      <a:pt x="823" y="24"/>
                    </a:lnTo>
                    <a:lnTo>
                      <a:pt x="139" y="24"/>
                    </a:lnTo>
                    <a:lnTo>
                      <a:pt x="114" y="27"/>
                    </a:lnTo>
                    <a:lnTo>
                      <a:pt x="116" y="26"/>
                    </a:lnTo>
                    <a:lnTo>
                      <a:pt x="93" y="34"/>
                    </a:lnTo>
                    <a:lnTo>
                      <a:pt x="95" y="33"/>
                    </a:lnTo>
                    <a:lnTo>
                      <a:pt x="73" y="44"/>
                    </a:lnTo>
                    <a:lnTo>
                      <a:pt x="75" y="43"/>
                    </a:lnTo>
                    <a:lnTo>
                      <a:pt x="57" y="58"/>
                    </a:lnTo>
                    <a:lnTo>
                      <a:pt x="58" y="57"/>
                    </a:lnTo>
                    <a:lnTo>
                      <a:pt x="43" y="75"/>
                    </a:lnTo>
                    <a:lnTo>
                      <a:pt x="44" y="73"/>
                    </a:lnTo>
                    <a:lnTo>
                      <a:pt x="33" y="95"/>
                    </a:lnTo>
                    <a:lnTo>
                      <a:pt x="34" y="93"/>
                    </a:lnTo>
                    <a:lnTo>
                      <a:pt x="26" y="116"/>
                    </a:lnTo>
                    <a:lnTo>
                      <a:pt x="27" y="114"/>
                    </a:lnTo>
                    <a:lnTo>
                      <a:pt x="24" y="138"/>
                    </a:lnTo>
                    <a:lnTo>
                      <a:pt x="24" y="63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Rectangle 428"/>
              <p:cNvSpPr>
                <a:spLocks noChangeArrowheads="1"/>
              </p:cNvSpPr>
              <p:nvPr/>
            </p:nvSpPr>
            <p:spPr bwMode="auto">
              <a:xfrm>
                <a:off x="6484825" y="5987226"/>
                <a:ext cx="187332" cy="136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233787"/>
                    </a:solidFill>
                  </a:rPr>
                  <a:t>e/o</a:t>
                </a:r>
                <a:endParaRPr lang="en-US"/>
              </a:p>
            </p:txBody>
          </p:sp>
          <p:sp>
            <p:nvSpPr>
              <p:cNvPr id="38" name="Freeform 429"/>
              <p:cNvSpPr>
                <a:spLocks/>
              </p:cNvSpPr>
              <p:nvPr/>
            </p:nvSpPr>
            <p:spPr bwMode="auto">
              <a:xfrm>
                <a:off x="6430848" y="5421963"/>
                <a:ext cx="236547" cy="188951"/>
              </a:xfrm>
              <a:custGeom>
                <a:avLst/>
                <a:gdLst>
                  <a:gd name="T0" fmla="*/ 0 w 936"/>
                  <a:gd name="T1" fmla="*/ 31570 h 748"/>
                  <a:gd name="T2" fmla="*/ 31589 w 936"/>
                  <a:gd name="T3" fmla="*/ 0 h 748"/>
                  <a:gd name="T4" fmla="*/ 31589 w 936"/>
                  <a:gd name="T5" fmla="*/ 0 h 748"/>
                  <a:gd name="T6" fmla="*/ 31589 w 936"/>
                  <a:gd name="T7" fmla="*/ 0 h 748"/>
                  <a:gd name="T8" fmla="*/ 205202 w 936"/>
                  <a:gd name="T9" fmla="*/ 0 h 748"/>
                  <a:gd name="T10" fmla="*/ 205202 w 936"/>
                  <a:gd name="T11" fmla="*/ 0 h 748"/>
                  <a:gd name="T12" fmla="*/ 236538 w 936"/>
                  <a:gd name="T13" fmla="*/ 31570 h 748"/>
                  <a:gd name="T14" fmla="*/ 236538 w 936"/>
                  <a:gd name="T15" fmla="*/ 31570 h 748"/>
                  <a:gd name="T16" fmla="*/ 236538 w 936"/>
                  <a:gd name="T17" fmla="*/ 31570 h 748"/>
                  <a:gd name="T18" fmla="*/ 236538 w 936"/>
                  <a:gd name="T19" fmla="*/ 157596 h 748"/>
                  <a:gd name="T20" fmla="*/ 236538 w 936"/>
                  <a:gd name="T21" fmla="*/ 157596 h 748"/>
                  <a:gd name="T22" fmla="*/ 205202 w 936"/>
                  <a:gd name="T23" fmla="*/ 188913 h 748"/>
                  <a:gd name="T24" fmla="*/ 205202 w 936"/>
                  <a:gd name="T25" fmla="*/ 188913 h 748"/>
                  <a:gd name="T26" fmla="*/ 205202 w 936"/>
                  <a:gd name="T27" fmla="*/ 188913 h 748"/>
                  <a:gd name="T28" fmla="*/ 31589 w 936"/>
                  <a:gd name="T29" fmla="*/ 188913 h 748"/>
                  <a:gd name="T30" fmla="*/ 31589 w 936"/>
                  <a:gd name="T31" fmla="*/ 188913 h 748"/>
                  <a:gd name="T32" fmla="*/ 0 w 936"/>
                  <a:gd name="T33" fmla="*/ 157596 h 748"/>
                  <a:gd name="T34" fmla="*/ 0 w 936"/>
                  <a:gd name="T35" fmla="*/ 157596 h 748"/>
                  <a:gd name="T36" fmla="*/ 0 w 936"/>
                  <a:gd name="T37" fmla="*/ 31570 h 7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36"/>
                  <a:gd name="T58" fmla="*/ 0 h 748"/>
                  <a:gd name="T59" fmla="*/ 936 w 936"/>
                  <a:gd name="T60" fmla="*/ 748 h 74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36" h="748">
                    <a:moveTo>
                      <a:pt x="0" y="125"/>
                    </a:moveTo>
                    <a:cubicBezTo>
                      <a:pt x="0" y="56"/>
                      <a:pt x="56" y="0"/>
                      <a:pt x="125" y="0"/>
                    </a:cubicBezTo>
                    <a:cubicBezTo>
                      <a:pt x="125" y="0"/>
                      <a:pt x="125" y="0"/>
                      <a:pt x="125" y="0"/>
                    </a:cubicBezTo>
                    <a:lnTo>
                      <a:pt x="812" y="0"/>
                    </a:lnTo>
                    <a:cubicBezTo>
                      <a:pt x="881" y="0"/>
                      <a:pt x="936" y="56"/>
                      <a:pt x="936" y="125"/>
                    </a:cubicBezTo>
                    <a:cubicBezTo>
                      <a:pt x="936" y="125"/>
                      <a:pt x="936" y="125"/>
                      <a:pt x="936" y="125"/>
                    </a:cubicBezTo>
                    <a:lnTo>
                      <a:pt x="936" y="624"/>
                    </a:lnTo>
                    <a:cubicBezTo>
                      <a:pt x="936" y="693"/>
                      <a:pt x="881" y="748"/>
                      <a:pt x="812" y="748"/>
                    </a:cubicBezTo>
                    <a:cubicBezTo>
                      <a:pt x="812" y="748"/>
                      <a:pt x="812" y="748"/>
                      <a:pt x="812" y="748"/>
                    </a:cubicBezTo>
                    <a:lnTo>
                      <a:pt x="125" y="748"/>
                    </a:lnTo>
                    <a:cubicBezTo>
                      <a:pt x="56" y="748"/>
                      <a:pt x="0" y="693"/>
                      <a:pt x="0" y="624"/>
                    </a:cubicBezTo>
                    <a:cubicBezTo>
                      <a:pt x="0" y="624"/>
                      <a:pt x="0" y="624"/>
                      <a:pt x="0" y="624"/>
                    </a:cubicBez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Freeform 430"/>
              <p:cNvSpPr>
                <a:spLocks noEditPoints="1"/>
              </p:cNvSpPr>
              <p:nvPr/>
            </p:nvSpPr>
            <p:spPr bwMode="auto">
              <a:xfrm>
                <a:off x="6427673" y="5418788"/>
                <a:ext cx="242897" cy="195302"/>
              </a:xfrm>
              <a:custGeom>
                <a:avLst/>
                <a:gdLst>
                  <a:gd name="T0" fmla="*/ 759 w 960"/>
                  <a:gd name="T1" fmla="*/ 27570 h 772"/>
                  <a:gd name="T2" fmla="*/ 5819 w 960"/>
                  <a:gd name="T3" fmla="*/ 15682 h 772"/>
                  <a:gd name="T4" fmla="*/ 10373 w 960"/>
                  <a:gd name="T5" fmla="*/ 10117 h 772"/>
                  <a:gd name="T6" fmla="*/ 21000 w 960"/>
                  <a:gd name="T7" fmla="*/ 3035 h 772"/>
                  <a:gd name="T8" fmla="*/ 28084 w 960"/>
                  <a:gd name="T9" fmla="*/ 759 h 772"/>
                  <a:gd name="T10" fmla="*/ 215057 w 960"/>
                  <a:gd name="T11" fmla="*/ 759 h 772"/>
                  <a:gd name="T12" fmla="*/ 222141 w 960"/>
                  <a:gd name="T13" fmla="*/ 3035 h 772"/>
                  <a:gd name="T14" fmla="*/ 232768 w 960"/>
                  <a:gd name="T15" fmla="*/ 10117 h 772"/>
                  <a:gd name="T16" fmla="*/ 237322 w 960"/>
                  <a:gd name="T17" fmla="*/ 15682 h 772"/>
                  <a:gd name="T18" fmla="*/ 242129 w 960"/>
                  <a:gd name="T19" fmla="*/ 27570 h 772"/>
                  <a:gd name="T20" fmla="*/ 242888 w 960"/>
                  <a:gd name="T21" fmla="*/ 160864 h 772"/>
                  <a:gd name="T22" fmla="*/ 240358 w 960"/>
                  <a:gd name="T23" fmla="*/ 174017 h 772"/>
                  <a:gd name="T24" fmla="*/ 236816 w 960"/>
                  <a:gd name="T25" fmla="*/ 180340 h 772"/>
                  <a:gd name="T26" fmla="*/ 227961 w 960"/>
                  <a:gd name="T27" fmla="*/ 189193 h 772"/>
                  <a:gd name="T28" fmla="*/ 221635 w 960"/>
                  <a:gd name="T29" fmla="*/ 192734 h 772"/>
                  <a:gd name="T30" fmla="*/ 208732 w 960"/>
                  <a:gd name="T31" fmla="*/ 195263 h 772"/>
                  <a:gd name="T32" fmla="*/ 27578 w 960"/>
                  <a:gd name="T33" fmla="*/ 194504 h 772"/>
                  <a:gd name="T34" fmla="*/ 15687 w 960"/>
                  <a:gd name="T35" fmla="*/ 189699 h 772"/>
                  <a:gd name="T36" fmla="*/ 10120 w 960"/>
                  <a:gd name="T37" fmla="*/ 185146 h 772"/>
                  <a:gd name="T38" fmla="*/ 3036 w 960"/>
                  <a:gd name="T39" fmla="*/ 174523 h 772"/>
                  <a:gd name="T40" fmla="*/ 759 w 960"/>
                  <a:gd name="T41" fmla="*/ 167441 h 772"/>
                  <a:gd name="T42" fmla="*/ 6072 w 960"/>
                  <a:gd name="T43" fmla="*/ 160611 h 772"/>
                  <a:gd name="T44" fmla="*/ 8602 w 960"/>
                  <a:gd name="T45" fmla="*/ 172246 h 772"/>
                  <a:gd name="T46" fmla="*/ 10879 w 960"/>
                  <a:gd name="T47" fmla="*/ 176546 h 772"/>
                  <a:gd name="T48" fmla="*/ 18976 w 960"/>
                  <a:gd name="T49" fmla="*/ 184640 h 772"/>
                  <a:gd name="T50" fmla="*/ 23277 w 960"/>
                  <a:gd name="T51" fmla="*/ 186916 h 772"/>
                  <a:gd name="T52" fmla="*/ 34662 w 960"/>
                  <a:gd name="T53" fmla="*/ 189193 h 772"/>
                  <a:gd name="T54" fmla="*/ 213792 w 960"/>
                  <a:gd name="T55" fmla="*/ 188687 h 772"/>
                  <a:gd name="T56" fmla="*/ 224671 w 960"/>
                  <a:gd name="T57" fmla="*/ 184387 h 772"/>
                  <a:gd name="T58" fmla="*/ 228467 w 960"/>
                  <a:gd name="T59" fmla="*/ 181099 h 772"/>
                  <a:gd name="T60" fmla="*/ 234792 w 960"/>
                  <a:gd name="T61" fmla="*/ 171740 h 772"/>
                  <a:gd name="T62" fmla="*/ 236310 w 960"/>
                  <a:gd name="T63" fmla="*/ 166935 h 772"/>
                  <a:gd name="T64" fmla="*/ 236310 w 960"/>
                  <a:gd name="T65" fmla="*/ 28581 h 772"/>
                  <a:gd name="T66" fmla="*/ 234792 w 960"/>
                  <a:gd name="T67" fmla="*/ 23776 h 772"/>
                  <a:gd name="T68" fmla="*/ 228467 w 960"/>
                  <a:gd name="T69" fmla="*/ 14417 h 772"/>
                  <a:gd name="T70" fmla="*/ 224671 w 960"/>
                  <a:gd name="T71" fmla="*/ 11129 h 772"/>
                  <a:gd name="T72" fmla="*/ 213792 w 960"/>
                  <a:gd name="T73" fmla="*/ 6576 h 772"/>
                  <a:gd name="T74" fmla="*/ 34915 w 960"/>
                  <a:gd name="T75" fmla="*/ 6070 h 772"/>
                  <a:gd name="T76" fmla="*/ 23277 w 960"/>
                  <a:gd name="T77" fmla="*/ 8600 h 772"/>
                  <a:gd name="T78" fmla="*/ 18976 w 960"/>
                  <a:gd name="T79" fmla="*/ 10876 h 772"/>
                  <a:gd name="T80" fmla="*/ 10879 w 960"/>
                  <a:gd name="T81" fmla="*/ 18970 h 772"/>
                  <a:gd name="T82" fmla="*/ 8602 w 960"/>
                  <a:gd name="T83" fmla="*/ 23270 h 772"/>
                  <a:gd name="T84" fmla="*/ 6072 w 960"/>
                  <a:gd name="T85" fmla="*/ 34652 h 77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60"/>
                  <a:gd name="T130" fmla="*/ 0 h 772"/>
                  <a:gd name="T131" fmla="*/ 960 w 960"/>
                  <a:gd name="T132" fmla="*/ 772 h 77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60" h="772">
                    <a:moveTo>
                      <a:pt x="0" y="137"/>
                    </a:moveTo>
                    <a:lnTo>
                      <a:pt x="3" y="111"/>
                    </a:lnTo>
                    <a:cubicBezTo>
                      <a:pt x="3" y="110"/>
                      <a:pt x="3" y="109"/>
                      <a:pt x="3" y="109"/>
                    </a:cubicBezTo>
                    <a:lnTo>
                      <a:pt x="11" y="85"/>
                    </a:lnTo>
                    <a:cubicBezTo>
                      <a:pt x="11" y="84"/>
                      <a:pt x="11" y="84"/>
                      <a:pt x="12" y="83"/>
                    </a:cubicBezTo>
                    <a:lnTo>
                      <a:pt x="23" y="62"/>
                    </a:lnTo>
                    <a:cubicBezTo>
                      <a:pt x="24" y="61"/>
                      <a:pt x="24" y="60"/>
                      <a:pt x="24" y="60"/>
                    </a:cubicBezTo>
                    <a:lnTo>
                      <a:pt x="40" y="41"/>
                    </a:lnTo>
                    <a:cubicBezTo>
                      <a:pt x="40" y="41"/>
                      <a:pt x="41" y="40"/>
                      <a:pt x="41" y="40"/>
                    </a:cubicBezTo>
                    <a:lnTo>
                      <a:pt x="60" y="24"/>
                    </a:lnTo>
                    <a:cubicBezTo>
                      <a:pt x="60" y="24"/>
                      <a:pt x="61" y="24"/>
                      <a:pt x="62" y="23"/>
                    </a:cubicBezTo>
                    <a:lnTo>
                      <a:pt x="83" y="12"/>
                    </a:lnTo>
                    <a:cubicBezTo>
                      <a:pt x="84" y="11"/>
                      <a:pt x="84" y="11"/>
                      <a:pt x="85" y="11"/>
                    </a:cubicBezTo>
                    <a:lnTo>
                      <a:pt x="109" y="3"/>
                    </a:lnTo>
                    <a:cubicBezTo>
                      <a:pt x="109" y="3"/>
                      <a:pt x="110" y="3"/>
                      <a:pt x="111" y="3"/>
                    </a:cubicBezTo>
                    <a:lnTo>
                      <a:pt x="136" y="1"/>
                    </a:lnTo>
                    <a:lnTo>
                      <a:pt x="824" y="0"/>
                    </a:lnTo>
                    <a:lnTo>
                      <a:pt x="850" y="3"/>
                    </a:lnTo>
                    <a:cubicBezTo>
                      <a:pt x="851" y="3"/>
                      <a:pt x="852" y="3"/>
                      <a:pt x="853" y="3"/>
                    </a:cubicBezTo>
                    <a:lnTo>
                      <a:pt x="876" y="11"/>
                    </a:lnTo>
                    <a:cubicBezTo>
                      <a:pt x="877" y="11"/>
                      <a:pt x="878" y="11"/>
                      <a:pt x="878" y="12"/>
                    </a:cubicBezTo>
                    <a:lnTo>
                      <a:pt x="899" y="23"/>
                    </a:lnTo>
                    <a:cubicBezTo>
                      <a:pt x="900" y="24"/>
                      <a:pt x="901" y="24"/>
                      <a:pt x="901" y="24"/>
                    </a:cubicBezTo>
                    <a:lnTo>
                      <a:pt x="920" y="40"/>
                    </a:lnTo>
                    <a:cubicBezTo>
                      <a:pt x="920" y="40"/>
                      <a:pt x="921" y="41"/>
                      <a:pt x="921" y="41"/>
                    </a:cubicBezTo>
                    <a:lnTo>
                      <a:pt x="936" y="60"/>
                    </a:lnTo>
                    <a:cubicBezTo>
                      <a:pt x="937" y="60"/>
                      <a:pt x="937" y="61"/>
                      <a:pt x="938" y="62"/>
                    </a:cubicBezTo>
                    <a:lnTo>
                      <a:pt x="949" y="83"/>
                    </a:lnTo>
                    <a:cubicBezTo>
                      <a:pt x="950" y="84"/>
                      <a:pt x="950" y="84"/>
                      <a:pt x="950" y="85"/>
                    </a:cubicBezTo>
                    <a:lnTo>
                      <a:pt x="957" y="109"/>
                    </a:lnTo>
                    <a:cubicBezTo>
                      <a:pt x="958" y="109"/>
                      <a:pt x="958" y="110"/>
                      <a:pt x="958" y="111"/>
                    </a:cubicBezTo>
                    <a:lnTo>
                      <a:pt x="960" y="136"/>
                    </a:lnTo>
                    <a:lnTo>
                      <a:pt x="960" y="636"/>
                    </a:lnTo>
                    <a:lnTo>
                      <a:pt x="958" y="662"/>
                    </a:lnTo>
                    <a:cubicBezTo>
                      <a:pt x="958" y="663"/>
                      <a:pt x="958" y="664"/>
                      <a:pt x="957" y="665"/>
                    </a:cubicBezTo>
                    <a:lnTo>
                      <a:pt x="950" y="688"/>
                    </a:lnTo>
                    <a:cubicBezTo>
                      <a:pt x="950" y="689"/>
                      <a:pt x="950" y="690"/>
                      <a:pt x="949" y="690"/>
                    </a:cubicBezTo>
                    <a:lnTo>
                      <a:pt x="938" y="711"/>
                    </a:lnTo>
                    <a:cubicBezTo>
                      <a:pt x="937" y="712"/>
                      <a:pt x="937" y="713"/>
                      <a:pt x="936" y="713"/>
                    </a:cubicBezTo>
                    <a:lnTo>
                      <a:pt x="921" y="732"/>
                    </a:lnTo>
                    <a:cubicBezTo>
                      <a:pt x="921" y="732"/>
                      <a:pt x="920" y="733"/>
                      <a:pt x="920" y="733"/>
                    </a:cubicBezTo>
                    <a:lnTo>
                      <a:pt x="901" y="748"/>
                    </a:lnTo>
                    <a:cubicBezTo>
                      <a:pt x="901" y="749"/>
                      <a:pt x="900" y="749"/>
                      <a:pt x="899" y="750"/>
                    </a:cubicBezTo>
                    <a:lnTo>
                      <a:pt x="878" y="761"/>
                    </a:lnTo>
                    <a:cubicBezTo>
                      <a:pt x="878" y="762"/>
                      <a:pt x="877" y="762"/>
                      <a:pt x="876" y="762"/>
                    </a:cubicBezTo>
                    <a:lnTo>
                      <a:pt x="853" y="769"/>
                    </a:lnTo>
                    <a:cubicBezTo>
                      <a:pt x="852" y="770"/>
                      <a:pt x="851" y="770"/>
                      <a:pt x="850" y="770"/>
                    </a:cubicBezTo>
                    <a:lnTo>
                      <a:pt x="825" y="772"/>
                    </a:lnTo>
                    <a:lnTo>
                      <a:pt x="137" y="772"/>
                    </a:lnTo>
                    <a:lnTo>
                      <a:pt x="111" y="770"/>
                    </a:lnTo>
                    <a:cubicBezTo>
                      <a:pt x="110" y="770"/>
                      <a:pt x="109" y="770"/>
                      <a:pt x="109" y="769"/>
                    </a:cubicBezTo>
                    <a:lnTo>
                      <a:pt x="85" y="762"/>
                    </a:lnTo>
                    <a:cubicBezTo>
                      <a:pt x="84" y="762"/>
                      <a:pt x="84" y="762"/>
                      <a:pt x="83" y="761"/>
                    </a:cubicBezTo>
                    <a:lnTo>
                      <a:pt x="62" y="750"/>
                    </a:lnTo>
                    <a:cubicBezTo>
                      <a:pt x="61" y="749"/>
                      <a:pt x="60" y="749"/>
                      <a:pt x="60" y="748"/>
                    </a:cubicBezTo>
                    <a:lnTo>
                      <a:pt x="41" y="733"/>
                    </a:lnTo>
                    <a:cubicBezTo>
                      <a:pt x="41" y="733"/>
                      <a:pt x="40" y="732"/>
                      <a:pt x="40" y="732"/>
                    </a:cubicBezTo>
                    <a:lnTo>
                      <a:pt x="24" y="713"/>
                    </a:lnTo>
                    <a:cubicBezTo>
                      <a:pt x="24" y="713"/>
                      <a:pt x="24" y="712"/>
                      <a:pt x="23" y="711"/>
                    </a:cubicBezTo>
                    <a:lnTo>
                      <a:pt x="12" y="690"/>
                    </a:lnTo>
                    <a:cubicBezTo>
                      <a:pt x="11" y="690"/>
                      <a:pt x="11" y="689"/>
                      <a:pt x="11" y="688"/>
                    </a:cubicBezTo>
                    <a:lnTo>
                      <a:pt x="3" y="665"/>
                    </a:lnTo>
                    <a:cubicBezTo>
                      <a:pt x="3" y="664"/>
                      <a:pt x="3" y="663"/>
                      <a:pt x="3" y="662"/>
                    </a:cubicBezTo>
                    <a:lnTo>
                      <a:pt x="1" y="637"/>
                    </a:lnTo>
                    <a:lnTo>
                      <a:pt x="0" y="137"/>
                    </a:lnTo>
                    <a:close/>
                    <a:moveTo>
                      <a:pt x="24" y="635"/>
                    </a:moveTo>
                    <a:lnTo>
                      <a:pt x="27" y="660"/>
                    </a:lnTo>
                    <a:lnTo>
                      <a:pt x="26" y="657"/>
                    </a:lnTo>
                    <a:lnTo>
                      <a:pt x="34" y="681"/>
                    </a:lnTo>
                    <a:lnTo>
                      <a:pt x="33" y="679"/>
                    </a:lnTo>
                    <a:lnTo>
                      <a:pt x="44" y="700"/>
                    </a:lnTo>
                    <a:lnTo>
                      <a:pt x="43" y="698"/>
                    </a:lnTo>
                    <a:lnTo>
                      <a:pt x="58" y="716"/>
                    </a:lnTo>
                    <a:lnTo>
                      <a:pt x="57" y="715"/>
                    </a:lnTo>
                    <a:lnTo>
                      <a:pt x="75" y="730"/>
                    </a:lnTo>
                    <a:lnTo>
                      <a:pt x="73" y="729"/>
                    </a:lnTo>
                    <a:lnTo>
                      <a:pt x="94" y="740"/>
                    </a:lnTo>
                    <a:lnTo>
                      <a:pt x="92" y="739"/>
                    </a:lnTo>
                    <a:lnTo>
                      <a:pt x="116" y="746"/>
                    </a:lnTo>
                    <a:lnTo>
                      <a:pt x="113" y="746"/>
                    </a:lnTo>
                    <a:lnTo>
                      <a:pt x="137" y="748"/>
                    </a:lnTo>
                    <a:lnTo>
                      <a:pt x="823" y="749"/>
                    </a:lnTo>
                    <a:lnTo>
                      <a:pt x="848" y="746"/>
                    </a:lnTo>
                    <a:lnTo>
                      <a:pt x="845" y="746"/>
                    </a:lnTo>
                    <a:lnTo>
                      <a:pt x="869" y="739"/>
                    </a:lnTo>
                    <a:lnTo>
                      <a:pt x="867" y="740"/>
                    </a:lnTo>
                    <a:lnTo>
                      <a:pt x="888" y="729"/>
                    </a:lnTo>
                    <a:lnTo>
                      <a:pt x="886" y="730"/>
                    </a:lnTo>
                    <a:lnTo>
                      <a:pt x="904" y="715"/>
                    </a:lnTo>
                    <a:lnTo>
                      <a:pt x="903" y="716"/>
                    </a:lnTo>
                    <a:lnTo>
                      <a:pt x="918" y="698"/>
                    </a:lnTo>
                    <a:lnTo>
                      <a:pt x="917" y="700"/>
                    </a:lnTo>
                    <a:lnTo>
                      <a:pt x="928" y="679"/>
                    </a:lnTo>
                    <a:lnTo>
                      <a:pt x="927" y="681"/>
                    </a:lnTo>
                    <a:lnTo>
                      <a:pt x="934" y="657"/>
                    </a:lnTo>
                    <a:lnTo>
                      <a:pt x="934" y="660"/>
                    </a:lnTo>
                    <a:lnTo>
                      <a:pt x="936" y="636"/>
                    </a:lnTo>
                    <a:lnTo>
                      <a:pt x="937" y="138"/>
                    </a:lnTo>
                    <a:lnTo>
                      <a:pt x="934" y="113"/>
                    </a:lnTo>
                    <a:lnTo>
                      <a:pt x="934" y="116"/>
                    </a:lnTo>
                    <a:lnTo>
                      <a:pt x="927" y="92"/>
                    </a:lnTo>
                    <a:lnTo>
                      <a:pt x="928" y="94"/>
                    </a:lnTo>
                    <a:lnTo>
                      <a:pt x="917" y="73"/>
                    </a:lnTo>
                    <a:lnTo>
                      <a:pt x="918" y="75"/>
                    </a:lnTo>
                    <a:lnTo>
                      <a:pt x="903" y="57"/>
                    </a:lnTo>
                    <a:lnTo>
                      <a:pt x="904" y="58"/>
                    </a:lnTo>
                    <a:lnTo>
                      <a:pt x="886" y="43"/>
                    </a:lnTo>
                    <a:lnTo>
                      <a:pt x="888" y="44"/>
                    </a:lnTo>
                    <a:lnTo>
                      <a:pt x="867" y="33"/>
                    </a:lnTo>
                    <a:lnTo>
                      <a:pt x="869" y="34"/>
                    </a:lnTo>
                    <a:lnTo>
                      <a:pt x="845" y="26"/>
                    </a:lnTo>
                    <a:lnTo>
                      <a:pt x="848" y="27"/>
                    </a:lnTo>
                    <a:lnTo>
                      <a:pt x="824" y="24"/>
                    </a:lnTo>
                    <a:lnTo>
                      <a:pt x="138" y="24"/>
                    </a:lnTo>
                    <a:lnTo>
                      <a:pt x="113" y="27"/>
                    </a:lnTo>
                    <a:lnTo>
                      <a:pt x="116" y="26"/>
                    </a:lnTo>
                    <a:lnTo>
                      <a:pt x="92" y="34"/>
                    </a:lnTo>
                    <a:lnTo>
                      <a:pt x="94" y="33"/>
                    </a:lnTo>
                    <a:lnTo>
                      <a:pt x="73" y="44"/>
                    </a:lnTo>
                    <a:lnTo>
                      <a:pt x="75" y="43"/>
                    </a:lnTo>
                    <a:lnTo>
                      <a:pt x="57" y="58"/>
                    </a:lnTo>
                    <a:lnTo>
                      <a:pt x="58" y="57"/>
                    </a:lnTo>
                    <a:lnTo>
                      <a:pt x="43" y="75"/>
                    </a:lnTo>
                    <a:lnTo>
                      <a:pt x="44" y="73"/>
                    </a:lnTo>
                    <a:lnTo>
                      <a:pt x="33" y="94"/>
                    </a:lnTo>
                    <a:lnTo>
                      <a:pt x="34" y="92"/>
                    </a:lnTo>
                    <a:lnTo>
                      <a:pt x="26" y="116"/>
                    </a:lnTo>
                    <a:lnTo>
                      <a:pt x="27" y="113"/>
                    </a:lnTo>
                    <a:lnTo>
                      <a:pt x="24" y="137"/>
                    </a:lnTo>
                    <a:lnTo>
                      <a:pt x="24" y="635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Rectangle 431"/>
              <p:cNvSpPr>
                <a:spLocks noChangeArrowheads="1"/>
              </p:cNvSpPr>
              <p:nvPr/>
            </p:nvSpPr>
            <p:spPr bwMode="auto">
              <a:xfrm>
                <a:off x="6484825" y="5468011"/>
                <a:ext cx="187332" cy="1349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233787"/>
                    </a:solidFill>
                  </a:rPr>
                  <a:t>e/o</a:t>
                </a:r>
                <a:endParaRPr lang="en-US"/>
              </a:p>
            </p:txBody>
          </p:sp>
          <p:sp>
            <p:nvSpPr>
              <p:cNvPr id="41" name="Freeform 432"/>
              <p:cNvSpPr>
                <a:spLocks noEditPoints="1"/>
              </p:cNvSpPr>
              <p:nvPr/>
            </p:nvSpPr>
            <p:spPr bwMode="auto">
              <a:xfrm>
                <a:off x="6240341" y="5498179"/>
                <a:ext cx="190507" cy="34932"/>
              </a:xfrm>
              <a:custGeom>
                <a:avLst/>
                <a:gdLst>
                  <a:gd name="T0" fmla="*/ 42863 w 120"/>
                  <a:gd name="T1" fmla="*/ 14288 h 22"/>
                  <a:gd name="T2" fmla="*/ 147638 w 120"/>
                  <a:gd name="T3" fmla="*/ 14288 h 22"/>
                  <a:gd name="T4" fmla="*/ 147638 w 120"/>
                  <a:gd name="T5" fmla="*/ 20637 h 22"/>
                  <a:gd name="T6" fmla="*/ 42863 w 120"/>
                  <a:gd name="T7" fmla="*/ 20637 h 22"/>
                  <a:gd name="T8" fmla="*/ 42863 w 120"/>
                  <a:gd name="T9" fmla="*/ 14288 h 22"/>
                  <a:gd name="T10" fmla="*/ 50800 w 120"/>
                  <a:gd name="T11" fmla="*/ 34925 h 22"/>
                  <a:gd name="T12" fmla="*/ 0 w 120"/>
                  <a:gd name="T13" fmla="*/ 17463 h 22"/>
                  <a:gd name="T14" fmla="*/ 50800 w 120"/>
                  <a:gd name="T15" fmla="*/ 0 h 22"/>
                  <a:gd name="T16" fmla="*/ 50800 w 120"/>
                  <a:gd name="T17" fmla="*/ 34925 h 22"/>
                  <a:gd name="T18" fmla="*/ 139700 w 120"/>
                  <a:gd name="T19" fmla="*/ 0 h 22"/>
                  <a:gd name="T20" fmla="*/ 190500 w 120"/>
                  <a:gd name="T21" fmla="*/ 17463 h 22"/>
                  <a:gd name="T22" fmla="*/ 139700 w 120"/>
                  <a:gd name="T23" fmla="*/ 34925 h 22"/>
                  <a:gd name="T24" fmla="*/ 139700 w 120"/>
                  <a:gd name="T25" fmla="*/ 0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0"/>
                  <a:gd name="T40" fmla="*/ 0 h 22"/>
                  <a:gd name="T41" fmla="*/ 120 w 120"/>
                  <a:gd name="T42" fmla="*/ 22 h 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0" h="22">
                    <a:moveTo>
                      <a:pt x="27" y="9"/>
                    </a:moveTo>
                    <a:lnTo>
                      <a:pt x="93" y="9"/>
                    </a:lnTo>
                    <a:lnTo>
                      <a:pt x="93" y="13"/>
                    </a:lnTo>
                    <a:lnTo>
                      <a:pt x="27" y="13"/>
                    </a:lnTo>
                    <a:lnTo>
                      <a:pt x="27" y="9"/>
                    </a:lnTo>
                    <a:close/>
                    <a:moveTo>
                      <a:pt x="32" y="22"/>
                    </a:moveTo>
                    <a:lnTo>
                      <a:pt x="0" y="11"/>
                    </a:lnTo>
                    <a:lnTo>
                      <a:pt x="32" y="0"/>
                    </a:lnTo>
                    <a:lnTo>
                      <a:pt x="32" y="22"/>
                    </a:lnTo>
                    <a:close/>
                    <a:moveTo>
                      <a:pt x="88" y="0"/>
                    </a:moveTo>
                    <a:lnTo>
                      <a:pt x="120" y="11"/>
                    </a:lnTo>
                    <a:lnTo>
                      <a:pt x="88" y="22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Freeform 433"/>
              <p:cNvSpPr>
                <a:spLocks noEditPoints="1"/>
              </p:cNvSpPr>
              <p:nvPr/>
            </p:nvSpPr>
            <p:spPr bwMode="auto">
              <a:xfrm>
                <a:off x="5562454" y="5307641"/>
                <a:ext cx="33339" cy="114323"/>
              </a:xfrm>
              <a:custGeom>
                <a:avLst/>
                <a:gdLst>
                  <a:gd name="T0" fmla="*/ 14288 w 21"/>
                  <a:gd name="T1" fmla="*/ 114300 h 72"/>
                  <a:gd name="T2" fmla="*/ 14288 w 21"/>
                  <a:gd name="T3" fmla="*/ 25400 h 72"/>
                  <a:gd name="T4" fmla="*/ 20638 w 21"/>
                  <a:gd name="T5" fmla="*/ 25400 h 72"/>
                  <a:gd name="T6" fmla="*/ 20638 w 21"/>
                  <a:gd name="T7" fmla="*/ 114300 h 72"/>
                  <a:gd name="T8" fmla="*/ 14288 w 21"/>
                  <a:gd name="T9" fmla="*/ 114300 h 72"/>
                  <a:gd name="T10" fmla="*/ 0 w 21"/>
                  <a:gd name="T11" fmla="*/ 33337 h 72"/>
                  <a:gd name="T12" fmla="*/ 17463 w 21"/>
                  <a:gd name="T13" fmla="*/ 0 h 72"/>
                  <a:gd name="T14" fmla="*/ 33338 w 21"/>
                  <a:gd name="T15" fmla="*/ 33337 h 72"/>
                  <a:gd name="T16" fmla="*/ 0 w 21"/>
                  <a:gd name="T17" fmla="*/ 33337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72"/>
                  <a:gd name="T29" fmla="*/ 21 w 21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72">
                    <a:moveTo>
                      <a:pt x="9" y="72"/>
                    </a:moveTo>
                    <a:lnTo>
                      <a:pt x="9" y="16"/>
                    </a:lnTo>
                    <a:lnTo>
                      <a:pt x="13" y="16"/>
                    </a:lnTo>
                    <a:lnTo>
                      <a:pt x="13" y="72"/>
                    </a:lnTo>
                    <a:lnTo>
                      <a:pt x="9" y="72"/>
                    </a:lnTo>
                    <a:close/>
                    <a:moveTo>
                      <a:pt x="0" y="21"/>
                    </a:moveTo>
                    <a:lnTo>
                      <a:pt x="11" y="0"/>
                    </a:lnTo>
                    <a:lnTo>
                      <a:pt x="21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262699"/>
              </a:solidFill>
              <a:ln w="0" cap="flat">
                <a:solidFill>
                  <a:srgbClr val="2626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Freeform 434"/>
              <p:cNvSpPr>
                <a:spLocks noEditPoints="1"/>
              </p:cNvSpPr>
              <p:nvPr/>
            </p:nvSpPr>
            <p:spPr bwMode="auto">
              <a:xfrm>
                <a:off x="5562454" y="5783986"/>
                <a:ext cx="33339" cy="252463"/>
              </a:xfrm>
              <a:custGeom>
                <a:avLst/>
                <a:gdLst>
                  <a:gd name="T0" fmla="*/ 14288 w 21"/>
                  <a:gd name="T1" fmla="*/ 252413 h 159"/>
                  <a:gd name="T2" fmla="*/ 14288 w 21"/>
                  <a:gd name="T3" fmla="*/ 25400 h 159"/>
                  <a:gd name="T4" fmla="*/ 20638 w 21"/>
                  <a:gd name="T5" fmla="*/ 25400 h 159"/>
                  <a:gd name="T6" fmla="*/ 20638 w 21"/>
                  <a:gd name="T7" fmla="*/ 252413 h 159"/>
                  <a:gd name="T8" fmla="*/ 14288 w 21"/>
                  <a:gd name="T9" fmla="*/ 252413 h 159"/>
                  <a:gd name="T10" fmla="*/ 0 w 21"/>
                  <a:gd name="T11" fmla="*/ 34925 h 159"/>
                  <a:gd name="T12" fmla="*/ 17463 w 21"/>
                  <a:gd name="T13" fmla="*/ 0 h 159"/>
                  <a:gd name="T14" fmla="*/ 33338 w 21"/>
                  <a:gd name="T15" fmla="*/ 34925 h 159"/>
                  <a:gd name="T16" fmla="*/ 0 w 21"/>
                  <a:gd name="T17" fmla="*/ 34925 h 1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59"/>
                  <a:gd name="T29" fmla="*/ 21 w 21"/>
                  <a:gd name="T30" fmla="*/ 159 h 1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59">
                    <a:moveTo>
                      <a:pt x="9" y="159"/>
                    </a:moveTo>
                    <a:lnTo>
                      <a:pt x="9" y="16"/>
                    </a:lnTo>
                    <a:lnTo>
                      <a:pt x="13" y="16"/>
                    </a:lnTo>
                    <a:lnTo>
                      <a:pt x="13" y="159"/>
                    </a:lnTo>
                    <a:lnTo>
                      <a:pt x="9" y="159"/>
                    </a:lnTo>
                    <a:close/>
                    <a:moveTo>
                      <a:pt x="0" y="22"/>
                    </a:moveTo>
                    <a:lnTo>
                      <a:pt x="11" y="0"/>
                    </a:lnTo>
                    <a:lnTo>
                      <a:pt x="21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262699"/>
              </a:solidFill>
              <a:ln w="0" cap="flat">
                <a:solidFill>
                  <a:srgbClr val="2626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Rectangle 435"/>
              <p:cNvSpPr>
                <a:spLocks noChangeArrowheads="1"/>
              </p:cNvSpPr>
              <p:nvPr/>
            </p:nvSpPr>
            <p:spPr bwMode="auto">
              <a:xfrm>
                <a:off x="5576741" y="6034861"/>
                <a:ext cx="854107" cy="4764"/>
              </a:xfrm>
              <a:prstGeom prst="rect">
                <a:avLst/>
              </a:prstGeom>
              <a:solidFill>
                <a:srgbClr val="262699"/>
              </a:solidFill>
              <a:ln w="0">
                <a:solidFill>
                  <a:srgbClr val="2626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Freeform 436"/>
              <p:cNvSpPr>
                <a:spLocks noEditPoints="1"/>
              </p:cNvSpPr>
              <p:nvPr/>
            </p:nvSpPr>
            <p:spPr bwMode="auto">
              <a:xfrm>
                <a:off x="6057772" y="5903073"/>
                <a:ext cx="33339" cy="133377"/>
              </a:xfrm>
              <a:custGeom>
                <a:avLst/>
                <a:gdLst>
                  <a:gd name="T0" fmla="*/ 14288 w 21"/>
                  <a:gd name="T1" fmla="*/ 133350 h 84"/>
                  <a:gd name="T2" fmla="*/ 14288 w 21"/>
                  <a:gd name="T3" fmla="*/ 25400 h 84"/>
                  <a:gd name="T4" fmla="*/ 19050 w 21"/>
                  <a:gd name="T5" fmla="*/ 25400 h 84"/>
                  <a:gd name="T6" fmla="*/ 19050 w 21"/>
                  <a:gd name="T7" fmla="*/ 133350 h 84"/>
                  <a:gd name="T8" fmla="*/ 14288 w 21"/>
                  <a:gd name="T9" fmla="*/ 133350 h 84"/>
                  <a:gd name="T10" fmla="*/ 0 w 21"/>
                  <a:gd name="T11" fmla="*/ 34925 h 84"/>
                  <a:gd name="T12" fmla="*/ 15875 w 21"/>
                  <a:gd name="T13" fmla="*/ 0 h 84"/>
                  <a:gd name="T14" fmla="*/ 33338 w 21"/>
                  <a:gd name="T15" fmla="*/ 34925 h 84"/>
                  <a:gd name="T16" fmla="*/ 0 w 21"/>
                  <a:gd name="T17" fmla="*/ 34925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84"/>
                  <a:gd name="T29" fmla="*/ 21 w 21"/>
                  <a:gd name="T30" fmla="*/ 84 h 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84">
                    <a:moveTo>
                      <a:pt x="9" y="84"/>
                    </a:moveTo>
                    <a:lnTo>
                      <a:pt x="9" y="16"/>
                    </a:lnTo>
                    <a:lnTo>
                      <a:pt x="12" y="16"/>
                    </a:lnTo>
                    <a:lnTo>
                      <a:pt x="12" y="84"/>
                    </a:lnTo>
                    <a:lnTo>
                      <a:pt x="9" y="84"/>
                    </a:lnTo>
                    <a:close/>
                    <a:moveTo>
                      <a:pt x="0" y="22"/>
                    </a:moveTo>
                    <a:lnTo>
                      <a:pt x="10" y="0"/>
                    </a:lnTo>
                    <a:lnTo>
                      <a:pt x="21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262699"/>
              </a:solidFill>
              <a:ln w="0" cap="flat">
                <a:solidFill>
                  <a:srgbClr val="2626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Freeform 437"/>
              <p:cNvSpPr>
                <a:spLocks noEditPoints="1"/>
              </p:cNvSpPr>
              <p:nvPr/>
            </p:nvSpPr>
            <p:spPr bwMode="auto">
              <a:xfrm>
                <a:off x="6667395" y="5248892"/>
                <a:ext cx="958886" cy="50810"/>
              </a:xfrm>
              <a:custGeom>
                <a:avLst/>
                <a:gdLst>
                  <a:gd name="T0" fmla="*/ 0 w 604"/>
                  <a:gd name="T1" fmla="*/ 20637 h 32"/>
                  <a:gd name="T2" fmla="*/ 915988 w 604"/>
                  <a:gd name="T3" fmla="*/ 20637 h 32"/>
                  <a:gd name="T4" fmla="*/ 915988 w 604"/>
                  <a:gd name="T5" fmla="*/ 28575 h 32"/>
                  <a:gd name="T6" fmla="*/ 0 w 604"/>
                  <a:gd name="T7" fmla="*/ 28575 h 32"/>
                  <a:gd name="T8" fmla="*/ 0 w 604"/>
                  <a:gd name="T9" fmla="*/ 20637 h 32"/>
                  <a:gd name="T10" fmla="*/ 908050 w 604"/>
                  <a:gd name="T11" fmla="*/ 0 h 32"/>
                  <a:gd name="T12" fmla="*/ 958850 w 604"/>
                  <a:gd name="T13" fmla="*/ 25400 h 32"/>
                  <a:gd name="T14" fmla="*/ 908050 w 604"/>
                  <a:gd name="T15" fmla="*/ 50800 h 32"/>
                  <a:gd name="T16" fmla="*/ 908050 w 604"/>
                  <a:gd name="T17" fmla="*/ 0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4"/>
                  <a:gd name="T28" fmla="*/ 0 h 32"/>
                  <a:gd name="T29" fmla="*/ 604 w 604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4" h="32">
                    <a:moveTo>
                      <a:pt x="0" y="13"/>
                    </a:moveTo>
                    <a:lnTo>
                      <a:pt x="577" y="13"/>
                    </a:lnTo>
                    <a:lnTo>
                      <a:pt x="577" y="18"/>
                    </a:lnTo>
                    <a:lnTo>
                      <a:pt x="0" y="18"/>
                    </a:lnTo>
                    <a:lnTo>
                      <a:pt x="0" y="13"/>
                    </a:lnTo>
                    <a:close/>
                    <a:moveTo>
                      <a:pt x="572" y="0"/>
                    </a:moveTo>
                    <a:lnTo>
                      <a:pt x="604" y="16"/>
                    </a:lnTo>
                    <a:lnTo>
                      <a:pt x="572" y="32"/>
                    </a:lnTo>
                    <a:lnTo>
                      <a:pt x="572" y="0"/>
                    </a:lnTo>
                    <a:close/>
                  </a:path>
                </a:pathLst>
              </a:custGeom>
              <a:solidFill>
                <a:srgbClr val="FF6600"/>
              </a:solidFill>
              <a:ln w="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Freeform 438"/>
              <p:cNvSpPr>
                <a:spLocks/>
              </p:cNvSpPr>
              <p:nvPr/>
            </p:nvSpPr>
            <p:spPr bwMode="auto">
              <a:xfrm>
                <a:off x="7169063" y="5228250"/>
                <a:ext cx="65090" cy="84155"/>
              </a:xfrm>
              <a:custGeom>
                <a:avLst/>
                <a:gdLst>
                  <a:gd name="T0" fmla="*/ 0 w 41"/>
                  <a:gd name="T1" fmla="*/ 69850 h 53"/>
                  <a:gd name="T2" fmla="*/ 42863 w 41"/>
                  <a:gd name="T3" fmla="*/ 0 h 53"/>
                  <a:gd name="T4" fmla="*/ 65088 w 41"/>
                  <a:gd name="T5" fmla="*/ 12700 h 53"/>
                  <a:gd name="T6" fmla="*/ 20638 w 41"/>
                  <a:gd name="T7" fmla="*/ 84138 h 53"/>
                  <a:gd name="T8" fmla="*/ 0 w 41"/>
                  <a:gd name="T9" fmla="*/ 6985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53"/>
                  <a:gd name="T17" fmla="*/ 41 w 41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53">
                    <a:moveTo>
                      <a:pt x="0" y="44"/>
                    </a:moveTo>
                    <a:lnTo>
                      <a:pt x="27" y="0"/>
                    </a:lnTo>
                    <a:lnTo>
                      <a:pt x="41" y="8"/>
                    </a:lnTo>
                    <a:lnTo>
                      <a:pt x="13" y="53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Freeform 439"/>
              <p:cNvSpPr>
                <a:spLocks/>
              </p:cNvSpPr>
              <p:nvPr/>
            </p:nvSpPr>
            <p:spPr bwMode="auto">
              <a:xfrm>
                <a:off x="7164300" y="5231425"/>
                <a:ext cx="49215" cy="73040"/>
              </a:xfrm>
              <a:custGeom>
                <a:avLst/>
                <a:gdLst>
                  <a:gd name="T0" fmla="*/ 0 w 31"/>
                  <a:gd name="T1" fmla="*/ 69850 h 46"/>
                  <a:gd name="T2" fmla="*/ 42863 w 31"/>
                  <a:gd name="T3" fmla="*/ 0 h 46"/>
                  <a:gd name="T4" fmla="*/ 49213 w 31"/>
                  <a:gd name="T5" fmla="*/ 3175 h 46"/>
                  <a:gd name="T6" fmla="*/ 4763 w 31"/>
                  <a:gd name="T7" fmla="*/ 73025 h 46"/>
                  <a:gd name="T8" fmla="*/ 0 w 31"/>
                  <a:gd name="T9" fmla="*/ 6985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6"/>
                  <a:gd name="T17" fmla="*/ 31 w 31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6">
                    <a:moveTo>
                      <a:pt x="0" y="44"/>
                    </a:moveTo>
                    <a:lnTo>
                      <a:pt x="27" y="0"/>
                    </a:lnTo>
                    <a:lnTo>
                      <a:pt x="31" y="2"/>
                    </a:lnTo>
                    <a:lnTo>
                      <a:pt x="3" y="46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" name="Freeform 440"/>
              <p:cNvSpPr>
                <a:spLocks/>
              </p:cNvSpPr>
              <p:nvPr/>
            </p:nvSpPr>
            <p:spPr bwMode="auto">
              <a:xfrm>
                <a:off x="7192876" y="5231425"/>
                <a:ext cx="49215" cy="73040"/>
              </a:xfrm>
              <a:custGeom>
                <a:avLst/>
                <a:gdLst>
                  <a:gd name="T0" fmla="*/ 0 w 31"/>
                  <a:gd name="T1" fmla="*/ 69850 h 46"/>
                  <a:gd name="T2" fmla="*/ 42863 w 31"/>
                  <a:gd name="T3" fmla="*/ 0 h 46"/>
                  <a:gd name="T4" fmla="*/ 49213 w 31"/>
                  <a:gd name="T5" fmla="*/ 3175 h 46"/>
                  <a:gd name="T6" fmla="*/ 4763 w 31"/>
                  <a:gd name="T7" fmla="*/ 73025 h 46"/>
                  <a:gd name="T8" fmla="*/ 0 w 31"/>
                  <a:gd name="T9" fmla="*/ 6985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6"/>
                  <a:gd name="T17" fmla="*/ 31 w 31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6">
                    <a:moveTo>
                      <a:pt x="0" y="44"/>
                    </a:moveTo>
                    <a:lnTo>
                      <a:pt x="27" y="0"/>
                    </a:lnTo>
                    <a:lnTo>
                      <a:pt x="31" y="2"/>
                    </a:lnTo>
                    <a:lnTo>
                      <a:pt x="3" y="46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Freeform 441"/>
              <p:cNvSpPr>
                <a:spLocks noEditPoints="1"/>
              </p:cNvSpPr>
              <p:nvPr/>
            </p:nvSpPr>
            <p:spPr bwMode="auto">
              <a:xfrm>
                <a:off x="6667395" y="5490240"/>
                <a:ext cx="958886" cy="50810"/>
              </a:xfrm>
              <a:custGeom>
                <a:avLst/>
                <a:gdLst>
                  <a:gd name="T0" fmla="*/ 915988 w 604"/>
                  <a:gd name="T1" fmla="*/ 28575 h 32"/>
                  <a:gd name="T2" fmla="*/ 42862 w 604"/>
                  <a:gd name="T3" fmla="*/ 28575 h 32"/>
                  <a:gd name="T4" fmla="*/ 42862 w 604"/>
                  <a:gd name="T5" fmla="*/ 20637 h 32"/>
                  <a:gd name="T6" fmla="*/ 915988 w 604"/>
                  <a:gd name="T7" fmla="*/ 20637 h 32"/>
                  <a:gd name="T8" fmla="*/ 915988 w 604"/>
                  <a:gd name="T9" fmla="*/ 28575 h 32"/>
                  <a:gd name="T10" fmla="*/ 908050 w 604"/>
                  <a:gd name="T11" fmla="*/ 0 h 32"/>
                  <a:gd name="T12" fmla="*/ 958850 w 604"/>
                  <a:gd name="T13" fmla="*/ 25400 h 32"/>
                  <a:gd name="T14" fmla="*/ 908050 w 604"/>
                  <a:gd name="T15" fmla="*/ 50800 h 32"/>
                  <a:gd name="T16" fmla="*/ 908050 w 604"/>
                  <a:gd name="T17" fmla="*/ 0 h 32"/>
                  <a:gd name="T18" fmla="*/ 50800 w 604"/>
                  <a:gd name="T19" fmla="*/ 50800 h 32"/>
                  <a:gd name="T20" fmla="*/ 0 w 604"/>
                  <a:gd name="T21" fmla="*/ 25400 h 32"/>
                  <a:gd name="T22" fmla="*/ 50800 w 604"/>
                  <a:gd name="T23" fmla="*/ 0 h 32"/>
                  <a:gd name="T24" fmla="*/ 50800 w 604"/>
                  <a:gd name="T25" fmla="*/ 5080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4"/>
                  <a:gd name="T40" fmla="*/ 0 h 32"/>
                  <a:gd name="T41" fmla="*/ 604 w 604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4" h="32">
                    <a:moveTo>
                      <a:pt x="577" y="18"/>
                    </a:moveTo>
                    <a:lnTo>
                      <a:pt x="27" y="18"/>
                    </a:lnTo>
                    <a:lnTo>
                      <a:pt x="27" y="13"/>
                    </a:lnTo>
                    <a:lnTo>
                      <a:pt x="577" y="13"/>
                    </a:lnTo>
                    <a:lnTo>
                      <a:pt x="577" y="18"/>
                    </a:lnTo>
                    <a:close/>
                    <a:moveTo>
                      <a:pt x="572" y="0"/>
                    </a:moveTo>
                    <a:lnTo>
                      <a:pt x="604" y="16"/>
                    </a:lnTo>
                    <a:lnTo>
                      <a:pt x="572" y="32"/>
                    </a:lnTo>
                    <a:lnTo>
                      <a:pt x="572" y="0"/>
                    </a:lnTo>
                    <a:close/>
                    <a:moveTo>
                      <a:pt x="32" y="32"/>
                    </a:moveTo>
                    <a:lnTo>
                      <a:pt x="0" y="16"/>
                    </a:lnTo>
                    <a:lnTo>
                      <a:pt x="32" y="0"/>
                    </a:lnTo>
                    <a:lnTo>
                      <a:pt x="32" y="32"/>
                    </a:lnTo>
                    <a:close/>
                  </a:path>
                </a:pathLst>
              </a:custGeom>
              <a:solidFill>
                <a:srgbClr val="FF6600"/>
              </a:solidFill>
              <a:ln w="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" name="Freeform 442"/>
              <p:cNvSpPr>
                <a:spLocks/>
              </p:cNvSpPr>
              <p:nvPr/>
            </p:nvSpPr>
            <p:spPr bwMode="auto">
              <a:xfrm>
                <a:off x="7169063" y="5469598"/>
                <a:ext cx="65090" cy="84155"/>
              </a:xfrm>
              <a:custGeom>
                <a:avLst/>
                <a:gdLst>
                  <a:gd name="T0" fmla="*/ 0 w 41"/>
                  <a:gd name="T1" fmla="*/ 69850 h 53"/>
                  <a:gd name="T2" fmla="*/ 42863 w 41"/>
                  <a:gd name="T3" fmla="*/ 0 h 53"/>
                  <a:gd name="T4" fmla="*/ 65088 w 41"/>
                  <a:gd name="T5" fmla="*/ 14288 h 53"/>
                  <a:gd name="T6" fmla="*/ 20638 w 41"/>
                  <a:gd name="T7" fmla="*/ 84138 h 53"/>
                  <a:gd name="T8" fmla="*/ 0 w 41"/>
                  <a:gd name="T9" fmla="*/ 6985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53"/>
                  <a:gd name="T17" fmla="*/ 41 w 41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53">
                    <a:moveTo>
                      <a:pt x="0" y="44"/>
                    </a:moveTo>
                    <a:lnTo>
                      <a:pt x="27" y="0"/>
                    </a:lnTo>
                    <a:lnTo>
                      <a:pt x="41" y="9"/>
                    </a:lnTo>
                    <a:lnTo>
                      <a:pt x="13" y="53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Freeform 443"/>
              <p:cNvSpPr>
                <a:spLocks/>
              </p:cNvSpPr>
              <p:nvPr/>
            </p:nvSpPr>
            <p:spPr bwMode="auto">
              <a:xfrm>
                <a:off x="7164300" y="5472774"/>
                <a:ext cx="49215" cy="74628"/>
              </a:xfrm>
              <a:custGeom>
                <a:avLst/>
                <a:gdLst>
                  <a:gd name="T0" fmla="*/ 0 w 31"/>
                  <a:gd name="T1" fmla="*/ 69850 h 47"/>
                  <a:gd name="T2" fmla="*/ 42863 w 31"/>
                  <a:gd name="T3" fmla="*/ 0 h 47"/>
                  <a:gd name="T4" fmla="*/ 49213 w 31"/>
                  <a:gd name="T5" fmla="*/ 3175 h 47"/>
                  <a:gd name="T6" fmla="*/ 4763 w 31"/>
                  <a:gd name="T7" fmla="*/ 74613 h 47"/>
                  <a:gd name="T8" fmla="*/ 0 w 31"/>
                  <a:gd name="T9" fmla="*/ 6985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7"/>
                  <a:gd name="T17" fmla="*/ 31 w 31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7">
                    <a:moveTo>
                      <a:pt x="0" y="44"/>
                    </a:moveTo>
                    <a:lnTo>
                      <a:pt x="27" y="0"/>
                    </a:lnTo>
                    <a:lnTo>
                      <a:pt x="31" y="2"/>
                    </a:lnTo>
                    <a:lnTo>
                      <a:pt x="3" y="4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Freeform 444"/>
              <p:cNvSpPr>
                <a:spLocks/>
              </p:cNvSpPr>
              <p:nvPr/>
            </p:nvSpPr>
            <p:spPr bwMode="auto">
              <a:xfrm>
                <a:off x="7192876" y="5472774"/>
                <a:ext cx="49215" cy="74628"/>
              </a:xfrm>
              <a:custGeom>
                <a:avLst/>
                <a:gdLst>
                  <a:gd name="T0" fmla="*/ 0 w 31"/>
                  <a:gd name="T1" fmla="*/ 69850 h 47"/>
                  <a:gd name="T2" fmla="*/ 42863 w 31"/>
                  <a:gd name="T3" fmla="*/ 0 h 47"/>
                  <a:gd name="T4" fmla="*/ 49213 w 31"/>
                  <a:gd name="T5" fmla="*/ 3175 h 47"/>
                  <a:gd name="T6" fmla="*/ 4763 w 31"/>
                  <a:gd name="T7" fmla="*/ 74613 h 47"/>
                  <a:gd name="T8" fmla="*/ 0 w 31"/>
                  <a:gd name="T9" fmla="*/ 6985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7"/>
                  <a:gd name="T17" fmla="*/ 31 w 31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7">
                    <a:moveTo>
                      <a:pt x="0" y="44"/>
                    </a:moveTo>
                    <a:lnTo>
                      <a:pt x="27" y="0"/>
                    </a:lnTo>
                    <a:lnTo>
                      <a:pt x="31" y="2"/>
                    </a:lnTo>
                    <a:lnTo>
                      <a:pt x="3" y="4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" name="Freeform 445"/>
              <p:cNvSpPr>
                <a:spLocks noEditPoints="1"/>
              </p:cNvSpPr>
              <p:nvPr/>
            </p:nvSpPr>
            <p:spPr bwMode="auto">
              <a:xfrm>
                <a:off x="6667395" y="5999929"/>
                <a:ext cx="984287" cy="50810"/>
              </a:xfrm>
              <a:custGeom>
                <a:avLst/>
                <a:gdLst>
                  <a:gd name="T0" fmla="*/ 958935 w 3888"/>
                  <a:gd name="T1" fmla="*/ 29464 h 200"/>
                  <a:gd name="T2" fmla="*/ 42276 w 3888"/>
                  <a:gd name="T3" fmla="*/ 29464 h 200"/>
                  <a:gd name="T4" fmla="*/ 42276 w 3888"/>
                  <a:gd name="T5" fmla="*/ 21336 h 200"/>
                  <a:gd name="T6" fmla="*/ 958935 w 3888"/>
                  <a:gd name="T7" fmla="*/ 21336 h 200"/>
                  <a:gd name="T8" fmla="*/ 958935 w 3888"/>
                  <a:gd name="T9" fmla="*/ 29464 h 200"/>
                  <a:gd name="T10" fmla="*/ 958935 w 3888"/>
                  <a:gd name="T11" fmla="*/ 0 h 200"/>
                  <a:gd name="T12" fmla="*/ 984250 w 3888"/>
                  <a:gd name="T13" fmla="*/ 25400 h 200"/>
                  <a:gd name="T14" fmla="*/ 958935 w 3888"/>
                  <a:gd name="T15" fmla="*/ 50800 h 200"/>
                  <a:gd name="T16" fmla="*/ 933620 w 3888"/>
                  <a:gd name="T17" fmla="*/ 25400 h 200"/>
                  <a:gd name="T18" fmla="*/ 958935 w 3888"/>
                  <a:gd name="T19" fmla="*/ 0 h 200"/>
                  <a:gd name="T20" fmla="*/ 50630 w 3888"/>
                  <a:gd name="T21" fmla="*/ 50800 h 200"/>
                  <a:gd name="T22" fmla="*/ 0 w 3888"/>
                  <a:gd name="T23" fmla="*/ 25400 h 200"/>
                  <a:gd name="T24" fmla="*/ 50630 w 3888"/>
                  <a:gd name="T25" fmla="*/ 0 h 200"/>
                  <a:gd name="T26" fmla="*/ 50630 w 3888"/>
                  <a:gd name="T27" fmla="*/ 50800 h 2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88"/>
                  <a:gd name="T43" fmla="*/ 0 h 200"/>
                  <a:gd name="T44" fmla="*/ 3888 w 3888"/>
                  <a:gd name="T45" fmla="*/ 200 h 2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88" h="200">
                    <a:moveTo>
                      <a:pt x="3788" y="116"/>
                    </a:moveTo>
                    <a:lnTo>
                      <a:pt x="167" y="116"/>
                    </a:lnTo>
                    <a:lnTo>
                      <a:pt x="167" y="84"/>
                    </a:lnTo>
                    <a:lnTo>
                      <a:pt x="3788" y="84"/>
                    </a:lnTo>
                    <a:lnTo>
                      <a:pt x="3788" y="116"/>
                    </a:lnTo>
                    <a:close/>
                    <a:moveTo>
                      <a:pt x="3788" y="0"/>
                    </a:moveTo>
                    <a:cubicBezTo>
                      <a:pt x="3843" y="0"/>
                      <a:pt x="3888" y="45"/>
                      <a:pt x="3888" y="100"/>
                    </a:cubicBezTo>
                    <a:cubicBezTo>
                      <a:pt x="3888" y="156"/>
                      <a:pt x="3843" y="200"/>
                      <a:pt x="3788" y="200"/>
                    </a:cubicBezTo>
                    <a:cubicBezTo>
                      <a:pt x="3733" y="200"/>
                      <a:pt x="3688" y="156"/>
                      <a:pt x="3688" y="100"/>
                    </a:cubicBezTo>
                    <a:cubicBezTo>
                      <a:pt x="3688" y="45"/>
                      <a:pt x="3733" y="0"/>
                      <a:pt x="3788" y="0"/>
                    </a:cubicBezTo>
                    <a:close/>
                    <a:moveTo>
                      <a:pt x="200" y="200"/>
                    </a:moveTo>
                    <a:lnTo>
                      <a:pt x="0" y="100"/>
                    </a:lnTo>
                    <a:lnTo>
                      <a:pt x="200" y="0"/>
                    </a:lnTo>
                    <a:lnTo>
                      <a:pt x="200" y="200"/>
                    </a:lnTo>
                    <a:close/>
                  </a:path>
                </a:pathLst>
              </a:custGeom>
              <a:solidFill>
                <a:srgbClr val="FF6600"/>
              </a:solidFill>
              <a:ln w="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" name="Freeform 446"/>
              <p:cNvSpPr>
                <a:spLocks/>
              </p:cNvSpPr>
              <p:nvPr/>
            </p:nvSpPr>
            <p:spPr bwMode="auto">
              <a:xfrm>
                <a:off x="7169063" y="5979288"/>
                <a:ext cx="65090" cy="82567"/>
              </a:xfrm>
              <a:custGeom>
                <a:avLst/>
                <a:gdLst>
                  <a:gd name="T0" fmla="*/ 0 w 41"/>
                  <a:gd name="T1" fmla="*/ 68263 h 52"/>
                  <a:gd name="T2" fmla="*/ 42863 w 41"/>
                  <a:gd name="T3" fmla="*/ 0 h 52"/>
                  <a:gd name="T4" fmla="*/ 65088 w 41"/>
                  <a:gd name="T5" fmla="*/ 12700 h 52"/>
                  <a:gd name="T6" fmla="*/ 20638 w 41"/>
                  <a:gd name="T7" fmla="*/ 82550 h 52"/>
                  <a:gd name="T8" fmla="*/ 0 w 41"/>
                  <a:gd name="T9" fmla="*/ 68263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52"/>
                  <a:gd name="T17" fmla="*/ 41 w 41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52">
                    <a:moveTo>
                      <a:pt x="0" y="43"/>
                    </a:moveTo>
                    <a:lnTo>
                      <a:pt x="27" y="0"/>
                    </a:lnTo>
                    <a:lnTo>
                      <a:pt x="41" y="8"/>
                    </a:lnTo>
                    <a:lnTo>
                      <a:pt x="13" y="5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" name="Freeform 447"/>
              <p:cNvSpPr>
                <a:spLocks/>
              </p:cNvSpPr>
              <p:nvPr/>
            </p:nvSpPr>
            <p:spPr bwMode="auto">
              <a:xfrm>
                <a:off x="7164300" y="5982464"/>
                <a:ext cx="49215" cy="73040"/>
              </a:xfrm>
              <a:custGeom>
                <a:avLst/>
                <a:gdLst>
                  <a:gd name="T0" fmla="*/ 0 w 31"/>
                  <a:gd name="T1" fmla="*/ 69850 h 46"/>
                  <a:gd name="T2" fmla="*/ 42863 w 31"/>
                  <a:gd name="T3" fmla="*/ 0 h 46"/>
                  <a:gd name="T4" fmla="*/ 49213 w 31"/>
                  <a:gd name="T5" fmla="*/ 3175 h 46"/>
                  <a:gd name="T6" fmla="*/ 4763 w 31"/>
                  <a:gd name="T7" fmla="*/ 73025 h 46"/>
                  <a:gd name="T8" fmla="*/ 0 w 31"/>
                  <a:gd name="T9" fmla="*/ 6985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6"/>
                  <a:gd name="T17" fmla="*/ 31 w 31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6">
                    <a:moveTo>
                      <a:pt x="0" y="44"/>
                    </a:moveTo>
                    <a:lnTo>
                      <a:pt x="27" y="0"/>
                    </a:lnTo>
                    <a:lnTo>
                      <a:pt x="31" y="2"/>
                    </a:lnTo>
                    <a:lnTo>
                      <a:pt x="3" y="46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" name="Freeform 448"/>
              <p:cNvSpPr>
                <a:spLocks/>
              </p:cNvSpPr>
              <p:nvPr/>
            </p:nvSpPr>
            <p:spPr bwMode="auto">
              <a:xfrm>
                <a:off x="7192876" y="5982464"/>
                <a:ext cx="49215" cy="73040"/>
              </a:xfrm>
              <a:custGeom>
                <a:avLst/>
                <a:gdLst>
                  <a:gd name="T0" fmla="*/ 0 w 31"/>
                  <a:gd name="T1" fmla="*/ 69850 h 46"/>
                  <a:gd name="T2" fmla="*/ 42863 w 31"/>
                  <a:gd name="T3" fmla="*/ 0 h 46"/>
                  <a:gd name="T4" fmla="*/ 49213 w 31"/>
                  <a:gd name="T5" fmla="*/ 3175 h 46"/>
                  <a:gd name="T6" fmla="*/ 4763 w 31"/>
                  <a:gd name="T7" fmla="*/ 73025 h 46"/>
                  <a:gd name="T8" fmla="*/ 0 w 31"/>
                  <a:gd name="T9" fmla="*/ 6985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6"/>
                  <a:gd name="T17" fmla="*/ 31 w 31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6">
                    <a:moveTo>
                      <a:pt x="0" y="44"/>
                    </a:moveTo>
                    <a:lnTo>
                      <a:pt x="27" y="0"/>
                    </a:lnTo>
                    <a:lnTo>
                      <a:pt x="31" y="2"/>
                    </a:lnTo>
                    <a:lnTo>
                      <a:pt x="3" y="46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Freeform 472"/>
              <p:cNvSpPr>
                <a:spLocks noEditPoints="1"/>
              </p:cNvSpPr>
              <p:nvPr/>
            </p:nvSpPr>
            <p:spPr bwMode="auto">
              <a:xfrm>
                <a:off x="4713109" y="5814155"/>
                <a:ext cx="509607" cy="174660"/>
              </a:xfrm>
              <a:custGeom>
                <a:avLst/>
                <a:gdLst>
                  <a:gd name="T0" fmla="*/ 0 w 4024"/>
                  <a:gd name="T1" fmla="*/ 3028 h 1384"/>
                  <a:gd name="T2" fmla="*/ 3039 w 4024"/>
                  <a:gd name="T3" fmla="*/ 0 h 1384"/>
                  <a:gd name="T4" fmla="*/ 506549 w 4024"/>
                  <a:gd name="T5" fmla="*/ 0 h 1384"/>
                  <a:gd name="T6" fmla="*/ 509588 w 4024"/>
                  <a:gd name="T7" fmla="*/ 3028 h 1384"/>
                  <a:gd name="T8" fmla="*/ 509588 w 4024"/>
                  <a:gd name="T9" fmla="*/ 171597 h 1384"/>
                  <a:gd name="T10" fmla="*/ 506549 w 4024"/>
                  <a:gd name="T11" fmla="*/ 174625 h 1384"/>
                  <a:gd name="T12" fmla="*/ 3039 w 4024"/>
                  <a:gd name="T13" fmla="*/ 174625 h 1384"/>
                  <a:gd name="T14" fmla="*/ 0 w 4024"/>
                  <a:gd name="T15" fmla="*/ 171597 h 1384"/>
                  <a:gd name="T16" fmla="*/ 0 w 4024"/>
                  <a:gd name="T17" fmla="*/ 3028 h 1384"/>
                  <a:gd name="T18" fmla="*/ 6079 w 4024"/>
                  <a:gd name="T19" fmla="*/ 171597 h 1384"/>
                  <a:gd name="T20" fmla="*/ 3039 w 4024"/>
                  <a:gd name="T21" fmla="*/ 168569 h 1384"/>
                  <a:gd name="T22" fmla="*/ 506549 w 4024"/>
                  <a:gd name="T23" fmla="*/ 168569 h 1384"/>
                  <a:gd name="T24" fmla="*/ 503509 w 4024"/>
                  <a:gd name="T25" fmla="*/ 171597 h 1384"/>
                  <a:gd name="T26" fmla="*/ 503509 w 4024"/>
                  <a:gd name="T27" fmla="*/ 3028 h 1384"/>
                  <a:gd name="T28" fmla="*/ 506549 w 4024"/>
                  <a:gd name="T29" fmla="*/ 6056 h 1384"/>
                  <a:gd name="T30" fmla="*/ 3039 w 4024"/>
                  <a:gd name="T31" fmla="*/ 6056 h 1384"/>
                  <a:gd name="T32" fmla="*/ 6079 w 4024"/>
                  <a:gd name="T33" fmla="*/ 3028 h 1384"/>
                  <a:gd name="T34" fmla="*/ 6079 w 4024"/>
                  <a:gd name="T35" fmla="*/ 171597 h 13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024"/>
                  <a:gd name="T55" fmla="*/ 0 h 1384"/>
                  <a:gd name="T56" fmla="*/ 4024 w 4024"/>
                  <a:gd name="T57" fmla="*/ 1384 h 13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024" h="1384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lnTo>
                      <a:pt x="4000" y="0"/>
                    </a:lnTo>
                    <a:cubicBezTo>
                      <a:pt x="4014" y="0"/>
                      <a:pt x="4024" y="11"/>
                      <a:pt x="4024" y="24"/>
                    </a:cubicBezTo>
                    <a:lnTo>
                      <a:pt x="4024" y="1360"/>
                    </a:lnTo>
                    <a:cubicBezTo>
                      <a:pt x="4024" y="1374"/>
                      <a:pt x="4014" y="1384"/>
                      <a:pt x="4000" y="1384"/>
                    </a:cubicBezTo>
                    <a:lnTo>
                      <a:pt x="24" y="1384"/>
                    </a:lnTo>
                    <a:cubicBezTo>
                      <a:pt x="11" y="1384"/>
                      <a:pt x="0" y="1374"/>
                      <a:pt x="0" y="1360"/>
                    </a:cubicBezTo>
                    <a:lnTo>
                      <a:pt x="0" y="24"/>
                    </a:lnTo>
                    <a:close/>
                    <a:moveTo>
                      <a:pt x="48" y="1360"/>
                    </a:moveTo>
                    <a:lnTo>
                      <a:pt x="24" y="1336"/>
                    </a:lnTo>
                    <a:lnTo>
                      <a:pt x="4000" y="1336"/>
                    </a:lnTo>
                    <a:lnTo>
                      <a:pt x="3976" y="1360"/>
                    </a:lnTo>
                    <a:lnTo>
                      <a:pt x="3976" y="24"/>
                    </a:lnTo>
                    <a:lnTo>
                      <a:pt x="4000" y="48"/>
                    </a:lnTo>
                    <a:lnTo>
                      <a:pt x="24" y="48"/>
                    </a:lnTo>
                    <a:lnTo>
                      <a:pt x="48" y="24"/>
                    </a:lnTo>
                    <a:lnTo>
                      <a:pt x="48" y="1360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" name="Rectangle 473"/>
              <p:cNvSpPr>
                <a:spLocks noChangeArrowheads="1"/>
              </p:cNvSpPr>
              <p:nvPr/>
            </p:nvSpPr>
            <p:spPr bwMode="auto">
              <a:xfrm>
                <a:off x="4776611" y="5850674"/>
                <a:ext cx="411178" cy="12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7F7F7F"/>
                    </a:solidFill>
                  </a:rPr>
                  <a:t>Analogue</a:t>
                </a:r>
                <a:endParaRPr lang="en-US"/>
              </a:p>
            </p:txBody>
          </p:sp>
          <p:sp>
            <p:nvSpPr>
              <p:cNvPr id="60" name="Freeform 474"/>
              <p:cNvSpPr>
                <a:spLocks noEditPoints="1"/>
              </p:cNvSpPr>
              <p:nvPr/>
            </p:nvSpPr>
            <p:spPr bwMode="auto">
              <a:xfrm>
                <a:off x="5246529" y="4748729"/>
                <a:ext cx="615973" cy="174660"/>
              </a:xfrm>
              <a:custGeom>
                <a:avLst/>
                <a:gdLst>
                  <a:gd name="T0" fmla="*/ 0 w 4864"/>
                  <a:gd name="T1" fmla="*/ 3028 h 1384"/>
                  <a:gd name="T2" fmla="*/ 3039 w 4864"/>
                  <a:gd name="T3" fmla="*/ 0 h 1384"/>
                  <a:gd name="T4" fmla="*/ 612911 w 4864"/>
                  <a:gd name="T5" fmla="*/ 0 h 1384"/>
                  <a:gd name="T6" fmla="*/ 615950 w 4864"/>
                  <a:gd name="T7" fmla="*/ 3028 h 1384"/>
                  <a:gd name="T8" fmla="*/ 615950 w 4864"/>
                  <a:gd name="T9" fmla="*/ 171597 h 1384"/>
                  <a:gd name="T10" fmla="*/ 612911 w 4864"/>
                  <a:gd name="T11" fmla="*/ 174625 h 1384"/>
                  <a:gd name="T12" fmla="*/ 3039 w 4864"/>
                  <a:gd name="T13" fmla="*/ 174625 h 1384"/>
                  <a:gd name="T14" fmla="*/ 0 w 4864"/>
                  <a:gd name="T15" fmla="*/ 171597 h 1384"/>
                  <a:gd name="T16" fmla="*/ 0 w 4864"/>
                  <a:gd name="T17" fmla="*/ 3028 h 1384"/>
                  <a:gd name="T18" fmla="*/ 6078 w 4864"/>
                  <a:gd name="T19" fmla="*/ 171597 h 1384"/>
                  <a:gd name="T20" fmla="*/ 3039 w 4864"/>
                  <a:gd name="T21" fmla="*/ 168569 h 1384"/>
                  <a:gd name="T22" fmla="*/ 612911 w 4864"/>
                  <a:gd name="T23" fmla="*/ 168569 h 1384"/>
                  <a:gd name="T24" fmla="*/ 609872 w 4864"/>
                  <a:gd name="T25" fmla="*/ 171597 h 1384"/>
                  <a:gd name="T26" fmla="*/ 609872 w 4864"/>
                  <a:gd name="T27" fmla="*/ 3028 h 1384"/>
                  <a:gd name="T28" fmla="*/ 612911 w 4864"/>
                  <a:gd name="T29" fmla="*/ 6056 h 1384"/>
                  <a:gd name="T30" fmla="*/ 3039 w 4864"/>
                  <a:gd name="T31" fmla="*/ 6056 h 1384"/>
                  <a:gd name="T32" fmla="*/ 6078 w 4864"/>
                  <a:gd name="T33" fmla="*/ 3028 h 1384"/>
                  <a:gd name="T34" fmla="*/ 6078 w 4864"/>
                  <a:gd name="T35" fmla="*/ 171597 h 13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864"/>
                  <a:gd name="T55" fmla="*/ 0 h 1384"/>
                  <a:gd name="T56" fmla="*/ 4864 w 4864"/>
                  <a:gd name="T57" fmla="*/ 1384 h 13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864" h="1384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lnTo>
                      <a:pt x="4840" y="0"/>
                    </a:lnTo>
                    <a:cubicBezTo>
                      <a:pt x="4854" y="0"/>
                      <a:pt x="4864" y="11"/>
                      <a:pt x="4864" y="24"/>
                    </a:cubicBezTo>
                    <a:lnTo>
                      <a:pt x="4864" y="1360"/>
                    </a:lnTo>
                    <a:cubicBezTo>
                      <a:pt x="4864" y="1374"/>
                      <a:pt x="4854" y="1384"/>
                      <a:pt x="4840" y="1384"/>
                    </a:cubicBezTo>
                    <a:lnTo>
                      <a:pt x="24" y="1384"/>
                    </a:lnTo>
                    <a:cubicBezTo>
                      <a:pt x="11" y="1384"/>
                      <a:pt x="0" y="1374"/>
                      <a:pt x="0" y="1360"/>
                    </a:cubicBezTo>
                    <a:lnTo>
                      <a:pt x="0" y="24"/>
                    </a:lnTo>
                    <a:close/>
                    <a:moveTo>
                      <a:pt x="48" y="1360"/>
                    </a:moveTo>
                    <a:lnTo>
                      <a:pt x="24" y="1336"/>
                    </a:lnTo>
                    <a:lnTo>
                      <a:pt x="4840" y="1336"/>
                    </a:lnTo>
                    <a:lnTo>
                      <a:pt x="4816" y="1360"/>
                    </a:lnTo>
                    <a:lnTo>
                      <a:pt x="4816" y="24"/>
                    </a:lnTo>
                    <a:lnTo>
                      <a:pt x="4840" y="48"/>
                    </a:lnTo>
                    <a:lnTo>
                      <a:pt x="24" y="48"/>
                    </a:lnTo>
                    <a:lnTo>
                      <a:pt x="48" y="24"/>
                    </a:lnTo>
                    <a:lnTo>
                      <a:pt x="48" y="1360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" name="Rectangle 475"/>
              <p:cNvSpPr>
                <a:spLocks noChangeArrowheads="1"/>
              </p:cNvSpPr>
              <p:nvPr/>
            </p:nvSpPr>
            <p:spPr bwMode="auto">
              <a:xfrm>
                <a:off x="5310031" y="4785249"/>
                <a:ext cx="523894" cy="12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7F7F7F"/>
                    </a:solidFill>
                  </a:rPr>
                  <a:t>ADC: 1GS/s</a:t>
                </a:r>
                <a:endParaRPr lang="en-US"/>
              </a:p>
            </p:txBody>
          </p:sp>
          <p:sp>
            <p:nvSpPr>
              <p:cNvPr id="62" name="Freeform 476"/>
              <p:cNvSpPr>
                <a:spLocks noEditPoints="1"/>
              </p:cNvSpPr>
              <p:nvPr/>
            </p:nvSpPr>
            <p:spPr bwMode="auto">
              <a:xfrm>
                <a:off x="7672319" y="5183791"/>
                <a:ext cx="317512" cy="174660"/>
              </a:xfrm>
              <a:custGeom>
                <a:avLst/>
                <a:gdLst>
                  <a:gd name="T0" fmla="*/ 0 w 1256"/>
                  <a:gd name="T1" fmla="*/ 3028 h 692"/>
                  <a:gd name="T2" fmla="*/ 3033 w 1256"/>
                  <a:gd name="T3" fmla="*/ 0 h 692"/>
                  <a:gd name="T4" fmla="*/ 314467 w 1256"/>
                  <a:gd name="T5" fmla="*/ 0 h 692"/>
                  <a:gd name="T6" fmla="*/ 317500 w 1256"/>
                  <a:gd name="T7" fmla="*/ 3028 h 692"/>
                  <a:gd name="T8" fmla="*/ 317500 w 1256"/>
                  <a:gd name="T9" fmla="*/ 171597 h 692"/>
                  <a:gd name="T10" fmla="*/ 314467 w 1256"/>
                  <a:gd name="T11" fmla="*/ 174625 h 692"/>
                  <a:gd name="T12" fmla="*/ 3033 w 1256"/>
                  <a:gd name="T13" fmla="*/ 174625 h 692"/>
                  <a:gd name="T14" fmla="*/ 0 w 1256"/>
                  <a:gd name="T15" fmla="*/ 171597 h 692"/>
                  <a:gd name="T16" fmla="*/ 0 w 1256"/>
                  <a:gd name="T17" fmla="*/ 3028 h 692"/>
                  <a:gd name="T18" fmla="*/ 6067 w 1256"/>
                  <a:gd name="T19" fmla="*/ 171597 h 692"/>
                  <a:gd name="T20" fmla="*/ 3033 w 1256"/>
                  <a:gd name="T21" fmla="*/ 168569 h 692"/>
                  <a:gd name="T22" fmla="*/ 314467 w 1256"/>
                  <a:gd name="T23" fmla="*/ 168569 h 692"/>
                  <a:gd name="T24" fmla="*/ 311433 w 1256"/>
                  <a:gd name="T25" fmla="*/ 171597 h 692"/>
                  <a:gd name="T26" fmla="*/ 311433 w 1256"/>
                  <a:gd name="T27" fmla="*/ 3028 h 692"/>
                  <a:gd name="T28" fmla="*/ 314467 w 1256"/>
                  <a:gd name="T29" fmla="*/ 6056 h 692"/>
                  <a:gd name="T30" fmla="*/ 3033 w 1256"/>
                  <a:gd name="T31" fmla="*/ 6056 h 692"/>
                  <a:gd name="T32" fmla="*/ 6067 w 1256"/>
                  <a:gd name="T33" fmla="*/ 3028 h 692"/>
                  <a:gd name="T34" fmla="*/ 6067 w 1256"/>
                  <a:gd name="T35" fmla="*/ 171597 h 6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56"/>
                  <a:gd name="T55" fmla="*/ 0 h 692"/>
                  <a:gd name="T56" fmla="*/ 1256 w 1256"/>
                  <a:gd name="T57" fmla="*/ 692 h 6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56" h="692">
                    <a:moveTo>
                      <a:pt x="0" y="12"/>
                    </a:moveTo>
                    <a:cubicBezTo>
                      <a:pt x="0" y="6"/>
                      <a:pt x="6" y="0"/>
                      <a:pt x="12" y="0"/>
                    </a:cubicBezTo>
                    <a:lnTo>
                      <a:pt x="1244" y="0"/>
                    </a:lnTo>
                    <a:cubicBezTo>
                      <a:pt x="1251" y="0"/>
                      <a:pt x="1256" y="6"/>
                      <a:pt x="1256" y="12"/>
                    </a:cubicBezTo>
                    <a:lnTo>
                      <a:pt x="1256" y="680"/>
                    </a:lnTo>
                    <a:cubicBezTo>
                      <a:pt x="1256" y="687"/>
                      <a:pt x="1251" y="692"/>
                      <a:pt x="1244" y="692"/>
                    </a:cubicBezTo>
                    <a:lnTo>
                      <a:pt x="12" y="692"/>
                    </a:lnTo>
                    <a:cubicBezTo>
                      <a:pt x="6" y="692"/>
                      <a:pt x="0" y="687"/>
                      <a:pt x="0" y="680"/>
                    </a:cubicBezTo>
                    <a:lnTo>
                      <a:pt x="0" y="12"/>
                    </a:lnTo>
                    <a:close/>
                    <a:moveTo>
                      <a:pt x="24" y="680"/>
                    </a:moveTo>
                    <a:lnTo>
                      <a:pt x="12" y="668"/>
                    </a:lnTo>
                    <a:lnTo>
                      <a:pt x="1244" y="668"/>
                    </a:lnTo>
                    <a:lnTo>
                      <a:pt x="1232" y="680"/>
                    </a:lnTo>
                    <a:lnTo>
                      <a:pt x="1232" y="12"/>
                    </a:lnTo>
                    <a:lnTo>
                      <a:pt x="1244" y="24"/>
                    </a:lnTo>
                    <a:lnTo>
                      <a:pt x="12" y="24"/>
                    </a:lnTo>
                    <a:lnTo>
                      <a:pt x="24" y="12"/>
                    </a:lnTo>
                    <a:lnTo>
                      <a:pt x="24" y="680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" name="Rectangle 477"/>
              <p:cNvSpPr>
                <a:spLocks noChangeArrowheads="1"/>
              </p:cNvSpPr>
              <p:nvPr/>
            </p:nvSpPr>
            <p:spPr bwMode="auto">
              <a:xfrm>
                <a:off x="7735821" y="5221898"/>
                <a:ext cx="227021" cy="122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7F7F7F"/>
                    </a:solidFill>
                  </a:rPr>
                  <a:t>Data</a:t>
                </a:r>
                <a:endParaRPr lang="en-US"/>
              </a:p>
            </p:txBody>
          </p:sp>
          <p:sp>
            <p:nvSpPr>
              <p:cNvPr id="64" name="Freeform 478"/>
              <p:cNvSpPr>
                <a:spLocks noEditPoints="1"/>
              </p:cNvSpPr>
              <p:nvPr/>
            </p:nvSpPr>
            <p:spPr bwMode="auto">
              <a:xfrm>
                <a:off x="7672319" y="5426727"/>
                <a:ext cx="417528" cy="174660"/>
              </a:xfrm>
              <a:custGeom>
                <a:avLst/>
                <a:gdLst>
                  <a:gd name="T0" fmla="*/ 0 w 1652"/>
                  <a:gd name="T1" fmla="*/ 3028 h 692"/>
                  <a:gd name="T2" fmla="*/ 3033 w 1652"/>
                  <a:gd name="T3" fmla="*/ 0 h 692"/>
                  <a:gd name="T4" fmla="*/ 414480 w 1652"/>
                  <a:gd name="T5" fmla="*/ 0 h 692"/>
                  <a:gd name="T6" fmla="*/ 417513 w 1652"/>
                  <a:gd name="T7" fmla="*/ 3028 h 692"/>
                  <a:gd name="T8" fmla="*/ 417513 w 1652"/>
                  <a:gd name="T9" fmla="*/ 171597 h 692"/>
                  <a:gd name="T10" fmla="*/ 414480 w 1652"/>
                  <a:gd name="T11" fmla="*/ 174625 h 692"/>
                  <a:gd name="T12" fmla="*/ 3033 w 1652"/>
                  <a:gd name="T13" fmla="*/ 174625 h 692"/>
                  <a:gd name="T14" fmla="*/ 0 w 1652"/>
                  <a:gd name="T15" fmla="*/ 171597 h 692"/>
                  <a:gd name="T16" fmla="*/ 0 w 1652"/>
                  <a:gd name="T17" fmla="*/ 3028 h 692"/>
                  <a:gd name="T18" fmla="*/ 6066 w 1652"/>
                  <a:gd name="T19" fmla="*/ 171597 h 692"/>
                  <a:gd name="T20" fmla="*/ 3033 w 1652"/>
                  <a:gd name="T21" fmla="*/ 168569 h 692"/>
                  <a:gd name="T22" fmla="*/ 414480 w 1652"/>
                  <a:gd name="T23" fmla="*/ 168569 h 692"/>
                  <a:gd name="T24" fmla="*/ 411447 w 1652"/>
                  <a:gd name="T25" fmla="*/ 171597 h 692"/>
                  <a:gd name="T26" fmla="*/ 411447 w 1652"/>
                  <a:gd name="T27" fmla="*/ 3028 h 692"/>
                  <a:gd name="T28" fmla="*/ 414480 w 1652"/>
                  <a:gd name="T29" fmla="*/ 6056 h 692"/>
                  <a:gd name="T30" fmla="*/ 3033 w 1652"/>
                  <a:gd name="T31" fmla="*/ 6056 h 692"/>
                  <a:gd name="T32" fmla="*/ 6066 w 1652"/>
                  <a:gd name="T33" fmla="*/ 3028 h 692"/>
                  <a:gd name="T34" fmla="*/ 6066 w 1652"/>
                  <a:gd name="T35" fmla="*/ 171597 h 6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52"/>
                  <a:gd name="T55" fmla="*/ 0 h 692"/>
                  <a:gd name="T56" fmla="*/ 1652 w 1652"/>
                  <a:gd name="T57" fmla="*/ 692 h 6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52" h="692">
                    <a:moveTo>
                      <a:pt x="0" y="12"/>
                    </a:moveTo>
                    <a:cubicBezTo>
                      <a:pt x="0" y="6"/>
                      <a:pt x="6" y="0"/>
                      <a:pt x="12" y="0"/>
                    </a:cubicBezTo>
                    <a:lnTo>
                      <a:pt x="1640" y="0"/>
                    </a:lnTo>
                    <a:cubicBezTo>
                      <a:pt x="1647" y="0"/>
                      <a:pt x="1652" y="6"/>
                      <a:pt x="1652" y="12"/>
                    </a:cubicBezTo>
                    <a:lnTo>
                      <a:pt x="1652" y="680"/>
                    </a:lnTo>
                    <a:cubicBezTo>
                      <a:pt x="1652" y="687"/>
                      <a:pt x="1647" y="692"/>
                      <a:pt x="1640" y="692"/>
                    </a:cubicBezTo>
                    <a:lnTo>
                      <a:pt x="12" y="692"/>
                    </a:lnTo>
                    <a:cubicBezTo>
                      <a:pt x="6" y="692"/>
                      <a:pt x="0" y="687"/>
                      <a:pt x="0" y="680"/>
                    </a:cubicBezTo>
                    <a:lnTo>
                      <a:pt x="0" y="12"/>
                    </a:lnTo>
                    <a:close/>
                    <a:moveTo>
                      <a:pt x="24" y="680"/>
                    </a:moveTo>
                    <a:lnTo>
                      <a:pt x="12" y="668"/>
                    </a:lnTo>
                    <a:lnTo>
                      <a:pt x="1640" y="668"/>
                    </a:lnTo>
                    <a:lnTo>
                      <a:pt x="1628" y="680"/>
                    </a:lnTo>
                    <a:lnTo>
                      <a:pt x="1628" y="12"/>
                    </a:lnTo>
                    <a:lnTo>
                      <a:pt x="1640" y="24"/>
                    </a:lnTo>
                    <a:lnTo>
                      <a:pt x="12" y="24"/>
                    </a:lnTo>
                    <a:lnTo>
                      <a:pt x="24" y="12"/>
                    </a:lnTo>
                    <a:lnTo>
                      <a:pt x="24" y="680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" name="Rectangle 479"/>
              <p:cNvSpPr>
                <a:spLocks noChangeArrowheads="1"/>
              </p:cNvSpPr>
              <p:nvPr/>
            </p:nvSpPr>
            <p:spPr bwMode="auto">
              <a:xfrm>
                <a:off x="7735821" y="5463247"/>
                <a:ext cx="323862" cy="12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7F7F7F"/>
                    </a:solidFill>
                  </a:rPr>
                  <a:t>Control</a:t>
                </a:r>
                <a:endParaRPr lang="en-US"/>
              </a:p>
            </p:txBody>
          </p:sp>
          <p:sp>
            <p:nvSpPr>
              <p:cNvPr id="66" name="Freeform 480"/>
              <p:cNvSpPr>
                <a:spLocks noEditPoints="1"/>
              </p:cNvSpPr>
              <p:nvPr/>
            </p:nvSpPr>
            <p:spPr bwMode="auto">
              <a:xfrm>
                <a:off x="7689782" y="5936416"/>
                <a:ext cx="350851" cy="174660"/>
              </a:xfrm>
              <a:custGeom>
                <a:avLst/>
                <a:gdLst>
                  <a:gd name="T0" fmla="*/ 0 w 1392"/>
                  <a:gd name="T1" fmla="*/ 3028 h 692"/>
                  <a:gd name="T2" fmla="*/ 3024 w 1392"/>
                  <a:gd name="T3" fmla="*/ 0 h 692"/>
                  <a:gd name="T4" fmla="*/ 347814 w 1392"/>
                  <a:gd name="T5" fmla="*/ 0 h 692"/>
                  <a:gd name="T6" fmla="*/ 350838 w 1392"/>
                  <a:gd name="T7" fmla="*/ 3028 h 692"/>
                  <a:gd name="T8" fmla="*/ 350838 w 1392"/>
                  <a:gd name="T9" fmla="*/ 171597 h 692"/>
                  <a:gd name="T10" fmla="*/ 347814 w 1392"/>
                  <a:gd name="T11" fmla="*/ 174625 h 692"/>
                  <a:gd name="T12" fmla="*/ 3024 w 1392"/>
                  <a:gd name="T13" fmla="*/ 174625 h 692"/>
                  <a:gd name="T14" fmla="*/ 0 w 1392"/>
                  <a:gd name="T15" fmla="*/ 171597 h 692"/>
                  <a:gd name="T16" fmla="*/ 0 w 1392"/>
                  <a:gd name="T17" fmla="*/ 3028 h 692"/>
                  <a:gd name="T18" fmla="*/ 6049 w 1392"/>
                  <a:gd name="T19" fmla="*/ 171597 h 692"/>
                  <a:gd name="T20" fmla="*/ 3024 w 1392"/>
                  <a:gd name="T21" fmla="*/ 168569 h 692"/>
                  <a:gd name="T22" fmla="*/ 347814 w 1392"/>
                  <a:gd name="T23" fmla="*/ 168569 h 692"/>
                  <a:gd name="T24" fmla="*/ 344789 w 1392"/>
                  <a:gd name="T25" fmla="*/ 171597 h 692"/>
                  <a:gd name="T26" fmla="*/ 344789 w 1392"/>
                  <a:gd name="T27" fmla="*/ 3028 h 692"/>
                  <a:gd name="T28" fmla="*/ 347814 w 1392"/>
                  <a:gd name="T29" fmla="*/ 6056 h 692"/>
                  <a:gd name="T30" fmla="*/ 3024 w 1392"/>
                  <a:gd name="T31" fmla="*/ 6056 h 692"/>
                  <a:gd name="T32" fmla="*/ 6049 w 1392"/>
                  <a:gd name="T33" fmla="*/ 3028 h 692"/>
                  <a:gd name="T34" fmla="*/ 6049 w 1392"/>
                  <a:gd name="T35" fmla="*/ 171597 h 6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92"/>
                  <a:gd name="T55" fmla="*/ 0 h 692"/>
                  <a:gd name="T56" fmla="*/ 1392 w 1392"/>
                  <a:gd name="T57" fmla="*/ 692 h 6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92" h="692">
                    <a:moveTo>
                      <a:pt x="0" y="12"/>
                    </a:moveTo>
                    <a:cubicBezTo>
                      <a:pt x="0" y="6"/>
                      <a:pt x="6" y="0"/>
                      <a:pt x="12" y="0"/>
                    </a:cubicBezTo>
                    <a:lnTo>
                      <a:pt x="1380" y="0"/>
                    </a:lnTo>
                    <a:cubicBezTo>
                      <a:pt x="1387" y="0"/>
                      <a:pt x="1392" y="6"/>
                      <a:pt x="1392" y="12"/>
                    </a:cubicBezTo>
                    <a:lnTo>
                      <a:pt x="1392" y="680"/>
                    </a:lnTo>
                    <a:cubicBezTo>
                      <a:pt x="1392" y="687"/>
                      <a:pt x="1387" y="692"/>
                      <a:pt x="1380" y="692"/>
                    </a:cubicBezTo>
                    <a:lnTo>
                      <a:pt x="12" y="692"/>
                    </a:lnTo>
                    <a:cubicBezTo>
                      <a:pt x="6" y="692"/>
                      <a:pt x="0" y="687"/>
                      <a:pt x="0" y="680"/>
                    </a:cubicBezTo>
                    <a:lnTo>
                      <a:pt x="0" y="12"/>
                    </a:lnTo>
                    <a:close/>
                    <a:moveTo>
                      <a:pt x="24" y="680"/>
                    </a:moveTo>
                    <a:lnTo>
                      <a:pt x="12" y="668"/>
                    </a:lnTo>
                    <a:lnTo>
                      <a:pt x="1380" y="668"/>
                    </a:lnTo>
                    <a:lnTo>
                      <a:pt x="1368" y="680"/>
                    </a:lnTo>
                    <a:lnTo>
                      <a:pt x="1368" y="12"/>
                    </a:lnTo>
                    <a:lnTo>
                      <a:pt x="1380" y="24"/>
                    </a:lnTo>
                    <a:lnTo>
                      <a:pt x="12" y="24"/>
                    </a:lnTo>
                    <a:lnTo>
                      <a:pt x="24" y="12"/>
                    </a:lnTo>
                    <a:lnTo>
                      <a:pt x="24" y="680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" name="Rectangle 481"/>
              <p:cNvSpPr>
                <a:spLocks noChangeArrowheads="1"/>
              </p:cNvSpPr>
              <p:nvPr/>
            </p:nvSpPr>
            <p:spPr bwMode="auto">
              <a:xfrm>
                <a:off x="7753285" y="5972937"/>
                <a:ext cx="260360" cy="12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7F7F7F"/>
                    </a:solidFill>
                  </a:rPr>
                  <a:t>Sync.</a:t>
                </a:r>
                <a:endParaRPr lang="en-US"/>
              </a:p>
            </p:txBody>
          </p:sp>
          <p:sp>
            <p:nvSpPr>
              <p:cNvPr id="68" name="Freeform 482"/>
              <p:cNvSpPr>
                <a:spLocks noEditPoints="1"/>
              </p:cNvSpPr>
              <p:nvPr/>
            </p:nvSpPr>
            <p:spPr bwMode="auto">
              <a:xfrm>
                <a:off x="6896003" y="4932916"/>
                <a:ext cx="622323" cy="281044"/>
              </a:xfrm>
              <a:custGeom>
                <a:avLst/>
                <a:gdLst>
                  <a:gd name="T0" fmla="*/ 0 w 2464"/>
                  <a:gd name="T1" fmla="*/ 3032 h 1112"/>
                  <a:gd name="T2" fmla="*/ 3031 w 2464"/>
                  <a:gd name="T3" fmla="*/ 0 h 1112"/>
                  <a:gd name="T4" fmla="*/ 619269 w 2464"/>
                  <a:gd name="T5" fmla="*/ 0 h 1112"/>
                  <a:gd name="T6" fmla="*/ 622300 w 2464"/>
                  <a:gd name="T7" fmla="*/ 3032 h 1112"/>
                  <a:gd name="T8" fmla="*/ 622300 w 2464"/>
                  <a:gd name="T9" fmla="*/ 277956 h 1112"/>
                  <a:gd name="T10" fmla="*/ 619269 w 2464"/>
                  <a:gd name="T11" fmla="*/ 280988 h 1112"/>
                  <a:gd name="T12" fmla="*/ 3031 w 2464"/>
                  <a:gd name="T13" fmla="*/ 280988 h 1112"/>
                  <a:gd name="T14" fmla="*/ 0 w 2464"/>
                  <a:gd name="T15" fmla="*/ 277956 h 1112"/>
                  <a:gd name="T16" fmla="*/ 0 w 2464"/>
                  <a:gd name="T17" fmla="*/ 3032 h 1112"/>
                  <a:gd name="T18" fmla="*/ 6061 w 2464"/>
                  <a:gd name="T19" fmla="*/ 277956 h 1112"/>
                  <a:gd name="T20" fmla="*/ 3031 w 2464"/>
                  <a:gd name="T21" fmla="*/ 274924 h 1112"/>
                  <a:gd name="T22" fmla="*/ 619269 w 2464"/>
                  <a:gd name="T23" fmla="*/ 274924 h 1112"/>
                  <a:gd name="T24" fmla="*/ 616239 w 2464"/>
                  <a:gd name="T25" fmla="*/ 277956 h 1112"/>
                  <a:gd name="T26" fmla="*/ 616239 w 2464"/>
                  <a:gd name="T27" fmla="*/ 3032 h 1112"/>
                  <a:gd name="T28" fmla="*/ 619269 w 2464"/>
                  <a:gd name="T29" fmla="*/ 6064 h 1112"/>
                  <a:gd name="T30" fmla="*/ 3031 w 2464"/>
                  <a:gd name="T31" fmla="*/ 6064 h 1112"/>
                  <a:gd name="T32" fmla="*/ 6061 w 2464"/>
                  <a:gd name="T33" fmla="*/ 3032 h 1112"/>
                  <a:gd name="T34" fmla="*/ 6061 w 2464"/>
                  <a:gd name="T35" fmla="*/ 277956 h 11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64"/>
                  <a:gd name="T55" fmla="*/ 0 h 1112"/>
                  <a:gd name="T56" fmla="*/ 2464 w 2464"/>
                  <a:gd name="T57" fmla="*/ 1112 h 11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64" h="1112">
                    <a:moveTo>
                      <a:pt x="0" y="12"/>
                    </a:moveTo>
                    <a:cubicBezTo>
                      <a:pt x="0" y="6"/>
                      <a:pt x="6" y="0"/>
                      <a:pt x="12" y="0"/>
                    </a:cubicBezTo>
                    <a:lnTo>
                      <a:pt x="2452" y="0"/>
                    </a:lnTo>
                    <a:cubicBezTo>
                      <a:pt x="2459" y="0"/>
                      <a:pt x="2464" y="6"/>
                      <a:pt x="2464" y="12"/>
                    </a:cubicBezTo>
                    <a:lnTo>
                      <a:pt x="2464" y="1100"/>
                    </a:lnTo>
                    <a:cubicBezTo>
                      <a:pt x="2464" y="1107"/>
                      <a:pt x="2459" y="1112"/>
                      <a:pt x="2452" y="1112"/>
                    </a:cubicBezTo>
                    <a:lnTo>
                      <a:pt x="12" y="1112"/>
                    </a:lnTo>
                    <a:cubicBezTo>
                      <a:pt x="6" y="1112"/>
                      <a:pt x="0" y="1107"/>
                      <a:pt x="0" y="1100"/>
                    </a:cubicBezTo>
                    <a:lnTo>
                      <a:pt x="0" y="12"/>
                    </a:lnTo>
                    <a:close/>
                    <a:moveTo>
                      <a:pt x="24" y="1100"/>
                    </a:moveTo>
                    <a:lnTo>
                      <a:pt x="12" y="1088"/>
                    </a:lnTo>
                    <a:lnTo>
                      <a:pt x="2452" y="1088"/>
                    </a:lnTo>
                    <a:lnTo>
                      <a:pt x="2440" y="1100"/>
                    </a:lnTo>
                    <a:lnTo>
                      <a:pt x="2440" y="12"/>
                    </a:lnTo>
                    <a:lnTo>
                      <a:pt x="2452" y="24"/>
                    </a:lnTo>
                    <a:lnTo>
                      <a:pt x="12" y="24"/>
                    </a:lnTo>
                    <a:lnTo>
                      <a:pt x="24" y="12"/>
                    </a:lnTo>
                    <a:lnTo>
                      <a:pt x="24" y="1100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" name="Rectangle 483"/>
              <p:cNvSpPr>
                <a:spLocks noChangeArrowheads="1"/>
              </p:cNvSpPr>
              <p:nvPr/>
            </p:nvSpPr>
            <p:spPr bwMode="auto">
              <a:xfrm>
                <a:off x="6962680" y="4969436"/>
                <a:ext cx="136530" cy="12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7F7F7F"/>
                    </a:solidFill>
                  </a:rPr>
                  <a:t>50</a:t>
                </a:r>
                <a:endParaRPr lang="en-US"/>
              </a:p>
            </p:txBody>
          </p:sp>
          <p:sp>
            <p:nvSpPr>
              <p:cNvPr id="70" name="Rectangle 484"/>
              <p:cNvSpPr>
                <a:spLocks noChangeArrowheads="1"/>
              </p:cNvSpPr>
              <p:nvPr/>
            </p:nvSpPr>
            <p:spPr bwMode="auto">
              <a:xfrm>
                <a:off x="7062696" y="4969436"/>
                <a:ext cx="69853" cy="12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7F7F7F"/>
                    </a:solidFill>
                  </a:rPr>
                  <a:t>-</a:t>
                </a:r>
                <a:endParaRPr lang="en-US"/>
              </a:p>
            </p:txBody>
          </p:sp>
          <p:sp>
            <p:nvSpPr>
              <p:cNvPr id="71" name="Rectangle 485"/>
              <p:cNvSpPr>
                <a:spLocks noChangeArrowheads="1"/>
              </p:cNvSpPr>
              <p:nvPr/>
            </p:nvSpPr>
            <p:spPr bwMode="auto">
              <a:xfrm>
                <a:off x="7091272" y="4969436"/>
                <a:ext cx="396890" cy="12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7F7F7F"/>
                    </a:solidFill>
                  </a:rPr>
                  <a:t>100m all </a:t>
                </a:r>
                <a:endParaRPr lang="en-US"/>
              </a:p>
            </p:txBody>
          </p:sp>
          <p:sp>
            <p:nvSpPr>
              <p:cNvPr id="72" name="Rectangle 486"/>
              <p:cNvSpPr>
                <a:spLocks noChangeArrowheads="1"/>
              </p:cNvSpPr>
              <p:nvPr/>
            </p:nvSpPr>
            <p:spPr bwMode="auto">
              <a:xfrm>
                <a:off x="7078572" y="5075819"/>
                <a:ext cx="293699" cy="12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>
                    <a:solidFill>
                      <a:srgbClr val="7F7F7F"/>
                    </a:solidFill>
                  </a:rPr>
                  <a:t>optical</a:t>
                </a:r>
                <a:endParaRPr lang="en-US"/>
              </a:p>
            </p:txBody>
          </p:sp>
        </p:grpSp>
        <p:cxnSp>
          <p:nvCxnSpPr>
            <p:cNvPr id="7" name="Elbow Connector 1292"/>
            <p:cNvCxnSpPr>
              <a:cxnSpLocks noChangeShapeType="1"/>
              <a:stCxn id="13" idx="0"/>
            </p:cNvCxnSpPr>
            <p:nvPr/>
          </p:nvCxnSpPr>
          <p:spPr bwMode="auto">
            <a:xfrm rot="5400000" flipH="1" flipV="1">
              <a:off x="5881237" y="4238862"/>
              <a:ext cx="292715" cy="1985360"/>
            </a:xfrm>
            <a:prstGeom prst="bentConnector2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" name="Straight Connector 92"/>
            <p:cNvCxnSpPr>
              <a:cxnSpLocks noChangeShapeType="1"/>
            </p:cNvCxnSpPr>
            <p:nvPr/>
          </p:nvCxnSpPr>
          <p:spPr bwMode="auto">
            <a:xfrm rot="5400000" flipH="1" flipV="1">
              <a:off x="6480104" y="4545232"/>
              <a:ext cx="1080336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Elbow Connector 1292"/>
            <p:cNvCxnSpPr>
              <a:cxnSpLocks noChangeShapeType="1"/>
            </p:cNvCxnSpPr>
            <p:nvPr/>
          </p:nvCxnSpPr>
          <p:spPr bwMode="auto">
            <a:xfrm flipV="1">
              <a:off x="4932040" y="4653136"/>
              <a:ext cx="2088232" cy="1008112"/>
            </a:xfrm>
            <a:prstGeom prst="bentConnector3">
              <a:avLst>
                <a:gd name="adj1" fmla="val 142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Straight Connector 92"/>
            <p:cNvCxnSpPr>
              <a:cxnSpLocks noChangeShapeType="1"/>
            </p:cNvCxnSpPr>
            <p:nvPr/>
          </p:nvCxnSpPr>
          <p:spPr bwMode="auto">
            <a:xfrm rot="5400000" flipH="1" flipV="1">
              <a:off x="4391872" y="5435855"/>
              <a:ext cx="1080336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040" descr="GoogleEarth_Image"/>
          <p:cNvPicPr>
            <a:picLocks noChangeAspect="1" noChangeArrowheads="1"/>
          </p:cNvPicPr>
          <p:nvPr/>
        </p:nvPicPr>
        <p:blipFill>
          <a:blip r:embed="rId3" cstate="print"/>
          <a:srcRect b="15797"/>
          <a:stretch>
            <a:fillRect/>
          </a:stretch>
        </p:blipFill>
        <p:spPr bwMode="auto">
          <a:xfrm>
            <a:off x="0" y="-76706"/>
            <a:ext cx="9144000" cy="693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1037"/>
          <p:cNvSpPr txBox="1">
            <a:spLocks noChangeArrowheads="1"/>
          </p:cNvSpPr>
          <p:nvPr/>
        </p:nvSpPr>
        <p:spPr bwMode="auto">
          <a:xfrm>
            <a:off x="-252536" y="-99392"/>
            <a:ext cx="39396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99"/>
                </a:solidFill>
                <a:latin typeface="Tahoma" pitchFamily="34" charset="0"/>
                <a:cs typeface="+mn-cs"/>
              </a:rPr>
              <a:t>Lord’s Bridge Observatory</a:t>
            </a:r>
          </a:p>
        </p:txBody>
      </p:sp>
      <p:pic>
        <p:nvPicPr>
          <p:cNvPr id="8" name="Picture 10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060848"/>
            <a:ext cx="2405644" cy="173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9" name="Picture 10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6717" y="1014011"/>
            <a:ext cx="2704501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cxnSp>
        <p:nvCxnSpPr>
          <p:cNvPr id="11" name="Straight Arrow Connector 10"/>
          <p:cNvCxnSpPr>
            <a:stCxn id="9" idx="0"/>
          </p:cNvCxnSpPr>
          <p:nvPr/>
        </p:nvCxnSpPr>
        <p:spPr bwMode="auto">
          <a:xfrm rot="5400000" flipH="1" flipV="1">
            <a:off x="7927600" y="80413"/>
            <a:ext cx="504967" cy="136223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499992" y="3789040"/>
            <a:ext cx="1080120" cy="5760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66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" name="Picture 11" descr="univheader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722" y="6363878"/>
            <a:ext cx="1700391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6732240" y="4581128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>
            <a:stCxn id="10" idx="4"/>
            <a:endCxn id="19" idx="0"/>
          </p:cNvCxnSpPr>
          <p:nvPr/>
        </p:nvCxnSpPr>
        <p:spPr>
          <a:xfrm flipH="1">
            <a:off x="6667210" y="5121128"/>
            <a:ext cx="335030" cy="72876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940152" y="5849888"/>
            <a:ext cx="1512168" cy="36004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940152" y="5849888"/>
            <a:ext cx="145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SKALA-AAVS0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Eloy de Lera Acedo\Desktop\SKALA4\SKA Pad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Introduction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23528" y="1637053"/>
          <a:ext cx="8486775" cy="4240219"/>
        </p:xfrm>
        <a:graphic>
          <a:graphicData uri="http://schemas.openxmlformats.org/drawingml/2006/table">
            <a:tbl>
              <a:tblPr/>
              <a:tblGrid>
                <a:gridCol w="1811338"/>
                <a:gridCol w="630237"/>
                <a:gridCol w="1046163"/>
                <a:gridCol w="4999037"/>
              </a:tblGrid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Parameter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Specification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Remarks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Low frequency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MHz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Lowest frequency expected for the EoR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Nyquist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frequency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MHz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Frequency with element spacing is 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λ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/2, defines max </a:t>
                      </a:r>
                      <a:r>
                        <a:rPr kumimoji="0" lang="en-GB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A­</a:t>
                      </a:r>
                      <a:r>
                        <a:rPr kumimoji="0" lang="en-GB" sz="1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eff</a:t>
                      </a: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High frequency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MHz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450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Freq where sky noise is low, overlaps with AA-hi and/or dishes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Frequency coverage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contiguous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There are no gaps between low and high frequency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Bandwidth, max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MHz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Individual beams can operate over the full frequency range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Polarisations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Orthogonal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Station diameter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Determined from SKA</a:t>
                      </a:r>
                      <a:r>
                        <a:rPr kumimoji="0" lang="en-GB" sz="1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Uses 250 arrays for expected SKA</a:t>
                      </a:r>
                      <a:r>
                        <a:rPr kumimoji="0" lang="en-GB" sz="1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sensitivity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Geometric area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GB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~25,000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No. of element types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 single wide-band element type e.g. bow-tie or conical spiral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No. of elements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~10k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Each element is low gain, dual polarisation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Scan angle range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deg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±45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Will operate at larger scan angles, but sensitivity not defined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Sensitivity @ 100 MHz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GB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/K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39900" algn="l"/>
                        </a:tabLst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Single array, sensitivity varies over the band.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739900" algn="l"/>
                        </a:tabLst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Assumes </a:t>
                      </a:r>
                      <a:r>
                        <a:rPr kumimoji="0" lang="en-GB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GB" sz="1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sky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= 1000K, 70% for </a:t>
                      </a:r>
                      <a:r>
                        <a:rPr kumimoji="0" lang="en-GB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appodisation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Frequency channel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kHz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Assumes 2048 channels splitting the full sample rate, further channelization will be required at </a:t>
                      </a:r>
                      <a:r>
                        <a:rPr kumimoji="0" lang="en-GB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correlator</a:t>
                      </a: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Output data rate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Tb/s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Defines the survey performance of the array.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Can be used flexibly for frequency, bandwidth and number of beams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0" y="-225"/>
            <a:ext cx="6084468" cy="404889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/>
              <a:t>Upcoming tests: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December 2011:</a:t>
            </a:r>
          </a:p>
          <a:p>
            <a:pPr lvl="1"/>
            <a:r>
              <a:rPr lang="en-GB" sz="2000" dirty="0" smtClean="0"/>
              <a:t> Impedance test with “dummy” board.</a:t>
            </a:r>
          </a:p>
          <a:p>
            <a:r>
              <a:rPr lang="en-GB" sz="2400" dirty="0" smtClean="0"/>
              <a:t>January 2011:</a:t>
            </a:r>
            <a:endParaRPr lang="en-GB" sz="2000" dirty="0" smtClean="0"/>
          </a:p>
          <a:p>
            <a:pPr lvl="1"/>
            <a:r>
              <a:rPr lang="en-GB" sz="2000" dirty="0" smtClean="0"/>
              <a:t>Single element pattern measurement in outdoor test range, Perth?</a:t>
            </a:r>
          </a:p>
          <a:p>
            <a:pPr lvl="1"/>
            <a:r>
              <a:rPr lang="en-GB" sz="2000" dirty="0" smtClean="0"/>
              <a:t>Single element pattern measurement in outdoor test range, UK.</a:t>
            </a:r>
          </a:p>
          <a:p>
            <a:pPr lvl="1"/>
            <a:r>
              <a:rPr lang="en-GB" sz="2000" dirty="0" smtClean="0"/>
              <a:t>Noise matching with integrated LNA in reverberation chamber, UK.</a:t>
            </a:r>
          </a:p>
          <a:p>
            <a:pPr lvl="1"/>
            <a:r>
              <a:rPr lang="en-GB" sz="2000" dirty="0" smtClean="0"/>
              <a:t>Impedance tests on AAVS0.</a:t>
            </a:r>
          </a:p>
          <a:p>
            <a:r>
              <a:rPr lang="en-GB" sz="2400" dirty="0" smtClean="0"/>
              <a:t>February-March 2011: (with Roach back-end)</a:t>
            </a:r>
          </a:p>
          <a:p>
            <a:pPr lvl="1"/>
            <a:r>
              <a:rPr lang="en-GB" sz="2000" dirty="0" smtClean="0"/>
              <a:t>Noise tests on AAVS0: pointing the array to hot and cold patches of the sky.</a:t>
            </a:r>
          </a:p>
          <a:p>
            <a:pPr lvl="1"/>
            <a:r>
              <a:rPr lang="en-GB" sz="2000" dirty="0" smtClean="0"/>
              <a:t>Pattern tests on AAVS0: (compare with analytical/EM models - UCL) </a:t>
            </a:r>
          </a:p>
          <a:p>
            <a:pPr lvl="2"/>
            <a:r>
              <a:rPr lang="en-GB" sz="1800" dirty="0" err="1" smtClean="0"/>
              <a:t>Interferometry</a:t>
            </a:r>
            <a:r>
              <a:rPr lang="en-GB" sz="1800" dirty="0" smtClean="0"/>
              <a:t> experiment: full correlation/correlation with high gain antenna</a:t>
            </a:r>
          </a:p>
          <a:p>
            <a:pPr lvl="2"/>
            <a:r>
              <a:rPr lang="en-GB" sz="1800" dirty="0" smtClean="0"/>
              <a:t>Known source: Near field source (no back-end needed), </a:t>
            </a:r>
            <a:r>
              <a:rPr lang="en-GB" sz="1800" dirty="0" err="1" smtClean="0"/>
              <a:t>minicopter</a:t>
            </a:r>
            <a:r>
              <a:rPr lang="en-GB" sz="1800" dirty="0" smtClean="0"/>
              <a:t>?</a:t>
            </a:r>
          </a:p>
          <a:p>
            <a:pPr lvl="1"/>
            <a:r>
              <a:rPr lang="en-GB" sz="2200" dirty="0" smtClean="0"/>
              <a:t>More tests... Any suggestion? Plug into other back-ends?</a:t>
            </a:r>
          </a:p>
        </p:txBody>
      </p:sp>
      <p:pic>
        <p:nvPicPr>
          <p:cNvPr id="4" name="Picture 5" descr="Ba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8325" y="0"/>
            <a:ext cx="2192213" cy="168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Important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Noise:</a:t>
            </a:r>
          </a:p>
          <a:p>
            <a:pPr lvl="1"/>
            <a:r>
              <a:rPr lang="en-GB" sz="2000" dirty="0" smtClean="0"/>
              <a:t>&lt;30 K @ 450 </a:t>
            </a:r>
            <a:r>
              <a:rPr lang="en-GB" sz="2000" dirty="0" err="1" smtClean="0"/>
              <a:t>MHz.</a:t>
            </a:r>
            <a:endParaRPr lang="en-GB" sz="2000" dirty="0" smtClean="0"/>
          </a:p>
          <a:p>
            <a:r>
              <a:rPr lang="en-GB" sz="2400" dirty="0" smtClean="0"/>
              <a:t>Sky coverage – A/T:</a:t>
            </a:r>
          </a:p>
          <a:p>
            <a:pPr lvl="1"/>
            <a:r>
              <a:rPr lang="en-GB" sz="2000" dirty="0" smtClean="0"/>
              <a:t>Meets DRM specifications down to +/- 45</a:t>
            </a:r>
            <a:r>
              <a:rPr lang="en-GB" sz="2000" baseline="30000" dirty="0" smtClean="0"/>
              <a:t>o </a:t>
            </a:r>
            <a:r>
              <a:rPr lang="en-GB" sz="2000" dirty="0" smtClean="0"/>
              <a:t>at all frequencies.</a:t>
            </a:r>
          </a:p>
          <a:p>
            <a:r>
              <a:rPr lang="en-GB" sz="2400" dirty="0" smtClean="0"/>
              <a:t>Frequency band:</a:t>
            </a:r>
          </a:p>
          <a:p>
            <a:pPr lvl="1"/>
            <a:r>
              <a:rPr lang="en-GB" sz="2000" dirty="0" smtClean="0"/>
              <a:t>Potential to go down to 50 MHz (lower arm).</a:t>
            </a:r>
          </a:p>
          <a:p>
            <a:r>
              <a:rPr lang="en-GB" sz="2400" dirty="0" smtClean="0"/>
              <a:t>Foot-print: 1x1 m possible (lower arm).</a:t>
            </a:r>
          </a:p>
          <a:p>
            <a:r>
              <a:rPr lang="en-GB" sz="2400" dirty="0" smtClean="0"/>
              <a:t>Cost:</a:t>
            </a:r>
            <a:endParaRPr lang="en-GB" sz="2000" dirty="0" smtClean="0"/>
          </a:p>
          <a:p>
            <a:pPr lvl="1"/>
            <a:r>
              <a:rPr lang="en-GB" sz="2000" dirty="0" smtClean="0"/>
              <a:t>Targeted to 75 € including LNA and ground mesh. </a:t>
            </a:r>
          </a:p>
          <a:p>
            <a:pPr>
              <a:buNone/>
            </a:pPr>
            <a:endParaRPr lang="en-GB" sz="2400" dirty="0" smtClean="0"/>
          </a:p>
        </p:txBody>
      </p:sp>
      <p:pic>
        <p:nvPicPr>
          <p:cNvPr id="79874" name="Picture 2" descr="C:\Users\Eloy de Lera Acedo\Desktop\OldA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229200"/>
            <a:ext cx="1728192" cy="1263741"/>
          </a:xfrm>
          <a:prstGeom prst="rect">
            <a:avLst/>
          </a:prstGeom>
          <a:noFill/>
        </p:spPr>
      </p:pic>
      <p:pic>
        <p:nvPicPr>
          <p:cNvPr id="79875" name="Picture 3" descr="C:\Users\Eloy de Lera Acedo\Desktop\NewAr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230477" y="5074780"/>
            <a:ext cx="1275334" cy="1584175"/>
          </a:xfrm>
          <a:prstGeom prst="rect">
            <a:avLst/>
          </a:prstGeom>
          <a:noFill/>
          <a:scene3d>
            <a:camera prst="orthographicFront">
              <a:rot lat="10800000" lon="0" rev="0"/>
            </a:camera>
            <a:lightRig rig="threePt" dir="t"/>
          </a:scene3d>
        </p:spPr>
      </p:pic>
      <p:cxnSp>
        <p:nvCxnSpPr>
          <p:cNvPr id="7" name="Straight Arrow Connector 6"/>
          <p:cNvCxnSpPr/>
          <p:nvPr/>
        </p:nvCxnSpPr>
        <p:spPr>
          <a:xfrm>
            <a:off x="2411760" y="5157192"/>
            <a:ext cx="1512168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292080" y="5085184"/>
            <a:ext cx="1296144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Single-Dual band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152" y="3356992"/>
            <a:ext cx="395684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5076056" y="3356993"/>
            <a:ext cx="3312368" cy="3096343"/>
            <a:chOff x="4644008" y="2060848"/>
            <a:chExt cx="4073624" cy="3582917"/>
          </a:xfrm>
        </p:grpSpPr>
        <p:pic>
          <p:nvPicPr>
            <p:cNvPr id="788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8" y="2062365"/>
              <a:ext cx="2057400" cy="179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60232" y="2060848"/>
              <a:ext cx="2057400" cy="179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8" y="3853065"/>
              <a:ext cx="2057400" cy="179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60232" y="3851548"/>
              <a:ext cx="2057400" cy="179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val 12"/>
          <p:cNvSpPr/>
          <p:nvPr/>
        </p:nvSpPr>
        <p:spPr>
          <a:xfrm>
            <a:off x="1547664" y="3356992"/>
            <a:ext cx="1800200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>
            <a:stCxn id="13" idx="6"/>
            <a:endCxn id="16" idx="2"/>
          </p:cNvCxnSpPr>
          <p:nvPr/>
        </p:nvCxnSpPr>
        <p:spPr>
          <a:xfrm>
            <a:off x="3347864" y="4185084"/>
            <a:ext cx="165618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004048" y="3356992"/>
            <a:ext cx="1800200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Low-band: high gain element, OK.</a:t>
            </a:r>
          </a:p>
          <a:p>
            <a:r>
              <a:rPr lang="en-GB" sz="2400" dirty="0" smtClean="0"/>
              <a:t>High-band: low gain element? Not so easy... Getting down to 30 K with a low gain antenna in a 3:1 band is not that easy. You will probably need a high gain element anyway and rather large. </a:t>
            </a:r>
            <a:endParaRPr lang="en-GB" sz="2000" dirty="0" smtClean="0"/>
          </a:p>
          <a:p>
            <a:pPr>
              <a:buNone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0" y="-225"/>
            <a:ext cx="4860332" cy="404889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/>
              <a:t>Summary and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Antenna+LNA</a:t>
            </a:r>
            <a:r>
              <a:rPr lang="en-GB" sz="2400" dirty="0" smtClean="0"/>
              <a:t> pair meets DRM requirements.</a:t>
            </a:r>
          </a:p>
          <a:p>
            <a:r>
              <a:rPr lang="en-GB" sz="2400" dirty="0" smtClean="0"/>
              <a:t>In early 2012 noise and pattern tests for AAVS0.</a:t>
            </a:r>
          </a:p>
          <a:p>
            <a:r>
              <a:rPr lang="en-GB" sz="2400" dirty="0" smtClean="0"/>
              <a:t>Mass production prototypes are in their way (75€/element).</a:t>
            </a:r>
            <a:endParaRPr lang="en-GB" sz="2400" dirty="0"/>
          </a:p>
        </p:txBody>
      </p:sp>
      <p:pic>
        <p:nvPicPr>
          <p:cNvPr id="4" name="Picture 2" descr="C:\Users\Eloy de Lera Acedo\Desktop\SKALA4\2011-11-30 11.25.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5543" y="2648914"/>
            <a:ext cx="4128457" cy="3096343"/>
          </a:xfrm>
          <a:prstGeom prst="rect">
            <a:avLst/>
          </a:prstGeom>
          <a:noFill/>
        </p:spPr>
      </p:pic>
      <p:pic>
        <p:nvPicPr>
          <p:cNvPr id="5" name="Picture 6" descr="LNA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572000"/>
            <a:ext cx="4081317" cy="3305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0" y="-225"/>
            <a:ext cx="4860332" cy="404889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/>
              <a:t>Thank you! Any questions?</a:t>
            </a:r>
          </a:p>
        </p:txBody>
      </p:sp>
      <p:pic>
        <p:nvPicPr>
          <p:cNvPr id="4" name="Picture 5" descr="C:\Users\Nima\Desktop\IMAG0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1800200" cy="252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197032"/>
            <a:ext cx="209836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3718773"/>
            <a:ext cx="1343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SKALA1</a:t>
            </a:r>
          </a:p>
          <a:p>
            <a:pPr algn="ctr"/>
            <a:r>
              <a:rPr lang="en-GB" dirty="0" smtClean="0"/>
              <a:t>(Cambridge)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888321" y="3717032"/>
            <a:ext cx="891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SKALA2</a:t>
            </a:r>
          </a:p>
          <a:p>
            <a:r>
              <a:rPr lang="en-GB" dirty="0" smtClean="0"/>
              <a:t>(ICRAR)</a:t>
            </a:r>
            <a:endParaRPr lang="en-GB" dirty="0"/>
          </a:p>
        </p:txBody>
      </p:sp>
      <p:pic>
        <p:nvPicPr>
          <p:cNvPr id="7" name="Picture 2" descr="C:\Users\Eloy de Lera Acedo\Desktop\SKALA4\2011-11-30 11.25.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464314" y="1448734"/>
            <a:ext cx="2591915" cy="19439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48064" y="3717032"/>
            <a:ext cx="1343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SKALA3</a:t>
            </a:r>
          </a:p>
          <a:p>
            <a:pPr algn="ctr"/>
            <a:r>
              <a:rPr lang="en-GB" dirty="0" smtClean="0"/>
              <a:t>(Cambridge)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455128" y="3718773"/>
            <a:ext cx="1099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SKALA4</a:t>
            </a:r>
          </a:p>
          <a:p>
            <a:pPr algn="ctr"/>
            <a:r>
              <a:rPr lang="en-GB" dirty="0" smtClean="0"/>
              <a:t>(ASTRON)</a:t>
            </a:r>
            <a:endParaRPr lang="en-GB" dirty="0"/>
          </a:p>
        </p:txBody>
      </p:sp>
      <p:pic>
        <p:nvPicPr>
          <p:cNvPr id="10" name="Picture 3" descr="C:\Users\Eloy de Lera Acedo\Desktop\SKALA\Photos\2011-07-08 10.27.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11552" y="4809128"/>
            <a:ext cx="1824000" cy="13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051720" y="5013176"/>
            <a:ext cx="13433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SKALA0</a:t>
            </a:r>
          </a:p>
          <a:p>
            <a:pPr algn="ctr"/>
            <a:r>
              <a:rPr lang="en-GB" dirty="0" err="1" smtClean="0"/>
              <a:t>miniSKALA</a:t>
            </a:r>
            <a:endParaRPr lang="en-GB" dirty="0" smtClean="0"/>
          </a:p>
          <a:p>
            <a:pPr algn="ctr"/>
            <a:r>
              <a:rPr lang="en-GB" dirty="0" smtClean="0"/>
              <a:t>(Cambridge)</a:t>
            </a:r>
            <a:endParaRPr lang="en-GB" dirty="0"/>
          </a:p>
        </p:txBody>
      </p:sp>
      <p:pic>
        <p:nvPicPr>
          <p:cNvPr id="81922" name="Picture 2" descr="C:\Users\Eloy de Lera Acedo\Desktop\SKALA4\2011-12-14 09.42.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676987" y="1460355"/>
            <a:ext cx="2592288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0" y="-225"/>
            <a:ext cx="5868444" cy="404889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/>
              <a:t>Evolution: from BLU to SKALA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251520" y="1049862"/>
            <a:ext cx="5217271" cy="1605634"/>
            <a:chOff x="251520" y="1049862"/>
            <a:chExt cx="5217271" cy="1605634"/>
          </a:xfrm>
        </p:grpSpPr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052736"/>
              <a:ext cx="1832895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827584" y="2286164"/>
              <a:ext cx="6558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dirty="0" smtClean="0"/>
                <a:t> BLU </a:t>
              </a:r>
              <a:endParaRPr lang="en-GB" i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56423" y="1049862"/>
              <a:ext cx="183524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Impedance</a:t>
              </a:r>
            </a:p>
            <a:p>
              <a:r>
                <a:rPr lang="en-GB" dirty="0" smtClean="0"/>
                <a:t>Dual polarisation</a:t>
              </a:r>
            </a:p>
            <a:p>
              <a:r>
                <a:rPr lang="en-GB" dirty="0" smtClean="0"/>
                <a:t>Sky coverage</a:t>
              </a:r>
            </a:p>
            <a:p>
              <a:r>
                <a:rPr lang="en-GB" dirty="0"/>
                <a:t>C</a:t>
              </a:r>
              <a:r>
                <a:rPr lang="en-GB" dirty="0" smtClean="0"/>
                <a:t>ost</a:t>
              </a:r>
              <a:endParaRPr lang="en-GB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156423" y="1098063"/>
              <a:ext cx="3312368" cy="11521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>
              <a:off x="3956623" y="1170071"/>
              <a:ext cx="180000" cy="1800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217684" y="1170071"/>
              <a:ext cx="180000" cy="1800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4469960" y="1170259"/>
              <a:ext cx="180000" cy="1800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4721552" y="1170071"/>
              <a:ext cx="180000" cy="1800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4982613" y="1170071"/>
              <a:ext cx="180000" cy="180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5234889" y="1170259"/>
              <a:ext cx="180000" cy="180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3956623" y="1422307"/>
              <a:ext cx="180000" cy="18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4217684" y="1422307"/>
              <a:ext cx="180000" cy="180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4469960" y="1422495"/>
              <a:ext cx="180000" cy="180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4721552" y="1422307"/>
              <a:ext cx="180000" cy="180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4982613" y="1422307"/>
              <a:ext cx="180000" cy="180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5234889" y="1422495"/>
              <a:ext cx="180000" cy="180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3956623" y="1692233"/>
              <a:ext cx="180000" cy="180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4217684" y="1692233"/>
              <a:ext cx="180000" cy="180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4469960" y="1692421"/>
              <a:ext cx="180000" cy="180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4721552" y="1692233"/>
              <a:ext cx="180000" cy="180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4982613" y="1692233"/>
              <a:ext cx="180000" cy="180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5234889" y="1692421"/>
              <a:ext cx="180000" cy="180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3956623" y="1971252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4217684" y="1971252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4469960" y="1971440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4721552" y="1971252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4982613" y="1971252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5234889" y="1971440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1429975" y="2637328"/>
            <a:ext cx="5374273" cy="1782333"/>
            <a:chOff x="1141943" y="2709336"/>
            <a:chExt cx="5374273" cy="178233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8081" y="2709336"/>
              <a:ext cx="1520951" cy="1368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Rectangle 8"/>
            <p:cNvSpPr/>
            <p:nvPr/>
          </p:nvSpPr>
          <p:spPr>
            <a:xfrm>
              <a:off x="1141943" y="4122337"/>
              <a:ext cx="22159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/>
                <a:t> </a:t>
              </a:r>
              <a:r>
                <a:rPr lang="en-GB" i="1" dirty="0" smtClean="0"/>
                <a:t>Toothed log periodic </a:t>
              </a:r>
              <a:endParaRPr lang="en-GB" i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03848" y="2876743"/>
              <a:ext cx="183524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Impedance</a:t>
              </a:r>
            </a:p>
            <a:p>
              <a:r>
                <a:rPr lang="en-GB" dirty="0" smtClean="0"/>
                <a:t>Dual polarisation</a:t>
              </a:r>
            </a:p>
            <a:p>
              <a:r>
                <a:rPr lang="en-GB" dirty="0" smtClean="0"/>
                <a:t>Sky coverage</a:t>
              </a:r>
            </a:p>
            <a:p>
              <a:r>
                <a:rPr lang="en-GB" dirty="0"/>
                <a:t>C</a:t>
              </a:r>
              <a:r>
                <a:rPr lang="en-GB" dirty="0" smtClean="0"/>
                <a:t>ost</a:t>
              </a:r>
              <a:endParaRPr lang="en-GB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203848" y="2876743"/>
              <a:ext cx="3312368" cy="11521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/>
            <p:cNvSpPr/>
            <p:nvPr/>
          </p:nvSpPr>
          <p:spPr>
            <a:xfrm>
              <a:off x="4985942" y="2948751"/>
              <a:ext cx="180000" cy="1800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5247003" y="2948751"/>
              <a:ext cx="180000" cy="1800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5499279" y="2948939"/>
              <a:ext cx="180000" cy="1800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5750871" y="2948751"/>
              <a:ext cx="180000" cy="1800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6011932" y="2948751"/>
              <a:ext cx="180000" cy="1800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6264208" y="2948939"/>
              <a:ext cx="180000" cy="180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4985942" y="3200987"/>
              <a:ext cx="180000" cy="1800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5247003" y="3200987"/>
              <a:ext cx="180000" cy="1800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5499279" y="3201175"/>
              <a:ext cx="180000" cy="1800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5750871" y="3200987"/>
              <a:ext cx="180000" cy="1800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6011932" y="3200987"/>
              <a:ext cx="180000" cy="1800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6264208" y="3201175"/>
              <a:ext cx="180000" cy="180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4985942" y="3470913"/>
              <a:ext cx="180000" cy="1800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5247003" y="3470913"/>
              <a:ext cx="180000" cy="1800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5499279" y="3471101"/>
              <a:ext cx="180000" cy="1800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5750871" y="3470913"/>
              <a:ext cx="180000" cy="1800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6011932" y="3470913"/>
              <a:ext cx="180000" cy="180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6264208" y="3471101"/>
              <a:ext cx="180000" cy="180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4985942" y="3749932"/>
              <a:ext cx="180000" cy="180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5247003" y="3749932"/>
              <a:ext cx="180000" cy="180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5499279" y="3750120"/>
              <a:ext cx="180000" cy="180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5750871" y="3749932"/>
              <a:ext cx="180000" cy="180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6011932" y="3749932"/>
              <a:ext cx="180000" cy="180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6264208" y="3750120"/>
              <a:ext cx="180000" cy="180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24" name="Oval 123"/>
          <p:cNvSpPr/>
          <p:nvPr/>
        </p:nvSpPr>
        <p:spPr>
          <a:xfrm>
            <a:off x="7578458" y="6597352"/>
            <a:ext cx="180000" cy="180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7839519" y="6597352"/>
            <a:ext cx="180000" cy="180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8091795" y="6597540"/>
            <a:ext cx="180000" cy="180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8343387" y="6597352"/>
            <a:ext cx="180000" cy="18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8604448" y="6597352"/>
            <a:ext cx="180000" cy="180000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8856724" y="6597540"/>
            <a:ext cx="180000" cy="18000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2483768" y="4604023"/>
            <a:ext cx="4933172" cy="2074629"/>
            <a:chOff x="2483768" y="4604023"/>
            <a:chExt cx="4933172" cy="2074629"/>
          </a:xfrm>
        </p:grpSpPr>
        <p:sp>
          <p:nvSpPr>
            <p:cNvPr id="131" name="Rectangle 130"/>
            <p:cNvSpPr/>
            <p:nvPr/>
          </p:nvSpPr>
          <p:spPr>
            <a:xfrm>
              <a:off x="2685121" y="6309320"/>
              <a:ext cx="8787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/>
                <a:t> </a:t>
              </a:r>
              <a:r>
                <a:rPr lang="en-GB" i="1" dirty="0" smtClean="0"/>
                <a:t>SKALA </a:t>
              </a:r>
              <a:endParaRPr lang="en-GB" i="1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104572" y="4820959"/>
              <a:ext cx="183524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Impedance</a:t>
              </a:r>
            </a:p>
            <a:p>
              <a:r>
                <a:rPr lang="en-GB" dirty="0" smtClean="0"/>
                <a:t>Dual polarisation</a:t>
              </a:r>
            </a:p>
            <a:p>
              <a:r>
                <a:rPr lang="en-GB" dirty="0" smtClean="0"/>
                <a:t>Sky coverage</a:t>
              </a:r>
            </a:p>
            <a:p>
              <a:r>
                <a:rPr lang="en-GB" dirty="0"/>
                <a:t>C</a:t>
              </a:r>
              <a:r>
                <a:rPr lang="en-GB" dirty="0" smtClean="0"/>
                <a:t>ost</a:t>
              </a:r>
              <a:endParaRPr lang="en-GB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4104572" y="4820959"/>
              <a:ext cx="3312368" cy="11521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Oval 133"/>
            <p:cNvSpPr/>
            <p:nvPr/>
          </p:nvSpPr>
          <p:spPr>
            <a:xfrm>
              <a:off x="5886666" y="4892967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6147727" y="4892967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6400003" y="4893155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6651595" y="4892967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6912656" y="4892967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7164932" y="4893155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5886666" y="5145203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6147727" y="5145203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6400003" y="5145391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6651595" y="5145203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6912656" y="5145203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7164932" y="5145391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5886666" y="5415129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6147727" y="5415129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6400003" y="5415317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6651595" y="5415129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6912656" y="5415129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7164932" y="5415317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5886666" y="5694148"/>
              <a:ext cx="180000" cy="180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147727" y="5694148"/>
              <a:ext cx="180000" cy="180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6400003" y="5694336"/>
              <a:ext cx="180000" cy="180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6651595" y="5694148"/>
              <a:ext cx="180000" cy="180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6912656" y="5694148"/>
              <a:ext cx="180000" cy="180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7164932" y="5694336"/>
              <a:ext cx="180000" cy="180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026" name="Picture 2" descr="C:\Users\Eloy de Lera Acedo\Desktop\SKALA\Photos\Perth\2011-09-05 17.37.53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2267744" y="4820047"/>
              <a:ext cx="1728192" cy="1296144"/>
            </a:xfrm>
            <a:prstGeom prst="rect">
              <a:avLst/>
            </a:prstGeom>
            <a:noFill/>
          </p:spPr>
        </p:pic>
      </p:grpSp>
      <p:grpSp>
        <p:nvGrpSpPr>
          <p:cNvPr id="158" name="Group 157"/>
          <p:cNvGrpSpPr/>
          <p:nvPr/>
        </p:nvGrpSpPr>
        <p:grpSpPr>
          <a:xfrm>
            <a:off x="1403648" y="1628800"/>
            <a:ext cx="6120680" cy="3600400"/>
            <a:chOff x="1403648" y="1628800"/>
            <a:chExt cx="6120680" cy="3600400"/>
          </a:xfrm>
        </p:grpSpPr>
        <p:sp>
          <p:nvSpPr>
            <p:cNvPr id="159" name="Rectangle 158"/>
            <p:cNvSpPr/>
            <p:nvPr/>
          </p:nvSpPr>
          <p:spPr>
            <a:xfrm>
              <a:off x="1403648" y="1628800"/>
              <a:ext cx="6120680" cy="3600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2159940" y="4005064"/>
              <a:ext cx="11144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/>
                <a:t> </a:t>
              </a:r>
              <a:r>
                <a:rPr lang="en-GB" i="1" dirty="0" smtClean="0"/>
                <a:t>w-SKALA </a:t>
              </a:r>
              <a:endParaRPr lang="en-GB" i="1" dirty="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3923928" y="2651427"/>
              <a:ext cx="183524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Impedance</a:t>
              </a:r>
            </a:p>
            <a:p>
              <a:r>
                <a:rPr lang="en-GB" dirty="0" smtClean="0"/>
                <a:t>Dual polarisation</a:t>
              </a:r>
            </a:p>
            <a:p>
              <a:r>
                <a:rPr lang="en-GB" dirty="0" smtClean="0"/>
                <a:t>Sky coverage</a:t>
              </a:r>
            </a:p>
            <a:p>
              <a:r>
                <a:rPr lang="en-GB" dirty="0"/>
                <a:t>C</a:t>
              </a:r>
              <a:r>
                <a:rPr lang="en-GB" dirty="0" smtClean="0"/>
                <a:t>ost</a:t>
              </a:r>
              <a:endParaRPr lang="en-GB" dirty="0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3923928" y="2651427"/>
              <a:ext cx="3312368" cy="11521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Oval 165"/>
            <p:cNvSpPr/>
            <p:nvPr/>
          </p:nvSpPr>
          <p:spPr>
            <a:xfrm>
              <a:off x="5706022" y="2723435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5967083" y="2723435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6219359" y="2723623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6470951" y="2723435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6732012" y="2723435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6984288" y="2723623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5706022" y="2975671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5967083" y="2975671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6219359" y="2975859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6470951" y="2975671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6732012" y="2975671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6984288" y="2975859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5706022" y="3245597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5967083" y="3245597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>
              <a:off x="6219359" y="3245785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6470951" y="3245597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6732012" y="3245597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6984288" y="3245785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>
              <a:off x="5706022" y="3524616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5" name="Oval 184"/>
            <p:cNvSpPr/>
            <p:nvPr/>
          </p:nvSpPr>
          <p:spPr>
            <a:xfrm>
              <a:off x="5967083" y="3524616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>
              <a:off x="6219359" y="3524804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7" name="Oval 186"/>
            <p:cNvSpPr/>
            <p:nvPr/>
          </p:nvSpPr>
          <p:spPr>
            <a:xfrm>
              <a:off x="6470951" y="3524616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8" name="Oval 187"/>
            <p:cNvSpPr/>
            <p:nvPr/>
          </p:nvSpPr>
          <p:spPr>
            <a:xfrm>
              <a:off x="6732012" y="3524616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9" name="Oval 188"/>
            <p:cNvSpPr/>
            <p:nvPr/>
          </p:nvSpPr>
          <p:spPr>
            <a:xfrm>
              <a:off x="6984288" y="3524804"/>
              <a:ext cx="180000" cy="180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90" name="Picture 23" descr="SKA_assy_1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63688" y="2492896"/>
              <a:ext cx="1944216" cy="14713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0" y="-225"/>
            <a:ext cx="6084468" cy="404889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/>
              <a:t>SKALA: </a:t>
            </a:r>
            <a:r>
              <a:rPr lang="en-GB" sz="3200" dirty="0" smtClean="0">
                <a:solidFill>
                  <a:srgbClr val="FF0000"/>
                </a:solidFill>
              </a:rPr>
              <a:t>SKA</a:t>
            </a:r>
            <a:r>
              <a:rPr lang="en-GB" sz="3200" dirty="0" smtClean="0"/>
              <a:t> </a:t>
            </a:r>
            <a:r>
              <a:rPr lang="en-GB" sz="3200" dirty="0" smtClean="0">
                <a:solidFill>
                  <a:srgbClr val="FF0000"/>
                </a:solidFill>
              </a:rPr>
              <a:t>L</a:t>
            </a:r>
            <a:r>
              <a:rPr lang="en-GB" sz="3200" dirty="0" smtClean="0"/>
              <a:t>og-periodic </a:t>
            </a:r>
            <a:r>
              <a:rPr lang="en-GB" sz="3200" dirty="0" smtClean="0">
                <a:solidFill>
                  <a:srgbClr val="FF0000"/>
                </a:solidFill>
              </a:rPr>
              <a:t>A</a:t>
            </a:r>
            <a:r>
              <a:rPr lang="en-GB" sz="3200" dirty="0" smtClean="0"/>
              <a:t>ntenna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4751225" y="2672916"/>
            <a:ext cx="2664296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0591" y="2483604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1.6 m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419872" y="4725144"/>
            <a:ext cx="1944216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95936" y="4797152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1.3 m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059832" y="54359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 GND mesh is 1.5 x 1.5 m.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196752"/>
            <a:ext cx="281811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status of SKALA</a:t>
            </a:r>
            <a:endParaRPr lang="en-GB" dirty="0" smtClean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4827" y="0"/>
            <a:ext cx="1729173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SKA_assy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831975"/>
            <a:ext cx="6096000" cy="461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6" descr="SKA_assy_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831975"/>
            <a:ext cx="6096000" cy="461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7" descr="SKA_assy_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1831975"/>
            <a:ext cx="6096000" cy="461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8" descr="SKA_assy_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1831975"/>
            <a:ext cx="6096000" cy="461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9" descr="SKA_assy_0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1831975"/>
            <a:ext cx="6096000" cy="461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10" descr="SKA_assy_0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672" y="1831975"/>
            <a:ext cx="6096000" cy="461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11" descr="SKA_assy_0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672" y="1831975"/>
            <a:ext cx="6096000" cy="461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12" descr="SKA_assy_0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19672" y="1831975"/>
            <a:ext cx="6096000" cy="461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13" descr="SKA_assy_0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672" y="1831975"/>
            <a:ext cx="6096000" cy="461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14" descr="SKA_assy_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672" y="1831975"/>
            <a:ext cx="6096000" cy="461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15" descr="SKA_assy_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19672" y="1831975"/>
            <a:ext cx="6096000" cy="461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16" descr="SKA_assy_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9672" y="1831975"/>
            <a:ext cx="6096000" cy="461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Picture 17" descr="SKA_assy_1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19672" y="1831975"/>
            <a:ext cx="6096000" cy="461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Picture 18" descr="SKA_assy_1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19672" y="1831975"/>
            <a:ext cx="6096000" cy="461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Picture 19" descr="SKA_assy_1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19672" y="1831975"/>
            <a:ext cx="6096000" cy="461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" name="Picture 20" descr="SKA_assy_16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619672" y="1831975"/>
            <a:ext cx="6096000" cy="461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21" descr="SKA_assy_17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619672" y="1831975"/>
            <a:ext cx="6096000" cy="461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" name="Picture 22" descr="SKA_assy_18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619672" y="1831975"/>
            <a:ext cx="6096000" cy="461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" name="Picture 23" descr="SKA_assy_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672" y="1831975"/>
            <a:ext cx="6096000" cy="461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0" y="-225"/>
            <a:ext cx="6300492" cy="404889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/>
              <a:t>Mass production of SKALA and LNA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764704"/>
            <a:ext cx="2971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Antenna_Twin_Diameter_Wirefor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132856"/>
            <a:ext cx="3782289" cy="3672408"/>
          </a:xfrm>
          <a:prstGeom prst="rect">
            <a:avLst/>
          </a:prstGeom>
          <a:noFill/>
        </p:spPr>
      </p:pic>
      <p:pic>
        <p:nvPicPr>
          <p:cNvPr id="25" name="Picture 6" descr="C7697-LA-002_#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348880"/>
            <a:ext cx="4465637" cy="3141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0" y="-225"/>
            <a:ext cx="6300492" cy="404889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/>
              <a:t>Mass production of SKALA and LNA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764704"/>
            <a:ext cx="2971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Some numbers:</a:t>
            </a:r>
          </a:p>
          <a:p>
            <a:pPr lvl="1"/>
            <a:r>
              <a:rPr lang="en-GB" sz="2000" dirty="0" smtClean="0"/>
              <a:t>Cost of antennas for AAVS1 is around 150€/element.</a:t>
            </a:r>
          </a:p>
          <a:p>
            <a:pPr lvl="1"/>
            <a:r>
              <a:rPr lang="en-GB" sz="2000" dirty="0" smtClean="0"/>
              <a:t>Cost of antenna for AAVS2 is targeted at 75€/element (this is for the 2 polarisations and includes the electronics).</a:t>
            </a:r>
          </a:p>
          <a:p>
            <a:pPr lvl="1"/>
            <a:r>
              <a:rPr lang="en-GB" sz="2000" dirty="0" smtClean="0"/>
              <a:t>Weight of each arm would be 1.56 kg if made of steel wire.</a:t>
            </a:r>
          </a:p>
        </p:txBody>
      </p:sp>
      <p:pic>
        <p:nvPicPr>
          <p:cNvPr id="6" name="CNC wire bending machine - YouTube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50520" y="3717032"/>
            <a:ext cx="3745416" cy="2880320"/>
          </a:xfrm>
          <a:prstGeom prst="rect">
            <a:avLst/>
          </a:prstGeom>
        </p:spPr>
      </p:pic>
      <p:pic>
        <p:nvPicPr>
          <p:cNvPr id="7" name="Fastest Wire Bending in the World. AFE-2D6 ULTRA CNC Wire Be.mp4 - YouTube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067944" y="3789040"/>
            <a:ext cx="4896544" cy="2754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0" y="-225"/>
            <a:ext cx="6300492" cy="404889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/>
              <a:t>First prototype</a:t>
            </a:r>
          </a:p>
        </p:txBody>
      </p:sp>
      <p:pic>
        <p:nvPicPr>
          <p:cNvPr id="38914" name="Picture 2" descr="C:\Users\Eloy de Lera Acedo\Desktop\SKALA4\2011-11-30 11.25.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686279" y="1030148"/>
            <a:ext cx="6444813" cy="4833610"/>
          </a:xfrm>
          <a:prstGeom prst="rect">
            <a:avLst/>
          </a:prstGeom>
          <a:noFill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850" y="638175"/>
            <a:ext cx="77343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4458</TotalTime>
  <Words>1096</Words>
  <Application>Microsoft Office PowerPoint</Application>
  <PresentationFormat>On-screen Show (4:3)</PresentationFormat>
  <Paragraphs>234</Paragraphs>
  <Slides>34</Slides>
  <Notes>21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Visio</vt:lpstr>
      <vt:lpstr> SKA AA-low:  LPD antenna (SKALA) &amp;  path towards AAVS0 at Cambridge</vt:lpstr>
      <vt:lpstr>Overview</vt:lpstr>
      <vt:lpstr>Introduction</vt:lpstr>
      <vt:lpstr>Evolution: from BLU to SKALA</vt:lpstr>
      <vt:lpstr>SKALA: SKA Log-periodic Antenna</vt:lpstr>
      <vt:lpstr>Current status of SKALA</vt:lpstr>
      <vt:lpstr>Mass production of SKALA and LNA</vt:lpstr>
      <vt:lpstr>Mass production of SKALA and LNA</vt:lpstr>
      <vt:lpstr>First prototype</vt:lpstr>
      <vt:lpstr>Performance</vt:lpstr>
      <vt:lpstr>Low Noise Amplifier for SKALA</vt:lpstr>
      <vt:lpstr>Concept</vt:lpstr>
      <vt:lpstr>Dual Matched Low Noise RF FETs Required</vt:lpstr>
      <vt:lpstr>Schematic</vt:lpstr>
      <vt:lpstr>Board layout</vt:lpstr>
      <vt:lpstr>Picture</vt:lpstr>
      <vt:lpstr>Slide 17</vt:lpstr>
      <vt:lpstr>Slide 18</vt:lpstr>
      <vt:lpstr>Slide 19</vt:lpstr>
      <vt:lpstr>Simulated A/T for SKA1  (with log-periodic antenna)</vt:lpstr>
      <vt:lpstr>Slide 21</vt:lpstr>
      <vt:lpstr>Slide 22</vt:lpstr>
      <vt:lpstr>Slide 23</vt:lpstr>
      <vt:lpstr>Slide 24</vt:lpstr>
      <vt:lpstr>Effect of Soil/GND – (Soil B – 5% humidity)</vt:lpstr>
      <vt:lpstr>X-pol</vt:lpstr>
      <vt:lpstr>SKALA tests and AAVS0</vt:lpstr>
      <vt:lpstr>Slide 28</vt:lpstr>
      <vt:lpstr>Slide 29</vt:lpstr>
      <vt:lpstr>Upcoming tests:</vt:lpstr>
      <vt:lpstr>Important numbers</vt:lpstr>
      <vt:lpstr>Single-Dual band</vt:lpstr>
      <vt:lpstr>Summary and conclusions</vt:lpstr>
      <vt:lpstr>Thank you! Any questions?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SKALA: A log-periodic antenna for the SKA-AAlo</dc:title>
  <dc:creator>Eloy de Lera Acedo</dc:creator>
  <cp:lastModifiedBy>Eloy de Lera Acedo</cp:lastModifiedBy>
  <cp:revision>140</cp:revision>
  <dcterms:created xsi:type="dcterms:W3CDTF">2011-09-04T08:42:09Z</dcterms:created>
  <dcterms:modified xsi:type="dcterms:W3CDTF">2011-12-14T09:54:20Z</dcterms:modified>
</cp:coreProperties>
</file>