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handoutMasterIdLst>
    <p:handoutMasterId r:id="rId21"/>
  </p:handoutMasterIdLst>
  <p:sldIdLst>
    <p:sldId id="354" r:id="rId2"/>
    <p:sldId id="388" r:id="rId3"/>
    <p:sldId id="411" r:id="rId4"/>
    <p:sldId id="413" r:id="rId5"/>
    <p:sldId id="414" r:id="rId6"/>
    <p:sldId id="415" r:id="rId7"/>
    <p:sldId id="412" r:id="rId8"/>
    <p:sldId id="390" r:id="rId9"/>
    <p:sldId id="404" r:id="rId10"/>
    <p:sldId id="405" r:id="rId11"/>
    <p:sldId id="406" r:id="rId12"/>
    <p:sldId id="386" r:id="rId13"/>
    <p:sldId id="407" r:id="rId14"/>
    <p:sldId id="417" r:id="rId15"/>
    <p:sldId id="387" r:id="rId16"/>
    <p:sldId id="367" r:id="rId17"/>
    <p:sldId id="409" r:id="rId18"/>
    <p:sldId id="410" r:id="rId19"/>
  </p:sldIdLst>
  <p:sldSz cx="9144000" cy="6858000" type="screen4x3"/>
  <p:notesSz cx="6794500" cy="9918700"/>
  <p:defaultTextStyle>
    <a:defPPr>
      <a:defRPr lang="en-GB"/>
    </a:defPPr>
    <a:lvl1pPr algn="l" rtl="0" fontAlgn="base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b="1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b="1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b="1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b="1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FF"/>
    <a:srgbClr val="00FF00"/>
    <a:srgbClr val="FFCC00"/>
    <a:srgbClr val="0099FF"/>
    <a:srgbClr val="4F87B9"/>
    <a:srgbClr val="B3D2FF"/>
    <a:srgbClr val="7DC8E9"/>
    <a:srgbClr val="66CCFF"/>
    <a:srgbClr val="33CCFF"/>
    <a:srgbClr val="FF99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558" autoAdjust="0"/>
    <p:restoredTop sz="94660"/>
  </p:normalViewPr>
  <p:slideViewPr>
    <p:cSldViewPr snapToGrid="0">
      <p:cViewPr>
        <p:scale>
          <a:sx n="71" d="100"/>
          <a:sy n="71" d="100"/>
        </p:scale>
        <p:origin x="-2604" y="-119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75" d="100"/>
          <a:sy n="75" d="100"/>
        </p:scale>
        <p:origin x="-1884" y="-114"/>
      </p:cViewPr>
      <p:guideLst>
        <p:guide orient="horz" pos="3124"/>
        <p:guide pos="214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4813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125" tIns="46063" rIns="92125" bIns="46063" numCol="1" anchor="t" anchorCtr="0" compatLnSpc="1">
            <a:prstTxWarp prst="textNoShape">
              <a:avLst/>
            </a:prstTxWarp>
          </a:bodyPr>
          <a:lstStyle>
            <a:lvl1pPr defTabSz="920750">
              <a:defRPr sz="1200" b="0"/>
            </a:lvl1pPr>
          </a:lstStyle>
          <a:p>
            <a:endParaRPr lang="en-GB"/>
          </a:p>
        </p:txBody>
      </p:sp>
      <p:sp>
        <p:nvSpPr>
          <p:cNvPr id="5734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49688" y="0"/>
            <a:ext cx="2944812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125" tIns="46063" rIns="92125" bIns="46063" numCol="1" anchor="t" anchorCtr="0" compatLnSpc="1">
            <a:prstTxWarp prst="textNoShape">
              <a:avLst/>
            </a:prstTxWarp>
          </a:bodyPr>
          <a:lstStyle>
            <a:lvl1pPr algn="r" defTabSz="920750">
              <a:defRPr sz="1200" b="0"/>
            </a:lvl1pPr>
          </a:lstStyle>
          <a:p>
            <a:endParaRPr lang="en-GB"/>
          </a:p>
        </p:txBody>
      </p:sp>
      <p:sp>
        <p:nvSpPr>
          <p:cNvPr id="5734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23400"/>
            <a:ext cx="2944813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125" tIns="46063" rIns="92125" bIns="46063" numCol="1" anchor="b" anchorCtr="0" compatLnSpc="1">
            <a:prstTxWarp prst="textNoShape">
              <a:avLst/>
            </a:prstTxWarp>
          </a:bodyPr>
          <a:lstStyle>
            <a:lvl1pPr defTabSz="920750">
              <a:defRPr sz="1200" b="0"/>
            </a:lvl1pPr>
          </a:lstStyle>
          <a:p>
            <a:endParaRPr lang="en-GB"/>
          </a:p>
        </p:txBody>
      </p:sp>
      <p:sp>
        <p:nvSpPr>
          <p:cNvPr id="5734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49688" y="9423400"/>
            <a:ext cx="2944812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125" tIns="46063" rIns="92125" bIns="46063" numCol="1" anchor="b" anchorCtr="0" compatLnSpc="1">
            <a:prstTxWarp prst="textNoShape">
              <a:avLst/>
            </a:prstTxWarp>
          </a:bodyPr>
          <a:lstStyle>
            <a:lvl1pPr algn="r" defTabSz="920750">
              <a:defRPr sz="1200" b="0"/>
            </a:lvl1pPr>
          </a:lstStyle>
          <a:p>
            <a:fld id="{5B1225B1-E980-42C9-BF13-A22DFFCE9B1D}" type="slidenum">
              <a:rPr lang="en-GB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4813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125" tIns="46063" rIns="92125" bIns="46063" numCol="1" anchor="t" anchorCtr="0" compatLnSpc="1">
            <a:prstTxWarp prst="textNoShape">
              <a:avLst/>
            </a:prstTxWarp>
          </a:bodyPr>
          <a:lstStyle>
            <a:lvl1pPr defTabSz="920750">
              <a:defRPr sz="1200" b="0"/>
            </a:lvl1pPr>
          </a:lstStyle>
          <a:p>
            <a:endParaRPr lang="en-GB"/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49688" y="0"/>
            <a:ext cx="2944812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125" tIns="46063" rIns="92125" bIns="46063" numCol="1" anchor="t" anchorCtr="0" compatLnSpc="1">
            <a:prstTxWarp prst="textNoShape">
              <a:avLst/>
            </a:prstTxWarp>
          </a:bodyPr>
          <a:lstStyle>
            <a:lvl1pPr algn="r" defTabSz="920750">
              <a:defRPr sz="1200" b="0"/>
            </a:lvl1pPr>
          </a:lstStyle>
          <a:p>
            <a:endParaRPr lang="en-GB"/>
          </a:p>
        </p:txBody>
      </p:sp>
      <p:sp>
        <p:nvSpPr>
          <p:cNvPr id="1229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7575" y="744538"/>
            <a:ext cx="4959350" cy="3719512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1229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04875" y="4711700"/>
            <a:ext cx="4984750" cy="4462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125" tIns="46063" rIns="92125" bIns="4606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</a:p>
        </p:txBody>
      </p:sp>
      <p:sp>
        <p:nvSpPr>
          <p:cNvPr id="1229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3400"/>
            <a:ext cx="2944813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125" tIns="46063" rIns="92125" bIns="46063" numCol="1" anchor="b" anchorCtr="0" compatLnSpc="1">
            <a:prstTxWarp prst="textNoShape">
              <a:avLst/>
            </a:prstTxWarp>
          </a:bodyPr>
          <a:lstStyle>
            <a:lvl1pPr defTabSz="920750">
              <a:defRPr sz="1200" b="0"/>
            </a:lvl1pPr>
          </a:lstStyle>
          <a:p>
            <a:endParaRPr lang="en-GB"/>
          </a:p>
        </p:txBody>
      </p:sp>
      <p:sp>
        <p:nvSpPr>
          <p:cNvPr id="1229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49688" y="9423400"/>
            <a:ext cx="2944812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125" tIns="46063" rIns="92125" bIns="46063" numCol="1" anchor="b" anchorCtr="0" compatLnSpc="1">
            <a:prstTxWarp prst="textNoShape">
              <a:avLst/>
            </a:prstTxWarp>
          </a:bodyPr>
          <a:lstStyle>
            <a:lvl1pPr algn="r" defTabSz="920750">
              <a:defRPr sz="1200" b="0"/>
            </a:lvl1pPr>
          </a:lstStyle>
          <a:p>
            <a:fld id="{B6B74BAB-8D86-4BD0-8D20-9ACB7C0AA9E4}" type="slidenum">
              <a:rPr lang="en-GB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032" name="Rectangle 3072"/>
          <p:cNvSpPr>
            <a:spLocks noChangeArrowheads="1"/>
          </p:cNvSpPr>
          <p:nvPr userDrawn="1"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4F87B9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nl-N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ASTRON / Photonics								    p</a:t>
            </a:r>
            <a:fld id="{A436EFCE-E5F3-4116-93A8-3DA34C36AC45}" type="slidenum">
              <a:rPr lang="en-US"/>
              <a:pPr/>
              <a:t>‹#›</a:t>
            </a:fld>
            <a:endParaRPr lang="nl-N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ASTRON / Photonics								    p</a:t>
            </a:r>
            <a:fld id="{77A83C68-3B8F-43D2-A97D-3F3C91AA6796}" type="slidenum">
              <a:rPr lang="en-US"/>
              <a:pPr/>
              <a:t>‹#›</a:t>
            </a:fld>
            <a:endParaRPr lang="nl-N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ASTRON / Photonics								    p</a:t>
            </a:r>
            <a:fld id="{4F0B2851-3B49-4B96-87E9-CFADD9850381}" type="slidenum">
              <a:rPr lang="en-US"/>
              <a:pPr/>
              <a:t>‹#›</a:t>
            </a:fld>
            <a:endParaRPr lang="nl-N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ASTRON / Photonics								    p</a:t>
            </a:r>
            <a:fld id="{A04A7ACF-E105-4BB6-ADDD-BA4270840D9A}" type="slidenum">
              <a:rPr lang="en-US"/>
              <a:pPr/>
              <a:t>‹#›</a:t>
            </a:fld>
            <a:endParaRPr lang="nl-N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ASTRON / Photonics								    p</a:t>
            </a:r>
            <a:fld id="{E184E573-EBB6-4D3B-8794-D91580C9CA0E}" type="slidenum">
              <a:rPr lang="en-US"/>
              <a:pPr/>
              <a:t>‹#›</a:t>
            </a:fld>
            <a:endParaRPr lang="nl-N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ASTRON / Photonics								    p</a:t>
            </a:r>
            <a:fld id="{4EA84094-28DC-4737-A0CD-5997B0031A2A}" type="slidenum">
              <a:rPr lang="en-US"/>
              <a:pPr/>
              <a:t>‹#›</a:t>
            </a:fld>
            <a:endParaRPr lang="nl-N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ASTRON / Photonics								    p</a:t>
            </a:r>
            <a:fld id="{AB36A7E9-44D6-424B-8E65-A2A7B1663148}" type="slidenum">
              <a:rPr lang="en-US"/>
              <a:pPr/>
              <a:t>‹#›</a:t>
            </a:fld>
            <a:endParaRPr lang="nl-N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ASTRON / Photonics								    p</a:t>
            </a:r>
            <a:fld id="{AEBA3FCB-67CE-4D43-98EC-63B6DF3D532F}" type="slidenum">
              <a:rPr lang="en-US"/>
              <a:pPr/>
              <a:t>‹#›</a:t>
            </a:fld>
            <a:endParaRPr lang="nl-N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ASTRON / Photonics								    p</a:t>
            </a:r>
            <a:fld id="{277EB5A4-A0ED-444A-98E7-CA8AD7602677}" type="slidenum">
              <a:rPr lang="en-US"/>
              <a:pPr/>
              <a:t>‹#›</a:t>
            </a:fld>
            <a:endParaRPr lang="nl-N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ASTRON / Photonics								    p</a:t>
            </a:r>
            <a:fld id="{831FB065-825D-40B4-9219-2F2F47DB5FA8}" type="slidenum">
              <a:rPr lang="en-US"/>
              <a:pPr/>
              <a:t>‹#›</a:t>
            </a:fld>
            <a:endParaRPr lang="nl-N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6" name="Rectangle 22"/>
          <p:cNvSpPr>
            <a:spLocks noChangeArrowheads="1"/>
          </p:cNvSpPr>
          <p:nvPr userDrawn="1"/>
        </p:nvSpPr>
        <p:spPr bwMode="auto">
          <a:xfrm flipV="1">
            <a:off x="0" y="6473825"/>
            <a:ext cx="9144000" cy="57150"/>
          </a:xfrm>
          <a:prstGeom prst="rect">
            <a:avLst/>
          </a:prstGeom>
          <a:solidFill>
            <a:srgbClr val="80808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nl-NL"/>
          </a:p>
        </p:txBody>
      </p:sp>
      <p:sp>
        <p:nvSpPr>
          <p:cNvPr id="1039" name="Rectangle 1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215900" y="6543675"/>
            <a:ext cx="89281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 b="0">
                <a:solidFill>
                  <a:srgbClr val="808080"/>
                </a:solidFill>
                <a:latin typeface="Arial" charset="0"/>
              </a:defRPr>
            </a:lvl1pPr>
          </a:lstStyle>
          <a:p>
            <a:r>
              <a:rPr lang="en-US"/>
              <a:t>ASTRON / Photonics								    p</a:t>
            </a:r>
            <a:fld id="{B84C4153-8BB9-4E4A-B68F-52D0477367C0}" type="slidenum">
              <a:rPr lang="en-US"/>
              <a:pPr/>
              <a:t>‹#›</a:t>
            </a:fld>
            <a:endParaRPr lang="nl-NL"/>
          </a:p>
        </p:txBody>
      </p:sp>
      <p:sp>
        <p:nvSpPr>
          <p:cNvPr id="1049" name="Rectangle 25"/>
          <p:cNvSpPr>
            <a:spLocks noChangeArrowheads="1"/>
          </p:cNvSpPr>
          <p:nvPr userDrawn="1"/>
        </p:nvSpPr>
        <p:spPr bwMode="auto">
          <a:xfrm>
            <a:off x="6667500" y="6381750"/>
            <a:ext cx="1047750" cy="2286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nl-NL"/>
          </a:p>
        </p:txBody>
      </p:sp>
      <p:pic>
        <p:nvPicPr>
          <p:cNvPr id="1065" name="Picture 41"/>
          <p:cNvPicPr>
            <a:picLocks noChangeAspect="1" noChangeArrowheads="1"/>
          </p:cNvPicPr>
          <p:nvPr userDrawn="1"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0" y="0"/>
            <a:ext cx="9144000" cy="1114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/>
  <p:txStyles>
    <p:titleStyle>
      <a:lvl1pPr algn="ctr" rtl="0" fontAlgn="base">
        <a:spcBef>
          <a:spcPct val="0"/>
        </a:spcBef>
        <a:spcAft>
          <a:spcPct val="0"/>
        </a:spcAft>
        <a:defRPr sz="2400" i="1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2400" i="1">
          <a:solidFill>
            <a:schemeClr val="tx2"/>
          </a:solidFill>
          <a:latin typeface="Palatino Linotype" pitchFamily="18" charset="0"/>
        </a:defRPr>
      </a:lvl2pPr>
      <a:lvl3pPr algn="ctr" rtl="0" fontAlgn="base">
        <a:spcBef>
          <a:spcPct val="0"/>
        </a:spcBef>
        <a:spcAft>
          <a:spcPct val="0"/>
        </a:spcAft>
        <a:defRPr sz="2400" i="1">
          <a:solidFill>
            <a:schemeClr val="tx2"/>
          </a:solidFill>
          <a:latin typeface="Palatino Linotype" pitchFamily="18" charset="0"/>
        </a:defRPr>
      </a:lvl3pPr>
      <a:lvl4pPr algn="ctr" rtl="0" fontAlgn="base">
        <a:spcBef>
          <a:spcPct val="0"/>
        </a:spcBef>
        <a:spcAft>
          <a:spcPct val="0"/>
        </a:spcAft>
        <a:defRPr sz="2400" i="1">
          <a:solidFill>
            <a:schemeClr val="tx2"/>
          </a:solidFill>
          <a:latin typeface="Palatino Linotype" pitchFamily="18" charset="0"/>
        </a:defRPr>
      </a:lvl4pPr>
      <a:lvl5pPr algn="ctr" rtl="0" fontAlgn="base">
        <a:spcBef>
          <a:spcPct val="0"/>
        </a:spcBef>
        <a:spcAft>
          <a:spcPct val="0"/>
        </a:spcAft>
        <a:defRPr sz="2400" i="1">
          <a:solidFill>
            <a:schemeClr val="tx2"/>
          </a:solidFill>
          <a:latin typeface="Palatino Linotype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2400" i="1">
          <a:solidFill>
            <a:schemeClr val="tx2"/>
          </a:solidFill>
          <a:latin typeface="Palatino Linotype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2400" i="1">
          <a:solidFill>
            <a:schemeClr val="tx2"/>
          </a:solidFill>
          <a:latin typeface="Palatino Linotype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2400" i="1">
          <a:solidFill>
            <a:schemeClr val="tx2"/>
          </a:solidFill>
          <a:latin typeface="Palatino Linotype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2400" i="1">
          <a:solidFill>
            <a:schemeClr val="tx2"/>
          </a:solidFill>
          <a:latin typeface="Palatino Linotype" pitchFamily="18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rgbClr val="CC0000"/>
        </a:buClr>
        <a:buFont typeface="Wingdings" pitchFamily="2" charset="2"/>
        <a:buChar char="Ø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rgbClr val="33CC33"/>
        </a:buClr>
        <a:buFont typeface="Wingdings 2" pitchFamily="18" charset="2"/>
        <a:buChar char="?"/>
        <a:defRPr sz="24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rgbClr val="FF6600"/>
        </a:buClr>
        <a:buChar char="•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6.png"/><Relationship Id="rId4" Type="http://schemas.openxmlformats.org/officeDocument/2006/relationships/image" Target="../media/image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jpeg"/><Relationship Id="rId11" Type="http://schemas.openxmlformats.org/officeDocument/2006/relationships/image" Target="../media/image6.png"/><Relationship Id="rId5" Type="http://schemas.openxmlformats.org/officeDocument/2006/relationships/image" Target="../media/image15.jpeg"/><Relationship Id="rId10" Type="http://schemas.openxmlformats.org/officeDocument/2006/relationships/image" Target="../media/image20.jpeg"/><Relationship Id="rId4" Type="http://schemas.openxmlformats.org/officeDocument/2006/relationships/image" Target="../media/image14.jpeg"/><Relationship Id="rId9" Type="http://schemas.openxmlformats.org/officeDocument/2006/relationships/image" Target="../media/image19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5.png"/><Relationship Id="rId7" Type="http://schemas.openxmlformats.org/officeDocument/2006/relationships/image" Target="../media/image24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2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ASTRON / Photonics								    p</a:t>
            </a:r>
            <a:fld id="{00BC85B0-8ADF-4DCD-9C15-1941EFC7334C}" type="slidenum">
              <a:rPr lang="en-US"/>
              <a:pPr/>
              <a:t>1</a:t>
            </a:fld>
            <a:endParaRPr lang="nl-NL"/>
          </a:p>
        </p:txBody>
      </p:sp>
      <p:pic>
        <p:nvPicPr>
          <p:cNvPr id="241667" name="Picture 3" descr="Astron_Logo_transparant_75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7650" y="933450"/>
            <a:ext cx="3598863" cy="1169988"/>
          </a:xfrm>
          <a:prstGeom prst="rect">
            <a:avLst/>
          </a:prstGeom>
          <a:noFill/>
        </p:spPr>
      </p:pic>
      <p:sp>
        <p:nvSpPr>
          <p:cNvPr id="241668" name="Rectangle 4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nl-NL"/>
          </a:p>
        </p:txBody>
      </p:sp>
      <p:pic>
        <p:nvPicPr>
          <p:cNvPr id="241669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6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3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47156" y="1160623"/>
            <a:ext cx="4194825" cy="14994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Optical Analog Link Technology for the SKA - Peter Maat – ASTRON				       p</a:t>
            </a:r>
            <a:fld id="{A6DEC403-EB1D-4ACD-A297-E56C883ADA96}" type="slidenum">
              <a:rPr lang="en-US"/>
              <a:pPr/>
              <a:t>10</a:t>
            </a:fld>
            <a:endParaRPr lang="nl-NL"/>
          </a:p>
        </p:txBody>
      </p:sp>
      <p:sp>
        <p:nvSpPr>
          <p:cNvPr id="284685" name="Rectangle 13"/>
          <p:cNvSpPr>
            <a:spLocks noChangeArrowheads="1"/>
          </p:cNvSpPr>
          <p:nvPr/>
        </p:nvSpPr>
        <p:spPr bwMode="auto">
          <a:xfrm>
            <a:off x="142875" y="3625850"/>
            <a:ext cx="8443913" cy="3105150"/>
          </a:xfrm>
          <a:prstGeom prst="rect">
            <a:avLst/>
          </a:prstGeom>
          <a:solidFill>
            <a:schemeClr val="bg1"/>
          </a:solidFill>
          <a:ln w="9525">
            <a:solidFill>
              <a:schemeClr val="bg2"/>
            </a:solidFill>
            <a:miter lim="800000"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endParaRPr lang="nl-NL"/>
          </a:p>
        </p:txBody>
      </p:sp>
      <p:sp>
        <p:nvSpPr>
          <p:cNvPr id="284675" name="Text Box 3"/>
          <p:cNvSpPr txBox="1">
            <a:spLocks noChangeArrowheads="1"/>
          </p:cNvSpPr>
          <p:nvPr/>
        </p:nvSpPr>
        <p:spPr bwMode="auto">
          <a:xfrm>
            <a:off x="231775" y="1131888"/>
            <a:ext cx="3783985" cy="3438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lnSpc>
                <a:spcPct val="120000"/>
              </a:lnSpc>
              <a:buFontTx/>
              <a:buBlip>
                <a:blip r:embed="rId3"/>
              </a:buBlip>
            </a:pPr>
            <a:r>
              <a:rPr lang="en-US" sz="1500" b="0" dirty="0">
                <a:latin typeface="Arial" charset="0"/>
              </a:rPr>
              <a:t>  RF systems with </a:t>
            </a:r>
            <a:r>
              <a:rPr lang="en-US" sz="1500" b="0" dirty="0" smtClean="0">
                <a:latin typeface="Arial" charset="0"/>
              </a:rPr>
              <a:t>direct </a:t>
            </a:r>
            <a:r>
              <a:rPr lang="en-US" sz="1500" b="0" dirty="0">
                <a:latin typeface="Arial" charset="0"/>
              </a:rPr>
              <a:t>modulation AOL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27596" y="2062716"/>
            <a:ext cx="5400675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" name="Freeform 88"/>
          <p:cNvSpPr>
            <a:spLocks/>
          </p:cNvSpPr>
          <p:nvPr/>
        </p:nvSpPr>
        <p:spPr bwMode="auto">
          <a:xfrm>
            <a:off x="5688314" y="2881422"/>
            <a:ext cx="2009775" cy="859044"/>
          </a:xfrm>
          <a:custGeom>
            <a:avLst/>
            <a:gdLst>
              <a:gd name="connsiteX0" fmla="*/ 0 w 10000"/>
              <a:gd name="connsiteY0" fmla="*/ 0 h 15346"/>
              <a:gd name="connsiteX1" fmla="*/ 10000 w 10000"/>
              <a:gd name="connsiteY1" fmla="*/ 0 h 15346"/>
              <a:gd name="connsiteX2" fmla="*/ 10000 w 10000"/>
              <a:gd name="connsiteY2" fmla="*/ 4900 h 15346"/>
              <a:gd name="connsiteX3" fmla="*/ 3521 w 10000"/>
              <a:gd name="connsiteY3" fmla="*/ 4900 h 15346"/>
              <a:gd name="connsiteX4" fmla="*/ 339 w 10000"/>
              <a:gd name="connsiteY4" fmla="*/ 15346 h 15346"/>
              <a:gd name="connsiteX5" fmla="*/ 2680 w 10000"/>
              <a:gd name="connsiteY5" fmla="*/ 4900 h 15346"/>
              <a:gd name="connsiteX6" fmla="*/ 0 w 10000"/>
              <a:gd name="connsiteY6" fmla="*/ 4900 h 15346"/>
              <a:gd name="connsiteX7" fmla="*/ 0 w 10000"/>
              <a:gd name="connsiteY7" fmla="*/ 0 h 15346"/>
              <a:gd name="connsiteX0" fmla="*/ 0 w 10000"/>
              <a:gd name="connsiteY0" fmla="*/ 0 h 7616"/>
              <a:gd name="connsiteX1" fmla="*/ 10000 w 10000"/>
              <a:gd name="connsiteY1" fmla="*/ 0 h 7616"/>
              <a:gd name="connsiteX2" fmla="*/ 10000 w 10000"/>
              <a:gd name="connsiteY2" fmla="*/ 4900 h 7616"/>
              <a:gd name="connsiteX3" fmla="*/ 3521 w 10000"/>
              <a:gd name="connsiteY3" fmla="*/ 4900 h 7616"/>
              <a:gd name="connsiteX4" fmla="*/ 2508 w 10000"/>
              <a:gd name="connsiteY4" fmla="*/ 7616 h 7616"/>
              <a:gd name="connsiteX5" fmla="*/ 2680 w 10000"/>
              <a:gd name="connsiteY5" fmla="*/ 4900 h 7616"/>
              <a:gd name="connsiteX6" fmla="*/ 0 w 10000"/>
              <a:gd name="connsiteY6" fmla="*/ 4900 h 7616"/>
              <a:gd name="connsiteX7" fmla="*/ 0 w 10000"/>
              <a:gd name="connsiteY7" fmla="*/ 0 h 7616"/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10000 w 10000"/>
              <a:gd name="connsiteY2" fmla="*/ 6434 h 10000"/>
              <a:gd name="connsiteX3" fmla="*/ 3521 w 10000"/>
              <a:gd name="connsiteY3" fmla="*/ 6434 h 10000"/>
              <a:gd name="connsiteX4" fmla="*/ 2508 w 10000"/>
              <a:gd name="connsiteY4" fmla="*/ 10000 h 10000"/>
              <a:gd name="connsiteX5" fmla="*/ 2680 w 10000"/>
              <a:gd name="connsiteY5" fmla="*/ 6434 h 10000"/>
              <a:gd name="connsiteX6" fmla="*/ 0 w 10000"/>
              <a:gd name="connsiteY6" fmla="*/ 6434 h 10000"/>
              <a:gd name="connsiteX7" fmla="*/ 0 w 10000"/>
              <a:gd name="connsiteY7" fmla="*/ 0 h 10000"/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10000 w 10000"/>
              <a:gd name="connsiteY2" fmla="*/ 6434 h 10000"/>
              <a:gd name="connsiteX3" fmla="*/ 3521 w 10000"/>
              <a:gd name="connsiteY3" fmla="*/ 6434 h 10000"/>
              <a:gd name="connsiteX4" fmla="*/ 2508 w 10000"/>
              <a:gd name="connsiteY4" fmla="*/ 10000 h 10000"/>
              <a:gd name="connsiteX5" fmla="*/ 2680 w 10000"/>
              <a:gd name="connsiteY5" fmla="*/ 6434 h 10000"/>
              <a:gd name="connsiteX6" fmla="*/ 0 w 10000"/>
              <a:gd name="connsiteY6" fmla="*/ 6434 h 10000"/>
              <a:gd name="connsiteX7" fmla="*/ 0 w 10000"/>
              <a:gd name="connsiteY7" fmla="*/ 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0000" h="10000">
                <a:moveTo>
                  <a:pt x="0" y="0"/>
                </a:moveTo>
                <a:lnTo>
                  <a:pt x="10000" y="0"/>
                </a:lnTo>
                <a:lnTo>
                  <a:pt x="10000" y="6434"/>
                </a:lnTo>
                <a:lnTo>
                  <a:pt x="3521" y="6434"/>
                </a:lnTo>
                <a:cubicBezTo>
                  <a:pt x="3183" y="7623"/>
                  <a:pt x="3481" y="6336"/>
                  <a:pt x="2508" y="10000"/>
                </a:cubicBezTo>
                <a:cubicBezTo>
                  <a:pt x="2777" y="6407"/>
                  <a:pt x="2623" y="8666"/>
                  <a:pt x="2680" y="6434"/>
                </a:cubicBezTo>
                <a:lnTo>
                  <a:pt x="0" y="6434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 w="9525" cap="flat" cmpd="sng">
            <a:solidFill>
              <a:schemeClr val="bg2"/>
            </a:solidFill>
            <a:prstDash val="solid"/>
            <a:round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endParaRPr lang="nl-NL"/>
          </a:p>
        </p:txBody>
      </p:sp>
      <p:sp>
        <p:nvSpPr>
          <p:cNvPr id="26" name="Text Box 87"/>
          <p:cNvSpPr txBox="1">
            <a:spLocks noChangeArrowheads="1"/>
          </p:cNvSpPr>
          <p:nvPr/>
        </p:nvSpPr>
        <p:spPr bwMode="auto">
          <a:xfrm>
            <a:off x="5748750" y="2876182"/>
            <a:ext cx="1744708" cy="5355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lnSpc>
                <a:spcPct val="120000"/>
              </a:lnSpc>
              <a:buFontTx/>
              <a:buBlip>
                <a:blip r:embed="rId3"/>
              </a:buBlip>
            </a:pPr>
            <a:r>
              <a:rPr lang="en-US" sz="1200" b="0" dirty="0">
                <a:latin typeface="Arial" charset="0"/>
              </a:rPr>
              <a:t>  </a:t>
            </a:r>
            <a:r>
              <a:rPr lang="en-US" sz="1200" b="0" dirty="0" err="1" smtClean="0">
                <a:latin typeface="Arial" charset="0"/>
              </a:rPr>
              <a:t>Pmax</a:t>
            </a:r>
            <a:r>
              <a:rPr lang="en-US" sz="1200" b="0" baseline="-25000" dirty="0" err="1" smtClean="0">
                <a:latin typeface="Arial" charset="0"/>
              </a:rPr>
              <a:t>RFin</a:t>
            </a:r>
            <a:r>
              <a:rPr lang="en-US" sz="1200" b="0" dirty="0" smtClean="0">
                <a:latin typeface="Arial" charset="0"/>
              </a:rPr>
              <a:t> = -50 </a:t>
            </a:r>
            <a:r>
              <a:rPr lang="en-US" sz="1200" b="0" dirty="0" err="1" smtClean="0">
                <a:latin typeface="Arial" charset="0"/>
              </a:rPr>
              <a:t>dBm</a:t>
            </a:r>
            <a:endParaRPr lang="en-US" sz="1200" b="0" dirty="0" smtClean="0">
              <a:latin typeface="Arial" charset="0"/>
            </a:endParaRPr>
          </a:p>
          <a:p>
            <a:pPr>
              <a:lnSpc>
                <a:spcPct val="120000"/>
              </a:lnSpc>
              <a:buBlip>
                <a:blip r:embed="rId3"/>
              </a:buBlip>
            </a:pPr>
            <a:r>
              <a:rPr lang="en-US" sz="1200" b="0" dirty="0" smtClean="0">
                <a:latin typeface="Arial" charset="0"/>
              </a:rPr>
              <a:t>  </a:t>
            </a:r>
            <a:r>
              <a:rPr lang="en-US" sz="1200" b="0" dirty="0" err="1" smtClean="0">
                <a:latin typeface="Arial" charset="0"/>
              </a:rPr>
              <a:t>Pmax</a:t>
            </a:r>
            <a:r>
              <a:rPr lang="en-US" sz="1200" b="0" baseline="-25000" dirty="0" err="1" smtClean="0">
                <a:latin typeface="Arial" charset="0"/>
              </a:rPr>
              <a:t>RFout</a:t>
            </a:r>
            <a:r>
              <a:rPr lang="en-US" sz="1200" b="0" dirty="0" smtClean="0">
                <a:latin typeface="Arial" charset="0"/>
              </a:rPr>
              <a:t> = 0 </a:t>
            </a:r>
            <a:r>
              <a:rPr lang="en-US" sz="1200" b="0" dirty="0" err="1" smtClean="0">
                <a:latin typeface="Arial" charset="0"/>
              </a:rPr>
              <a:t>dBm</a:t>
            </a:r>
            <a:endParaRPr lang="en-US" sz="1200" b="0" dirty="0" smtClean="0">
              <a:latin typeface="Arial" charset="0"/>
            </a:endParaRPr>
          </a:p>
        </p:txBody>
      </p:sp>
      <p:pic>
        <p:nvPicPr>
          <p:cNvPr id="27" name="Picture 26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10901" y="3991779"/>
            <a:ext cx="3733800" cy="2657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" name="Rectangle 15"/>
          <p:cNvSpPr>
            <a:spLocks noChangeArrowheads="1"/>
          </p:cNvSpPr>
          <p:nvPr/>
        </p:nvSpPr>
        <p:spPr bwMode="auto">
          <a:xfrm>
            <a:off x="2802807" y="3698248"/>
            <a:ext cx="1760537" cy="903287"/>
          </a:xfrm>
          <a:prstGeom prst="rect">
            <a:avLst/>
          </a:prstGeom>
          <a:solidFill>
            <a:schemeClr val="bg1"/>
          </a:solidFill>
          <a:ln w="12700">
            <a:solidFill>
              <a:srgbClr val="808080"/>
            </a:solidFill>
            <a:miter lim="800000"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endParaRPr lang="nl-NL"/>
          </a:p>
        </p:txBody>
      </p:sp>
      <p:sp>
        <p:nvSpPr>
          <p:cNvPr id="29" name="Line 16"/>
          <p:cNvSpPr>
            <a:spLocks noChangeShapeType="1"/>
          </p:cNvSpPr>
          <p:nvPr/>
        </p:nvSpPr>
        <p:spPr bwMode="auto">
          <a:xfrm>
            <a:off x="3042519" y="3931610"/>
            <a:ext cx="504825" cy="0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/>
          <a:lstStyle/>
          <a:p>
            <a:endParaRPr lang="nl-NL"/>
          </a:p>
        </p:txBody>
      </p:sp>
      <p:sp>
        <p:nvSpPr>
          <p:cNvPr id="30" name="Rectangle 17"/>
          <p:cNvSpPr>
            <a:spLocks noChangeArrowheads="1"/>
          </p:cNvSpPr>
          <p:nvPr/>
        </p:nvSpPr>
        <p:spPr bwMode="auto">
          <a:xfrm>
            <a:off x="3555282" y="3782385"/>
            <a:ext cx="893762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 sz="1200" b="0">
                <a:latin typeface="Arial" charset="0"/>
              </a:rPr>
              <a:t>150 dB/Hz</a:t>
            </a:r>
            <a:endParaRPr lang="en-US" sz="1200" b="0" noProof="1">
              <a:latin typeface="Arial" charset="0"/>
            </a:endParaRPr>
          </a:p>
        </p:txBody>
      </p:sp>
      <p:sp>
        <p:nvSpPr>
          <p:cNvPr id="31" name="Line 18"/>
          <p:cNvSpPr>
            <a:spLocks noChangeShapeType="1"/>
          </p:cNvSpPr>
          <p:nvPr/>
        </p:nvSpPr>
        <p:spPr bwMode="auto">
          <a:xfrm>
            <a:off x="3042519" y="4169735"/>
            <a:ext cx="504825" cy="0"/>
          </a:xfrm>
          <a:prstGeom prst="line">
            <a:avLst/>
          </a:prstGeom>
          <a:noFill/>
          <a:ln w="19050">
            <a:solidFill>
              <a:srgbClr val="0066FF"/>
            </a:solidFill>
            <a:prstDash val="sysDot"/>
            <a:round/>
            <a:headEnd/>
            <a:tailEnd/>
          </a:ln>
          <a:effectLst/>
        </p:spPr>
        <p:txBody>
          <a:bodyPr wrap="none"/>
          <a:lstStyle/>
          <a:p>
            <a:endParaRPr lang="nl-NL"/>
          </a:p>
        </p:txBody>
      </p:sp>
      <p:sp>
        <p:nvSpPr>
          <p:cNvPr id="32" name="Rectangle 19"/>
          <p:cNvSpPr>
            <a:spLocks noChangeArrowheads="1"/>
          </p:cNvSpPr>
          <p:nvPr/>
        </p:nvSpPr>
        <p:spPr bwMode="auto">
          <a:xfrm>
            <a:off x="3555282" y="4020510"/>
            <a:ext cx="893762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 sz="1200" b="0">
                <a:latin typeface="Arial" charset="0"/>
              </a:rPr>
              <a:t>160 dB/Hz</a:t>
            </a:r>
            <a:endParaRPr lang="en-US" sz="1200" b="0" noProof="1">
              <a:latin typeface="Arial" charset="0"/>
            </a:endParaRPr>
          </a:p>
        </p:txBody>
      </p:sp>
      <p:sp>
        <p:nvSpPr>
          <p:cNvPr id="33" name="Rectangle 20"/>
          <p:cNvSpPr>
            <a:spLocks noChangeArrowheads="1"/>
          </p:cNvSpPr>
          <p:nvPr/>
        </p:nvSpPr>
        <p:spPr bwMode="auto">
          <a:xfrm>
            <a:off x="3555282" y="4258635"/>
            <a:ext cx="893762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 sz="1200" b="0">
                <a:latin typeface="Arial" charset="0"/>
              </a:rPr>
              <a:t>170 dB/Hz</a:t>
            </a:r>
            <a:endParaRPr lang="en-US" sz="1200" b="0" noProof="1">
              <a:latin typeface="Arial" charset="0"/>
            </a:endParaRPr>
          </a:p>
        </p:txBody>
      </p:sp>
      <p:sp>
        <p:nvSpPr>
          <p:cNvPr id="34" name="Line 21"/>
          <p:cNvSpPr>
            <a:spLocks noChangeShapeType="1"/>
          </p:cNvSpPr>
          <p:nvPr/>
        </p:nvSpPr>
        <p:spPr bwMode="auto">
          <a:xfrm>
            <a:off x="3029819" y="4404685"/>
            <a:ext cx="504825" cy="0"/>
          </a:xfrm>
          <a:prstGeom prst="line">
            <a:avLst/>
          </a:prstGeom>
          <a:noFill/>
          <a:ln w="19050">
            <a:solidFill>
              <a:srgbClr val="00FF00"/>
            </a:solidFill>
            <a:prstDash val="dash"/>
            <a:round/>
            <a:headEnd/>
            <a:tailEnd/>
          </a:ln>
          <a:effectLst/>
        </p:spPr>
        <p:txBody>
          <a:bodyPr wrap="none"/>
          <a:lstStyle/>
          <a:p>
            <a:endParaRPr lang="nl-NL"/>
          </a:p>
        </p:txBody>
      </p:sp>
      <p:sp>
        <p:nvSpPr>
          <p:cNvPr id="35" name="Text Box 51"/>
          <p:cNvSpPr txBox="1">
            <a:spLocks noChangeArrowheads="1"/>
          </p:cNvSpPr>
          <p:nvPr/>
        </p:nvSpPr>
        <p:spPr bwMode="auto">
          <a:xfrm>
            <a:off x="4933396" y="4841454"/>
            <a:ext cx="340253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  <a:buFontTx/>
              <a:buBlip>
                <a:blip r:embed="rId3"/>
              </a:buBlip>
            </a:pPr>
            <a:r>
              <a:rPr lang="en-US" sz="1200" b="0" dirty="0" smtClean="0">
                <a:latin typeface="Arial" charset="0"/>
              </a:rPr>
              <a:t>  NF &lt; 6 dB requirement is satisfied for:</a:t>
            </a:r>
          </a:p>
          <a:p>
            <a:pPr lvl="1">
              <a:lnSpc>
                <a:spcPct val="120000"/>
              </a:lnSpc>
              <a:buFontTx/>
              <a:buBlip>
                <a:blip r:embed="rId3"/>
              </a:buBlip>
            </a:pPr>
            <a:r>
              <a:rPr lang="en-US" sz="1200" b="0" dirty="0" smtClean="0">
                <a:latin typeface="Arial" charset="0"/>
              </a:rPr>
              <a:t>  P</a:t>
            </a:r>
            <a:r>
              <a:rPr lang="en-US" sz="1200" b="0" baseline="-25000" dirty="0" smtClean="0">
                <a:latin typeface="Arial" charset="0"/>
              </a:rPr>
              <a:t>op</a:t>
            </a:r>
            <a:r>
              <a:rPr lang="en-US" sz="1200" b="0" dirty="0" smtClean="0">
                <a:latin typeface="Arial" charset="0"/>
              </a:rPr>
              <a:t> &gt; -8 </a:t>
            </a:r>
            <a:r>
              <a:rPr lang="en-US" sz="1200" b="0" dirty="0" err="1" smtClean="0">
                <a:latin typeface="Arial" charset="0"/>
              </a:rPr>
              <a:t>dBm</a:t>
            </a:r>
            <a:endParaRPr lang="en-US" sz="1200" b="0" dirty="0" smtClean="0">
              <a:latin typeface="Arial" charset="0"/>
            </a:endParaRPr>
          </a:p>
          <a:p>
            <a:pPr lvl="1">
              <a:lnSpc>
                <a:spcPct val="120000"/>
              </a:lnSpc>
              <a:buFontTx/>
              <a:buBlip>
                <a:blip r:embed="rId3"/>
              </a:buBlip>
            </a:pPr>
            <a:r>
              <a:rPr lang="en-US" sz="1200" b="0" dirty="0" smtClean="0">
                <a:latin typeface="Arial" charset="0"/>
              </a:rPr>
              <a:t>  RIN = -150 dB/Hz</a:t>
            </a:r>
          </a:p>
          <a:p>
            <a:pPr lvl="1">
              <a:lnSpc>
                <a:spcPct val="120000"/>
              </a:lnSpc>
              <a:buFontTx/>
              <a:buBlip>
                <a:blip r:embed="rId3"/>
              </a:buBlip>
            </a:pPr>
            <a:r>
              <a:rPr lang="en-US" sz="1200" b="0" dirty="0" smtClean="0">
                <a:latin typeface="Arial" charset="0"/>
              </a:rPr>
              <a:t>  Bandwidth of 1.2 GHz</a:t>
            </a:r>
          </a:p>
          <a:p>
            <a:pPr lvl="1">
              <a:lnSpc>
                <a:spcPct val="120000"/>
              </a:lnSpc>
            </a:pPr>
            <a:r>
              <a:rPr lang="en-US" sz="1200" b="0" dirty="0" smtClean="0">
                <a:latin typeface="Arial" charset="0"/>
              </a:rPr>
              <a:t> </a:t>
            </a:r>
          </a:p>
        </p:txBody>
      </p:sp>
      <p:sp>
        <p:nvSpPr>
          <p:cNvPr id="21" name="Rectangle 5"/>
          <p:cNvSpPr>
            <a:spLocks noChangeArrowheads="1"/>
          </p:cNvSpPr>
          <p:nvPr/>
        </p:nvSpPr>
        <p:spPr bwMode="auto">
          <a:xfrm>
            <a:off x="4256314" y="338138"/>
            <a:ext cx="4654324" cy="514350"/>
          </a:xfrm>
          <a:prstGeom prst="rect">
            <a:avLst/>
          </a:prstGeom>
          <a:solidFill>
            <a:srgbClr val="FFFFFF"/>
          </a:solidFill>
          <a:ln w="12700">
            <a:solidFill>
              <a:srgbClr val="969696"/>
            </a:solidFill>
            <a:miter lim="800000"/>
            <a:headEnd/>
            <a:tailEnd/>
          </a:ln>
          <a:effectLst>
            <a:outerShdw dist="107763" dir="2700000" algn="ctr" rotWithShape="0">
              <a:srgbClr val="808080">
                <a:alpha val="50000"/>
              </a:srgbClr>
            </a:outerShdw>
          </a:effectLst>
        </p:spPr>
        <p:txBody>
          <a:bodyPr wrap="none" anchor="ctr"/>
          <a:lstStyle/>
          <a:p>
            <a:endParaRPr lang="nl-NL"/>
          </a:p>
        </p:txBody>
      </p:sp>
      <p:sp>
        <p:nvSpPr>
          <p:cNvPr id="36" name="Text Box 6"/>
          <p:cNvSpPr txBox="1">
            <a:spLocks noChangeArrowheads="1"/>
          </p:cNvSpPr>
          <p:nvPr/>
        </p:nvSpPr>
        <p:spPr bwMode="auto">
          <a:xfrm>
            <a:off x="4288165" y="374650"/>
            <a:ext cx="425026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b="0" dirty="0" smtClean="0">
                <a:solidFill>
                  <a:srgbClr val="0F70FF"/>
                </a:solidFill>
                <a:latin typeface="Arial" charset="0"/>
              </a:rPr>
              <a:t>RFoF Technology for the SKA</a:t>
            </a:r>
            <a:endParaRPr lang="en-US" b="0" noProof="1">
              <a:solidFill>
                <a:srgbClr val="0F70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3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47156" y="1160623"/>
            <a:ext cx="4194825" cy="14994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Optical Analog Link Technology for the SKA - Peter Maat – ASTRON				       p</a:t>
            </a:r>
            <a:fld id="{A6DEC403-EB1D-4ACD-A297-E56C883ADA96}" type="slidenum">
              <a:rPr lang="en-US"/>
              <a:pPr/>
              <a:t>11</a:t>
            </a:fld>
            <a:endParaRPr lang="nl-NL"/>
          </a:p>
        </p:txBody>
      </p:sp>
      <p:sp>
        <p:nvSpPr>
          <p:cNvPr id="284685" name="Rectangle 13"/>
          <p:cNvSpPr>
            <a:spLocks noChangeArrowheads="1"/>
          </p:cNvSpPr>
          <p:nvPr/>
        </p:nvSpPr>
        <p:spPr bwMode="auto">
          <a:xfrm>
            <a:off x="142875" y="3625850"/>
            <a:ext cx="8852269" cy="3105150"/>
          </a:xfrm>
          <a:prstGeom prst="rect">
            <a:avLst/>
          </a:prstGeom>
          <a:solidFill>
            <a:schemeClr val="bg1"/>
          </a:solidFill>
          <a:ln w="9525">
            <a:solidFill>
              <a:schemeClr val="bg2"/>
            </a:solidFill>
            <a:miter lim="800000"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endParaRPr lang="nl-NL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7596" y="2062716"/>
            <a:ext cx="5400675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" name="Freeform 88"/>
          <p:cNvSpPr>
            <a:spLocks/>
          </p:cNvSpPr>
          <p:nvPr/>
        </p:nvSpPr>
        <p:spPr bwMode="auto">
          <a:xfrm>
            <a:off x="5688314" y="2881422"/>
            <a:ext cx="2009775" cy="859044"/>
          </a:xfrm>
          <a:custGeom>
            <a:avLst/>
            <a:gdLst>
              <a:gd name="connsiteX0" fmla="*/ 0 w 10000"/>
              <a:gd name="connsiteY0" fmla="*/ 0 h 15346"/>
              <a:gd name="connsiteX1" fmla="*/ 10000 w 10000"/>
              <a:gd name="connsiteY1" fmla="*/ 0 h 15346"/>
              <a:gd name="connsiteX2" fmla="*/ 10000 w 10000"/>
              <a:gd name="connsiteY2" fmla="*/ 4900 h 15346"/>
              <a:gd name="connsiteX3" fmla="*/ 3521 w 10000"/>
              <a:gd name="connsiteY3" fmla="*/ 4900 h 15346"/>
              <a:gd name="connsiteX4" fmla="*/ 339 w 10000"/>
              <a:gd name="connsiteY4" fmla="*/ 15346 h 15346"/>
              <a:gd name="connsiteX5" fmla="*/ 2680 w 10000"/>
              <a:gd name="connsiteY5" fmla="*/ 4900 h 15346"/>
              <a:gd name="connsiteX6" fmla="*/ 0 w 10000"/>
              <a:gd name="connsiteY6" fmla="*/ 4900 h 15346"/>
              <a:gd name="connsiteX7" fmla="*/ 0 w 10000"/>
              <a:gd name="connsiteY7" fmla="*/ 0 h 15346"/>
              <a:gd name="connsiteX0" fmla="*/ 0 w 10000"/>
              <a:gd name="connsiteY0" fmla="*/ 0 h 7616"/>
              <a:gd name="connsiteX1" fmla="*/ 10000 w 10000"/>
              <a:gd name="connsiteY1" fmla="*/ 0 h 7616"/>
              <a:gd name="connsiteX2" fmla="*/ 10000 w 10000"/>
              <a:gd name="connsiteY2" fmla="*/ 4900 h 7616"/>
              <a:gd name="connsiteX3" fmla="*/ 3521 w 10000"/>
              <a:gd name="connsiteY3" fmla="*/ 4900 h 7616"/>
              <a:gd name="connsiteX4" fmla="*/ 2508 w 10000"/>
              <a:gd name="connsiteY4" fmla="*/ 7616 h 7616"/>
              <a:gd name="connsiteX5" fmla="*/ 2680 w 10000"/>
              <a:gd name="connsiteY5" fmla="*/ 4900 h 7616"/>
              <a:gd name="connsiteX6" fmla="*/ 0 w 10000"/>
              <a:gd name="connsiteY6" fmla="*/ 4900 h 7616"/>
              <a:gd name="connsiteX7" fmla="*/ 0 w 10000"/>
              <a:gd name="connsiteY7" fmla="*/ 0 h 7616"/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10000 w 10000"/>
              <a:gd name="connsiteY2" fmla="*/ 6434 h 10000"/>
              <a:gd name="connsiteX3" fmla="*/ 3521 w 10000"/>
              <a:gd name="connsiteY3" fmla="*/ 6434 h 10000"/>
              <a:gd name="connsiteX4" fmla="*/ 2508 w 10000"/>
              <a:gd name="connsiteY4" fmla="*/ 10000 h 10000"/>
              <a:gd name="connsiteX5" fmla="*/ 2680 w 10000"/>
              <a:gd name="connsiteY5" fmla="*/ 6434 h 10000"/>
              <a:gd name="connsiteX6" fmla="*/ 0 w 10000"/>
              <a:gd name="connsiteY6" fmla="*/ 6434 h 10000"/>
              <a:gd name="connsiteX7" fmla="*/ 0 w 10000"/>
              <a:gd name="connsiteY7" fmla="*/ 0 h 10000"/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10000 w 10000"/>
              <a:gd name="connsiteY2" fmla="*/ 6434 h 10000"/>
              <a:gd name="connsiteX3" fmla="*/ 3521 w 10000"/>
              <a:gd name="connsiteY3" fmla="*/ 6434 h 10000"/>
              <a:gd name="connsiteX4" fmla="*/ 2508 w 10000"/>
              <a:gd name="connsiteY4" fmla="*/ 10000 h 10000"/>
              <a:gd name="connsiteX5" fmla="*/ 2680 w 10000"/>
              <a:gd name="connsiteY5" fmla="*/ 6434 h 10000"/>
              <a:gd name="connsiteX6" fmla="*/ 0 w 10000"/>
              <a:gd name="connsiteY6" fmla="*/ 6434 h 10000"/>
              <a:gd name="connsiteX7" fmla="*/ 0 w 10000"/>
              <a:gd name="connsiteY7" fmla="*/ 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0000" h="10000">
                <a:moveTo>
                  <a:pt x="0" y="0"/>
                </a:moveTo>
                <a:lnTo>
                  <a:pt x="10000" y="0"/>
                </a:lnTo>
                <a:lnTo>
                  <a:pt x="10000" y="6434"/>
                </a:lnTo>
                <a:lnTo>
                  <a:pt x="3521" y="6434"/>
                </a:lnTo>
                <a:cubicBezTo>
                  <a:pt x="3183" y="7623"/>
                  <a:pt x="3481" y="6336"/>
                  <a:pt x="2508" y="10000"/>
                </a:cubicBezTo>
                <a:cubicBezTo>
                  <a:pt x="2777" y="6407"/>
                  <a:pt x="2623" y="8666"/>
                  <a:pt x="2680" y="6434"/>
                </a:cubicBezTo>
                <a:lnTo>
                  <a:pt x="0" y="6434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 w="9525" cap="flat" cmpd="sng">
            <a:solidFill>
              <a:schemeClr val="bg2"/>
            </a:solidFill>
            <a:prstDash val="solid"/>
            <a:round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endParaRPr lang="nl-NL"/>
          </a:p>
        </p:txBody>
      </p:sp>
      <p:sp>
        <p:nvSpPr>
          <p:cNvPr id="26" name="Text Box 87"/>
          <p:cNvSpPr txBox="1">
            <a:spLocks noChangeArrowheads="1"/>
          </p:cNvSpPr>
          <p:nvPr/>
        </p:nvSpPr>
        <p:spPr bwMode="auto">
          <a:xfrm>
            <a:off x="5748750" y="2876182"/>
            <a:ext cx="1744708" cy="5355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lnSpc>
                <a:spcPct val="120000"/>
              </a:lnSpc>
              <a:buFontTx/>
              <a:buBlip>
                <a:blip r:embed="rId4"/>
              </a:buBlip>
            </a:pPr>
            <a:r>
              <a:rPr lang="en-US" sz="1200" b="0" dirty="0">
                <a:latin typeface="Arial" charset="0"/>
              </a:rPr>
              <a:t>  </a:t>
            </a:r>
            <a:r>
              <a:rPr lang="en-US" sz="1200" b="0" dirty="0" err="1" smtClean="0">
                <a:latin typeface="Arial" charset="0"/>
              </a:rPr>
              <a:t>Pmax</a:t>
            </a:r>
            <a:r>
              <a:rPr lang="en-US" sz="1200" b="0" baseline="-25000" dirty="0" err="1" smtClean="0">
                <a:latin typeface="Arial" charset="0"/>
              </a:rPr>
              <a:t>RFin</a:t>
            </a:r>
            <a:r>
              <a:rPr lang="en-US" sz="1200" b="0" dirty="0" smtClean="0">
                <a:latin typeface="Arial" charset="0"/>
              </a:rPr>
              <a:t> = -50 </a:t>
            </a:r>
            <a:r>
              <a:rPr lang="en-US" sz="1200" b="0" dirty="0" err="1" smtClean="0">
                <a:latin typeface="Arial" charset="0"/>
              </a:rPr>
              <a:t>dBm</a:t>
            </a:r>
            <a:endParaRPr lang="en-US" sz="1200" b="0" dirty="0" smtClean="0">
              <a:latin typeface="Arial" charset="0"/>
            </a:endParaRPr>
          </a:p>
          <a:p>
            <a:pPr>
              <a:lnSpc>
                <a:spcPct val="120000"/>
              </a:lnSpc>
              <a:buBlip>
                <a:blip r:embed="rId4"/>
              </a:buBlip>
            </a:pPr>
            <a:r>
              <a:rPr lang="en-US" sz="1200" b="0" dirty="0" smtClean="0">
                <a:latin typeface="Arial" charset="0"/>
              </a:rPr>
              <a:t>  </a:t>
            </a:r>
            <a:r>
              <a:rPr lang="en-US" sz="1200" b="0" dirty="0" err="1" smtClean="0">
                <a:latin typeface="Arial" charset="0"/>
              </a:rPr>
              <a:t>Pmax</a:t>
            </a:r>
            <a:r>
              <a:rPr lang="en-US" sz="1200" b="0" baseline="-25000" dirty="0" err="1" smtClean="0">
                <a:latin typeface="Arial" charset="0"/>
              </a:rPr>
              <a:t>RFout</a:t>
            </a:r>
            <a:r>
              <a:rPr lang="en-US" sz="1200" b="0" dirty="0" smtClean="0">
                <a:latin typeface="Arial" charset="0"/>
              </a:rPr>
              <a:t> = 0 </a:t>
            </a:r>
            <a:r>
              <a:rPr lang="en-US" sz="1200" b="0" dirty="0" err="1" smtClean="0">
                <a:latin typeface="Arial" charset="0"/>
              </a:rPr>
              <a:t>dBm</a:t>
            </a:r>
            <a:endParaRPr lang="en-US" sz="1200" b="0" dirty="0" smtClean="0">
              <a:latin typeface="Arial" charset="0"/>
            </a:endParaRPr>
          </a:p>
        </p:txBody>
      </p:sp>
      <p:pic>
        <p:nvPicPr>
          <p:cNvPr id="37" name="Picture 36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10394" y="3969923"/>
            <a:ext cx="3771900" cy="2686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" name="Rectangle 15"/>
          <p:cNvSpPr>
            <a:spLocks noChangeArrowheads="1"/>
          </p:cNvSpPr>
          <p:nvPr/>
        </p:nvSpPr>
        <p:spPr bwMode="auto">
          <a:xfrm>
            <a:off x="2802807" y="3698248"/>
            <a:ext cx="1760537" cy="903287"/>
          </a:xfrm>
          <a:prstGeom prst="rect">
            <a:avLst/>
          </a:prstGeom>
          <a:solidFill>
            <a:schemeClr val="bg1"/>
          </a:solidFill>
          <a:ln w="12700">
            <a:solidFill>
              <a:srgbClr val="808080"/>
            </a:solidFill>
            <a:miter lim="800000"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endParaRPr lang="nl-NL"/>
          </a:p>
        </p:txBody>
      </p:sp>
      <p:sp>
        <p:nvSpPr>
          <p:cNvPr id="29" name="Line 16"/>
          <p:cNvSpPr>
            <a:spLocks noChangeShapeType="1"/>
          </p:cNvSpPr>
          <p:nvPr/>
        </p:nvSpPr>
        <p:spPr bwMode="auto">
          <a:xfrm>
            <a:off x="3042519" y="3931610"/>
            <a:ext cx="504825" cy="0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/>
          <a:lstStyle/>
          <a:p>
            <a:endParaRPr lang="nl-NL"/>
          </a:p>
        </p:txBody>
      </p:sp>
      <p:sp>
        <p:nvSpPr>
          <p:cNvPr id="30" name="Rectangle 17"/>
          <p:cNvSpPr>
            <a:spLocks noChangeArrowheads="1"/>
          </p:cNvSpPr>
          <p:nvPr/>
        </p:nvSpPr>
        <p:spPr bwMode="auto">
          <a:xfrm>
            <a:off x="3555282" y="3782385"/>
            <a:ext cx="893762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 sz="1200" b="0">
                <a:latin typeface="Arial" charset="0"/>
              </a:rPr>
              <a:t>150 dB/Hz</a:t>
            </a:r>
            <a:endParaRPr lang="en-US" sz="1200" b="0" noProof="1">
              <a:latin typeface="Arial" charset="0"/>
            </a:endParaRPr>
          </a:p>
        </p:txBody>
      </p:sp>
      <p:sp>
        <p:nvSpPr>
          <p:cNvPr id="31" name="Line 18"/>
          <p:cNvSpPr>
            <a:spLocks noChangeShapeType="1"/>
          </p:cNvSpPr>
          <p:nvPr/>
        </p:nvSpPr>
        <p:spPr bwMode="auto">
          <a:xfrm>
            <a:off x="3042519" y="4169735"/>
            <a:ext cx="504825" cy="0"/>
          </a:xfrm>
          <a:prstGeom prst="line">
            <a:avLst/>
          </a:prstGeom>
          <a:noFill/>
          <a:ln w="19050">
            <a:solidFill>
              <a:srgbClr val="0066FF"/>
            </a:solidFill>
            <a:prstDash val="sysDot"/>
            <a:round/>
            <a:headEnd/>
            <a:tailEnd/>
          </a:ln>
          <a:effectLst/>
        </p:spPr>
        <p:txBody>
          <a:bodyPr wrap="none"/>
          <a:lstStyle/>
          <a:p>
            <a:endParaRPr lang="nl-NL"/>
          </a:p>
        </p:txBody>
      </p:sp>
      <p:sp>
        <p:nvSpPr>
          <p:cNvPr id="32" name="Rectangle 19"/>
          <p:cNvSpPr>
            <a:spLocks noChangeArrowheads="1"/>
          </p:cNvSpPr>
          <p:nvPr/>
        </p:nvSpPr>
        <p:spPr bwMode="auto">
          <a:xfrm>
            <a:off x="3555282" y="4020510"/>
            <a:ext cx="893762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 sz="1200" b="0">
                <a:latin typeface="Arial" charset="0"/>
              </a:rPr>
              <a:t>160 dB/Hz</a:t>
            </a:r>
            <a:endParaRPr lang="en-US" sz="1200" b="0" noProof="1">
              <a:latin typeface="Arial" charset="0"/>
            </a:endParaRPr>
          </a:p>
        </p:txBody>
      </p:sp>
      <p:sp>
        <p:nvSpPr>
          <p:cNvPr id="33" name="Rectangle 20"/>
          <p:cNvSpPr>
            <a:spLocks noChangeArrowheads="1"/>
          </p:cNvSpPr>
          <p:nvPr/>
        </p:nvSpPr>
        <p:spPr bwMode="auto">
          <a:xfrm>
            <a:off x="3555282" y="4258635"/>
            <a:ext cx="893762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 sz="1200" b="0">
                <a:latin typeface="Arial" charset="0"/>
              </a:rPr>
              <a:t>170 dB/Hz</a:t>
            </a:r>
            <a:endParaRPr lang="en-US" sz="1200" b="0" noProof="1">
              <a:latin typeface="Arial" charset="0"/>
            </a:endParaRPr>
          </a:p>
        </p:txBody>
      </p:sp>
      <p:sp>
        <p:nvSpPr>
          <p:cNvPr id="34" name="Line 21"/>
          <p:cNvSpPr>
            <a:spLocks noChangeShapeType="1"/>
          </p:cNvSpPr>
          <p:nvPr/>
        </p:nvSpPr>
        <p:spPr bwMode="auto">
          <a:xfrm>
            <a:off x="3029819" y="4404685"/>
            <a:ext cx="504825" cy="0"/>
          </a:xfrm>
          <a:prstGeom prst="line">
            <a:avLst/>
          </a:prstGeom>
          <a:noFill/>
          <a:ln w="19050">
            <a:solidFill>
              <a:srgbClr val="00FF00"/>
            </a:solidFill>
            <a:prstDash val="dash"/>
            <a:round/>
            <a:headEnd/>
            <a:tailEnd/>
          </a:ln>
          <a:effectLst/>
        </p:spPr>
        <p:txBody>
          <a:bodyPr wrap="none"/>
          <a:lstStyle/>
          <a:p>
            <a:endParaRPr lang="nl-NL"/>
          </a:p>
        </p:txBody>
      </p:sp>
      <p:sp>
        <p:nvSpPr>
          <p:cNvPr id="38" name="Text Box 51"/>
          <p:cNvSpPr txBox="1">
            <a:spLocks noChangeArrowheads="1"/>
          </p:cNvSpPr>
          <p:nvPr/>
        </p:nvSpPr>
        <p:spPr bwMode="auto">
          <a:xfrm>
            <a:off x="4667578" y="3958913"/>
            <a:ext cx="4210604" cy="14219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  <a:buFontTx/>
              <a:buBlip>
                <a:blip r:embed="rId4"/>
              </a:buBlip>
            </a:pPr>
            <a:r>
              <a:rPr lang="en-US" sz="1200" b="0" dirty="0" smtClean="0">
                <a:latin typeface="Arial" charset="0"/>
              </a:rPr>
              <a:t>  For 200 MHz – 1.4 GHz: SFDR = 41.5 dB</a:t>
            </a:r>
          </a:p>
          <a:p>
            <a:pPr>
              <a:lnSpc>
                <a:spcPct val="120000"/>
              </a:lnSpc>
              <a:buFontTx/>
              <a:buBlip>
                <a:blip r:embed="rId4"/>
              </a:buBlip>
            </a:pPr>
            <a:r>
              <a:rPr lang="en-US" sz="1200" b="0" dirty="0" smtClean="0">
                <a:latin typeface="Arial" charset="0"/>
              </a:rPr>
              <a:t>  For 70 MHz – 240 MHz: SFDR = 50 dB (1) </a:t>
            </a:r>
          </a:p>
          <a:p>
            <a:pPr>
              <a:lnSpc>
                <a:spcPct val="120000"/>
              </a:lnSpc>
              <a:buFontTx/>
              <a:buBlip>
                <a:blip r:embed="rId4"/>
              </a:buBlip>
            </a:pPr>
            <a:r>
              <a:rPr lang="en-US" sz="1200" b="0" dirty="0" smtClean="0">
                <a:latin typeface="Arial" charset="0"/>
              </a:rPr>
              <a:t>  For </a:t>
            </a:r>
            <a:r>
              <a:rPr lang="en-US" sz="1200" b="0" dirty="0" err="1" smtClean="0">
                <a:latin typeface="Symbol" pitchFamily="18" charset="2"/>
              </a:rPr>
              <a:t>Dn</a:t>
            </a:r>
            <a:r>
              <a:rPr lang="en-US" sz="1200" b="0" dirty="0" smtClean="0">
                <a:latin typeface="Arial" charset="0"/>
              </a:rPr>
              <a:t> = 3 GHz: SFDR = 37.5 dB</a:t>
            </a:r>
          </a:p>
          <a:p>
            <a:pPr>
              <a:lnSpc>
                <a:spcPct val="120000"/>
              </a:lnSpc>
              <a:buFontTx/>
              <a:buBlip>
                <a:blip r:embed="rId4"/>
              </a:buBlip>
            </a:pPr>
            <a:endParaRPr lang="en-US" sz="1200" b="0" dirty="0" smtClean="0">
              <a:latin typeface="Arial" charset="0"/>
            </a:endParaRPr>
          </a:p>
          <a:p>
            <a:pPr>
              <a:lnSpc>
                <a:spcPct val="120000"/>
              </a:lnSpc>
            </a:pPr>
            <a:r>
              <a:rPr lang="en-US" sz="1200" b="0" dirty="0" smtClean="0">
                <a:latin typeface="Arial" charset="0"/>
              </a:rPr>
              <a:t>     Dynamic range is limited by antenna and LNA noise</a:t>
            </a:r>
          </a:p>
          <a:p>
            <a:pPr>
              <a:lnSpc>
                <a:spcPct val="120000"/>
              </a:lnSpc>
              <a:buFontTx/>
              <a:buBlip>
                <a:blip r:embed="rId4"/>
              </a:buBlip>
            </a:pPr>
            <a:endParaRPr lang="en-US" sz="1200" b="0" dirty="0" smtClean="0">
              <a:latin typeface="Arial" charset="0"/>
            </a:endParaRPr>
          </a:p>
        </p:txBody>
      </p:sp>
      <p:sp>
        <p:nvSpPr>
          <p:cNvPr id="39" name="Line 8"/>
          <p:cNvSpPr>
            <a:spLocks noChangeShapeType="1"/>
          </p:cNvSpPr>
          <p:nvPr/>
        </p:nvSpPr>
        <p:spPr bwMode="auto">
          <a:xfrm>
            <a:off x="4649968" y="5002401"/>
            <a:ext cx="266700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 wrap="none"/>
          <a:lstStyle/>
          <a:p>
            <a:endParaRPr lang="nl-NL"/>
          </a:p>
        </p:txBody>
      </p:sp>
      <p:sp>
        <p:nvSpPr>
          <p:cNvPr id="41" name="Text Box 3"/>
          <p:cNvSpPr txBox="1">
            <a:spLocks noChangeArrowheads="1"/>
          </p:cNvSpPr>
          <p:nvPr/>
        </p:nvSpPr>
        <p:spPr bwMode="auto">
          <a:xfrm>
            <a:off x="231775" y="1131888"/>
            <a:ext cx="3783985" cy="3438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lnSpc>
                <a:spcPct val="120000"/>
              </a:lnSpc>
              <a:buFontTx/>
              <a:buBlip>
                <a:blip r:embed="rId4"/>
              </a:buBlip>
            </a:pPr>
            <a:r>
              <a:rPr lang="en-US" sz="1500" b="0" dirty="0">
                <a:latin typeface="Arial" charset="0"/>
              </a:rPr>
              <a:t>  RF systems with </a:t>
            </a:r>
            <a:r>
              <a:rPr lang="en-US" sz="1500" b="0" dirty="0" smtClean="0">
                <a:latin typeface="Arial" charset="0"/>
              </a:rPr>
              <a:t>direct </a:t>
            </a:r>
            <a:r>
              <a:rPr lang="en-US" sz="1500" b="0" dirty="0">
                <a:latin typeface="Arial" charset="0"/>
              </a:rPr>
              <a:t>modulation AOL</a:t>
            </a:r>
          </a:p>
        </p:txBody>
      </p:sp>
      <p:sp>
        <p:nvSpPr>
          <p:cNvPr id="27" name="Rectangle 5"/>
          <p:cNvSpPr>
            <a:spLocks noChangeArrowheads="1"/>
          </p:cNvSpPr>
          <p:nvPr/>
        </p:nvSpPr>
        <p:spPr bwMode="auto">
          <a:xfrm>
            <a:off x="4256314" y="338138"/>
            <a:ext cx="4654324" cy="514350"/>
          </a:xfrm>
          <a:prstGeom prst="rect">
            <a:avLst/>
          </a:prstGeom>
          <a:solidFill>
            <a:srgbClr val="FFFFFF"/>
          </a:solidFill>
          <a:ln w="12700">
            <a:solidFill>
              <a:srgbClr val="969696"/>
            </a:solidFill>
            <a:miter lim="800000"/>
            <a:headEnd/>
            <a:tailEnd/>
          </a:ln>
          <a:effectLst>
            <a:outerShdw dist="107763" dir="2700000" algn="ctr" rotWithShape="0">
              <a:srgbClr val="808080">
                <a:alpha val="50000"/>
              </a:srgbClr>
            </a:outerShdw>
          </a:effectLst>
        </p:spPr>
        <p:txBody>
          <a:bodyPr wrap="none" anchor="ctr"/>
          <a:lstStyle/>
          <a:p>
            <a:endParaRPr lang="nl-NL"/>
          </a:p>
        </p:txBody>
      </p:sp>
      <p:sp>
        <p:nvSpPr>
          <p:cNvPr id="35" name="Text Box 6"/>
          <p:cNvSpPr txBox="1">
            <a:spLocks noChangeArrowheads="1"/>
          </p:cNvSpPr>
          <p:nvPr/>
        </p:nvSpPr>
        <p:spPr bwMode="auto">
          <a:xfrm>
            <a:off x="4288165" y="374650"/>
            <a:ext cx="425026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b="0" dirty="0" smtClean="0">
                <a:solidFill>
                  <a:srgbClr val="0F70FF"/>
                </a:solidFill>
                <a:latin typeface="Arial" charset="0"/>
              </a:rPr>
              <a:t>RFoF Technology for the SKA</a:t>
            </a:r>
            <a:endParaRPr lang="en-US" b="0" noProof="1">
              <a:solidFill>
                <a:srgbClr val="0F70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837" name="Rectangle 5"/>
          <p:cNvSpPr>
            <a:spLocks noChangeArrowheads="1"/>
          </p:cNvSpPr>
          <p:nvPr/>
        </p:nvSpPr>
        <p:spPr bwMode="auto">
          <a:xfrm>
            <a:off x="4343400" y="338138"/>
            <a:ext cx="4567238" cy="514350"/>
          </a:xfrm>
          <a:prstGeom prst="rect">
            <a:avLst/>
          </a:prstGeom>
          <a:solidFill>
            <a:srgbClr val="FFFFFF"/>
          </a:solidFill>
          <a:ln w="12700">
            <a:solidFill>
              <a:srgbClr val="969696"/>
            </a:solidFill>
            <a:miter lim="800000"/>
            <a:headEnd/>
            <a:tailEnd/>
          </a:ln>
          <a:effectLst>
            <a:outerShdw dist="107763" dir="2700000" algn="ctr" rotWithShape="0">
              <a:srgbClr val="808080">
                <a:alpha val="50000"/>
              </a:srgbClr>
            </a:outerShdw>
          </a:effectLst>
        </p:spPr>
        <p:txBody>
          <a:bodyPr wrap="none" anchor="ctr"/>
          <a:lstStyle/>
          <a:p>
            <a:endParaRPr lang="nl-NL"/>
          </a:p>
        </p:txBody>
      </p:sp>
      <p:sp>
        <p:nvSpPr>
          <p:cNvPr id="248838" name="Text Box 6"/>
          <p:cNvSpPr txBox="1">
            <a:spLocks noChangeArrowheads="1"/>
          </p:cNvSpPr>
          <p:nvPr/>
        </p:nvSpPr>
        <p:spPr bwMode="auto">
          <a:xfrm>
            <a:off x="4354513" y="374650"/>
            <a:ext cx="2375971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b="0" dirty="0" smtClean="0">
                <a:solidFill>
                  <a:srgbClr val="0F70FF"/>
                </a:solidFill>
                <a:latin typeface="Arial" charset="0"/>
              </a:rPr>
              <a:t>Cost and Power</a:t>
            </a:r>
            <a:endParaRPr lang="en-US" b="0" noProof="1">
              <a:solidFill>
                <a:srgbClr val="0F70FF"/>
              </a:solidFill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3645" y="2392593"/>
            <a:ext cx="7673496" cy="18169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 Box 51"/>
          <p:cNvSpPr txBox="1">
            <a:spLocks noChangeArrowheads="1"/>
          </p:cNvSpPr>
          <p:nvPr/>
        </p:nvSpPr>
        <p:spPr bwMode="auto">
          <a:xfrm>
            <a:off x="301108" y="1785998"/>
            <a:ext cx="7358062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120000"/>
              </a:lnSpc>
              <a:buFontTx/>
              <a:buBlip>
                <a:blip r:embed="rId3"/>
              </a:buBlip>
            </a:pPr>
            <a:r>
              <a:rPr lang="en-US" sz="1500" b="0" dirty="0" smtClean="0">
                <a:latin typeface="Arial" charset="0"/>
              </a:rPr>
              <a:t>  DM AOL system cost: 255 Euro / Power: 0.62 W</a:t>
            </a:r>
          </a:p>
          <a:p>
            <a:pPr>
              <a:lnSpc>
                <a:spcPct val="120000"/>
              </a:lnSpc>
              <a:buFontTx/>
              <a:buBlip>
                <a:blip r:embed="rId3"/>
              </a:buBlip>
            </a:pPr>
            <a:endParaRPr lang="en-US" sz="1500" b="0" dirty="0" smtClean="0">
              <a:latin typeface="Arial" charset="0"/>
            </a:endParaRPr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57999" y="6278305"/>
            <a:ext cx="712623" cy="4558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Rectangular Callout 11"/>
          <p:cNvSpPr/>
          <p:nvPr/>
        </p:nvSpPr>
        <p:spPr bwMode="auto">
          <a:xfrm>
            <a:off x="2460811" y="1156445"/>
            <a:ext cx="1519518" cy="497541"/>
          </a:xfrm>
          <a:prstGeom prst="wedgeRectCallout">
            <a:avLst>
              <a:gd name="adj1" fmla="val -36610"/>
              <a:gd name="adj2" fmla="val 86825"/>
            </a:avLst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l-NL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3" name="Text Box 51"/>
          <p:cNvSpPr txBox="1">
            <a:spLocks noChangeArrowheads="1"/>
          </p:cNvSpPr>
          <p:nvPr/>
        </p:nvSpPr>
        <p:spPr bwMode="auto">
          <a:xfrm>
            <a:off x="2443673" y="1266046"/>
            <a:ext cx="1576998" cy="3438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sz="1500" b="0" dirty="0" smtClean="0">
                <a:latin typeface="Arial" charset="0"/>
              </a:rPr>
              <a:t>Now: ~100 Euro</a:t>
            </a:r>
            <a:endParaRPr lang="en-US" sz="1500" b="0" dirty="0" smtClean="0">
              <a:latin typeface="Arial" charset="0"/>
            </a:endParaRPr>
          </a:p>
        </p:txBody>
      </p:sp>
      <p:sp>
        <p:nvSpPr>
          <p:cNvPr id="14" name="Date Placeholder 3"/>
          <p:cNvSpPr>
            <a:spLocks noGrp="1"/>
          </p:cNvSpPr>
          <p:nvPr>
            <p:ph type="dt" sz="half" idx="10"/>
          </p:nvPr>
        </p:nvSpPr>
        <p:spPr>
          <a:xfrm>
            <a:off x="215900" y="6543675"/>
            <a:ext cx="8928100" cy="457200"/>
          </a:xfrm>
        </p:spPr>
        <p:txBody>
          <a:bodyPr/>
          <a:lstStyle/>
          <a:p>
            <a:r>
              <a:rPr lang="en-US" dirty="0" smtClean="0"/>
              <a:t>AAVP 2011</a:t>
            </a:r>
            <a:r>
              <a:rPr lang="en-US" dirty="0"/>
              <a:t>							    </a:t>
            </a:r>
            <a:r>
              <a:rPr lang="en-US" dirty="0" smtClean="0"/>
              <a:t>	</a:t>
            </a:r>
            <a:r>
              <a:rPr lang="en-US" dirty="0" smtClean="0"/>
              <a:t>	p</a:t>
            </a:r>
            <a:fld id="{2CDE8109-F8AC-4647-ABAD-E467BBFC8345}" type="slidenum">
              <a:rPr lang="en-US" smtClean="0"/>
              <a:pPr/>
              <a:t>12</a:t>
            </a:fld>
            <a:endParaRPr lang="nl-N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5"/>
          <p:cNvSpPr>
            <a:spLocks noChangeArrowheads="1"/>
          </p:cNvSpPr>
          <p:nvPr/>
        </p:nvSpPr>
        <p:spPr bwMode="auto">
          <a:xfrm>
            <a:off x="2826327" y="338138"/>
            <a:ext cx="6084311" cy="514350"/>
          </a:xfrm>
          <a:prstGeom prst="rect">
            <a:avLst/>
          </a:prstGeom>
          <a:solidFill>
            <a:srgbClr val="FFFFFF"/>
          </a:solidFill>
          <a:ln w="12700">
            <a:solidFill>
              <a:srgbClr val="969696"/>
            </a:solidFill>
            <a:miter lim="800000"/>
            <a:headEnd/>
            <a:tailEnd/>
          </a:ln>
          <a:effectLst>
            <a:outerShdw dist="107763" dir="2700000" algn="ctr" rotWithShape="0">
              <a:srgbClr val="808080">
                <a:alpha val="50000"/>
              </a:srgbClr>
            </a:outerShdw>
          </a:effectLst>
        </p:spPr>
        <p:txBody>
          <a:bodyPr wrap="none" anchor="ctr"/>
          <a:lstStyle/>
          <a:p>
            <a:endParaRPr lang="nl-NL"/>
          </a:p>
        </p:txBody>
      </p:sp>
      <p:pic>
        <p:nvPicPr>
          <p:cNvPr id="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7999" y="6278305"/>
            <a:ext cx="712623" cy="4558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Date Placeholder 3"/>
          <p:cNvSpPr>
            <a:spLocks noGrp="1"/>
          </p:cNvSpPr>
          <p:nvPr>
            <p:ph type="dt" sz="half" idx="10"/>
          </p:nvPr>
        </p:nvSpPr>
        <p:spPr>
          <a:xfrm>
            <a:off x="215900" y="6543675"/>
            <a:ext cx="8928100" cy="457200"/>
          </a:xfrm>
        </p:spPr>
        <p:txBody>
          <a:bodyPr/>
          <a:lstStyle/>
          <a:p>
            <a:r>
              <a:rPr lang="en-US" dirty="0" smtClean="0"/>
              <a:t>AAVP 2011</a:t>
            </a:r>
            <a:r>
              <a:rPr lang="en-US" dirty="0"/>
              <a:t>							    </a:t>
            </a:r>
            <a:r>
              <a:rPr lang="en-US" dirty="0" smtClean="0"/>
              <a:t>	</a:t>
            </a:r>
            <a:r>
              <a:rPr lang="en-US" dirty="0" smtClean="0"/>
              <a:t>	p</a:t>
            </a:r>
            <a:fld id="{2CDE8109-F8AC-4647-ABAD-E467BBFC8345}" type="slidenum">
              <a:rPr lang="en-US" smtClean="0"/>
              <a:pPr/>
              <a:t>13</a:t>
            </a:fld>
            <a:endParaRPr lang="nl-NL" dirty="0"/>
          </a:p>
        </p:txBody>
      </p:sp>
      <p:sp>
        <p:nvSpPr>
          <p:cNvPr id="12" name="Text Box 6"/>
          <p:cNvSpPr txBox="1">
            <a:spLocks noChangeArrowheads="1"/>
          </p:cNvSpPr>
          <p:nvPr/>
        </p:nvSpPr>
        <p:spPr bwMode="auto">
          <a:xfrm>
            <a:off x="2849336" y="374650"/>
            <a:ext cx="508305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b="0" dirty="0" smtClean="0">
                <a:solidFill>
                  <a:srgbClr val="0F70FF"/>
                </a:solidFill>
                <a:latin typeface="Arial" charset="0"/>
              </a:rPr>
              <a:t>Optical </a:t>
            </a:r>
            <a:r>
              <a:rPr lang="en-US" b="0" dirty="0" err="1" smtClean="0">
                <a:solidFill>
                  <a:srgbClr val="0F70FF"/>
                </a:solidFill>
                <a:latin typeface="Arial" charset="0"/>
              </a:rPr>
              <a:t>Tx</a:t>
            </a:r>
            <a:r>
              <a:rPr lang="en-US" b="0" dirty="0" smtClean="0">
                <a:solidFill>
                  <a:srgbClr val="0F70FF"/>
                </a:solidFill>
                <a:latin typeface="Arial" charset="0"/>
              </a:rPr>
              <a:t>/Rx </a:t>
            </a:r>
            <a:r>
              <a:rPr lang="en-US" b="0" dirty="0" smtClean="0">
                <a:solidFill>
                  <a:srgbClr val="0F70FF"/>
                </a:solidFill>
                <a:latin typeface="Arial" charset="0"/>
              </a:rPr>
              <a:t>Technology: next step</a:t>
            </a:r>
            <a:endParaRPr lang="en-US" b="0" noProof="1">
              <a:solidFill>
                <a:srgbClr val="0F70FF"/>
              </a:solidFill>
            </a:endParaRPr>
          </a:p>
        </p:txBody>
      </p:sp>
      <p:sp>
        <p:nvSpPr>
          <p:cNvPr id="13" name="Text Box 3"/>
          <p:cNvSpPr txBox="1">
            <a:spLocks noChangeArrowheads="1"/>
          </p:cNvSpPr>
          <p:nvPr/>
        </p:nvSpPr>
        <p:spPr bwMode="auto">
          <a:xfrm>
            <a:off x="231775" y="1131888"/>
            <a:ext cx="446468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lnSpc>
                <a:spcPct val="120000"/>
              </a:lnSpc>
              <a:buFontTx/>
              <a:buBlip>
                <a:blip r:embed="rId3"/>
              </a:buBlip>
            </a:pPr>
            <a:r>
              <a:rPr lang="en-US" sz="1500" b="0" dirty="0">
                <a:latin typeface="Arial" charset="0"/>
              </a:rPr>
              <a:t>  </a:t>
            </a:r>
            <a:r>
              <a:rPr lang="en-US" sz="1500" b="0" dirty="0" smtClean="0">
                <a:latin typeface="Arial" charset="0"/>
              </a:rPr>
              <a:t>High cost level caused by expensive packaging</a:t>
            </a:r>
            <a:endParaRPr lang="en-US" sz="1500" b="0" dirty="0">
              <a:latin typeface="Arial" charset="0"/>
            </a:endParaRPr>
          </a:p>
        </p:txBody>
      </p:sp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4" cstate="print">
            <a:lum contrast="18000"/>
          </a:blip>
          <a:srcRect/>
          <a:stretch>
            <a:fillRect/>
          </a:stretch>
        </p:blipFill>
        <p:spPr bwMode="auto">
          <a:xfrm>
            <a:off x="982196" y="1555189"/>
            <a:ext cx="3295650" cy="1528763"/>
          </a:xfrm>
          <a:prstGeom prst="rect">
            <a:avLst/>
          </a:prstGeom>
          <a:noFill/>
        </p:spPr>
      </p:pic>
      <p:pic>
        <p:nvPicPr>
          <p:cNvPr id="19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562009" y="1556777"/>
            <a:ext cx="2411412" cy="1576387"/>
          </a:xfrm>
          <a:prstGeom prst="rect">
            <a:avLst/>
          </a:prstGeom>
          <a:noFill/>
        </p:spPr>
      </p:pic>
      <p:sp>
        <p:nvSpPr>
          <p:cNvPr id="20" name="Text Box 3"/>
          <p:cNvSpPr txBox="1">
            <a:spLocks noChangeArrowheads="1"/>
          </p:cNvSpPr>
          <p:nvPr/>
        </p:nvSpPr>
        <p:spPr bwMode="auto">
          <a:xfrm>
            <a:off x="236258" y="3462702"/>
            <a:ext cx="5665333" cy="24560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lnSpc>
                <a:spcPct val="120000"/>
              </a:lnSpc>
              <a:buFontTx/>
              <a:buBlip>
                <a:blip r:embed="rId3"/>
              </a:buBlip>
            </a:pPr>
            <a:r>
              <a:rPr lang="en-US" sz="1500" b="0" dirty="0">
                <a:latin typeface="Arial" charset="0"/>
              </a:rPr>
              <a:t>  </a:t>
            </a:r>
            <a:r>
              <a:rPr lang="en-US" sz="1500" b="0" dirty="0" smtClean="0">
                <a:latin typeface="Arial" charset="0"/>
              </a:rPr>
              <a:t>Technology development for cost reduction</a:t>
            </a:r>
          </a:p>
          <a:p>
            <a:pPr algn="l">
              <a:lnSpc>
                <a:spcPct val="120000"/>
              </a:lnSpc>
              <a:buFontTx/>
              <a:buBlip>
                <a:blip r:embed="rId3"/>
              </a:buBlip>
            </a:pPr>
            <a:endParaRPr lang="en-US" sz="1500" b="0" dirty="0" smtClean="0">
              <a:latin typeface="Arial" charset="0"/>
            </a:endParaRPr>
          </a:p>
          <a:p>
            <a:pPr algn="l">
              <a:lnSpc>
                <a:spcPct val="120000"/>
              </a:lnSpc>
              <a:buFontTx/>
              <a:buBlip>
                <a:blip r:embed="rId3"/>
              </a:buBlip>
            </a:pPr>
            <a:endParaRPr lang="en-US" sz="1500" b="0" dirty="0" smtClean="0">
              <a:latin typeface="Arial" charset="0"/>
            </a:endParaRPr>
          </a:p>
          <a:p>
            <a:pPr algn="l">
              <a:lnSpc>
                <a:spcPct val="120000"/>
              </a:lnSpc>
              <a:buFontTx/>
              <a:buBlip>
                <a:blip r:embed="rId3"/>
              </a:buBlip>
            </a:pPr>
            <a:endParaRPr lang="en-US" sz="1500" b="0" dirty="0" smtClean="0">
              <a:latin typeface="Arial" charset="0"/>
            </a:endParaRPr>
          </a:p>
          <a:p>
            <a:pPr algn="l">
              <a:lnSpc>
                <a:spcPct val="120000"/>
              </a:lnSpc>
              <a:buFontTx/>
              <a:buBlip>
                <a:blip r:embed="rId3"/>
              </a:buBlip>
            </a:pPr>
            <a:endParaRPr lang="en-US" sz="1500" b="0" dirty="0" smtClean="0">
              <a:latin typeface="Arial" charset="0"/>
            </a:endParaRPr>
          </a:p>
          <a:p>
            <a:pPr lvl="1">
              <a:lnSpc>
                <a:spcPct val="120000"/>
              </a:lnSpc>
              <a:buFontTx/>
              <a:buBlip>
                <a:blip r:embed="rId3"/>
              </a:buBlip>
            </a:pPr>
            <a:r>
              <a:rPr lang="en-US" sz="1500" b="0" dirty="0" smtClean="0">
                <a:latin typeface="Arial" charset="0"/>
              </a:rPr>
              <a:t> M</a:t>
            </a:r>
            <a:r>
              <a:rPr lang="en-US" sz="1500" b="0" dirty="0" smtClean="0">
                <a:latin typeface="Arial" charset="0"/>
              </a:rPr>
              <a:t>ultiple components in a module: component integration</a:t>
            </a:r>
          </a:p>
          <a:p>
            <a:pPr lvl="1">
              <a:lnSpc>
                <a:spcPct val="120000"/>
              </a:lnSpc>
              <a:buFontTx/>
              <a:buBlip>
                <a:blip r:embed="rId3"/>
              </a:buBlip>
            </a:pPr>
            <a:endParaRPr lang="en-US" sz="1500" b="0" dirty="0" smtClean="0">
              <a:latin typeface="Arial" charset="0"/>
            </a:endParaRPr>
          </a:p>
          <a:p>
            <a:pPr lvl="1">
              <a:lnSpc>
                <a:spcPct val="120000"/>
              </a:lnSpc>
            </a:pPr>
            <a:r>
              <a:rPr lang="en-US" sz="600" b="0" dirty="0" smtClean="0">
                <a:latin typeface="Arial" charset="0"/>
              </a:rPr>
              <a:t> </a:t>
            </a:r>
          </a:p>
          <a:p>
            <a:pPr lvl="1">
              <a:lnSpc>
                <a:spcPct val="120000"/>
              </a:lnSpc>
              <a:buFontTx/>
              <a:buBlip>
                <a:blip r:embed="rId3"/>
              </a:buBlip>
            </a:pPr>
            <a:r>
              <a:rPr lang="en-US" sz="1500" b="0" dirty="0" smtClean="0">
                <a:latin typeface="Arial" charset="0"/>
              </a:rPr>
              <a:t> </a:t>
            </a:r>
            <a:r>
              <a:rPr lang="en-US" sz="1500" b="0" dirty="0" smtClean="0">
                <a:latin typeface="Arial" charset="0"/>
              </a:rPr>
              <a:t>Lower cost packaging technology</a:t>
            </a:r>
            <a:endParaRPr lang="en-US" sz="1500" b="0" dirty="0">
              <a:latin typeface="Arial" charset="0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1939966" y="3969137"/>
            <a:ext cx="5453737" cy="147732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sz="1500" b="0" dirty="0" err="1" smtClean="0">
                <a:latin typeface="Arial" pitchFamily="34" charset="0"/>
                <a:cs typeface="Arial" pitchFamily="34" charset="0"/>
              </a:rPr>
              <a:t>Follow</a:t>
            </a:r>
            <a:r>
              <a:rPr lang="nl-NL" sz="1500" b="0" dirty="0" smtClean="0">
                <a:latin typeface="Arial" pitchFamily="34" charset="0"/>
                <a:cs typeface="Arial" pitchFamily="34" charset="0"/>
              </a:rPr>
              <a:t> the </a:t>
            </a:r>
            <a:r>
              <a:rPr lang="nl-NL" sz="1500" b="0" dirty="0" err="1" smtClean="0">
                <a:latin typeface="Arial" pitchFamily="34" charset="0"/>
                <a:cs typeface="Arial" pitchFamily="34" charset="0"/>
              </a:rPr>
              <a:t>market</a:t>
            </a:r>
            <a:r>
              <a:rPr lang="nl-NL" sz="1500" b="0" dirty="0" smtClean="0">
                <a:latin typeface="Arial" pitchFamily="34" charset="0"/>
                <a:cs typeface="Arial" pitchFamily="34" charset="0"/>
              </a:rPr>
              <a:t> trends to </a:t>
            </a:r>
            <a:r>
              <a:rPr lang="nl-NL" sz="1500" b="0" dirty="0" err="1" smtClean="0">
                <a:latin typeface="Arial" pitchFamily="34" charset="0"/>
                <a:cs typeface="Arial" pitchFamily="34" charset="0"/>
              </a:rPr>
              <a:t>obtai</a:t>
            </a:r>
            <a:r>
              <a:rPr lang="nl-NL" sz="1500" b="0" dirty="0" err="1" smtClean="0">
                <a:latin typeface="Arial" pitchFamily="34" charset="0"/>
                <a:cs typeface="Arial" pitchFamily="34" charset="0"/>
              </a:rPr>
              <a:t>n</a:t>
            </a:r>
            <a:r>
              <a:rPr lang="nl-NL" sz="1500" b="0" dirty="0" smtClean="0">
                <a:latin typeface="Arial" pitchFamily="34" charset="0"/>
                <a:cs typeface="Arial" pitchFamily="34" charset="0"/>
              </a:rPr>
              <a:t> low </a:t>
            </a:r>
            <a:r>
              <a:rPr lang="nl-NL" sz="1500" b="0" dirty="0" err="1" smtClean="0">
                <a:latin typeface="Arial" pitchFamily="34" charset="0"/>
                <a:cs typeface="Arial" pitchFamily="34" charset="0"/>
              </a:rPr>
              <a:t>cost</a:t>
            </a:r>
            <a:r>
              <a:rPr lang="nl-NL" sz="1500" b="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nl-NL" sz="1500" b="0" dirty="0" err="1" smtClean="0">
                <a:latin typeface="Arial" pitchFamily="34" charset="0"/>
                <a:cs typeface="Arial" pitchFamily="34" charset="0"/>
              </a:rPr>
              <a:t>technology</a:t>
            </a:r>
            <a:endParaRPr lang="nl-NL" sz="1500" b="0" dirty="0" smtClean="0">
              <a:latin typeface="Arial" pitchFamily="34" charset="0"/>
              <a:cs typeface="Arial" pitchFamily="34" charset="0"/>
            </a:endParaRPr>
          </a:p>
          <a:p>
            <a:r>
              <a:rPr lang="nl-NL" sz="1500" b="0" dirty="0" err="1" smtClean="0">
                <a:latin typeface="Arial" pitchFamily="34" charset="0"/>
                <a:cs typeface="Arial" pitchFamily="34" charset="0"/>
              </a:rPr>
              <a:t>Connect</a:t>
            </a:r>
            <a:r>
              <a:rPr lang="nl-NL" sz="1500" b="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nl-NL" sz="1500" b="0" dirty="0" err="1" smtClean="0">
                <a:latin typeface="Arial" pitchFamily="34" charset="0"/>
                <a:cs typeface="Arial" pitchFamily="34" charset="0"/>
              </a:rPr>
              <a:t>with</a:t>
            </a:r>
            <a:r>
              <a:rPr lang="nl-NL" sz="1500" b="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nl-NL" sz="1500" b="0" dirty="0" err="1" smtClean="0">
                <a:latin typeface="Arial" pitchFamily="34" charset="0"/>
                <a:cs typeface="Arial" pitchFamily="34" charset="0"/>
              </a:rPr>
              <a:t>industry</a:t>
            </a:r>
            <a:r>
              <a:rPr lang="nl-NL" sz="1500" b="0" dirty="0" smtClean="0">
                <a:latin typeface="Arial" pitchFamily="34" charset="0"/>
                <a:cs typeface="Arial" pitchFamily="34" charset="0"/>
              </a:rPr>
              <a:t> to have the </a:t>
            </a:r>
            <a:r>
              <a:rPr lang="nl-NL" sz="1500" b="0" dirty="0" err="1" smtClean="0">
                <a:latin typeface="Arial" pitchFamily="34" charset="0"/>
                <a:cs typeface="Arial" pitchFamily="34" charset="0"/>
              </a:rPr>
              <a:t>technology</a:t>
            </a:r>
            <a:r>
              <a:rPr lang="nl-NL" sz="1500" b="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nl-NL" sz="1500" b="0" dirty="0" err="1" smtClean="0">
                <a:latin typeface="Arial" pitchFamily="34" charset="0"/>
                <a:cs typeface="Arial" pitchFamily="34" charset="0"/>
              </a:rPr>
              <a:t>available</a:t>
            </a:r>
            <a:r>
              <a:rPr lang="nl-NL" sz="1500" b="0" dirty="0" smtClean="0">
                <a:latin typeface="Arial" pitchFamily="34" charset="0"/>
                <a:cs typeface="Arial" pitchFamily="34" charset="0"/>
              </a:rPr>
              <a:t> in time</a:t>
            </a:r>
          </a:p>
          <a:p>
            <a:endParaRPr lang="nl-NL" sz="1400" b="0" dirty="0" smtClean="0">
              <a:latin typeface="Arial" pitchFamily="34" charset="0"/>
              <a:cs typeface="Arial" pitchFamily="34" charset="0"/>
            </a:endParaRPr>
          </a:p>
          <a:p>
            <a:endParaRPr lang="nl-NL" sz="1400" b="0" dirty="0" smtClean="0">
              <a:latin typeface="Arial" pitchFamily="34" charset="0"/>
              <a:cs typeface="Arial" pitchFamily="34" charset="0"/>
            </a:endParaRPr>
          </a:p>
          <a:p>
            <a:endParaRPr lang="nl-NL" sz="1400" b="0" dirty="0" smtClean="0">
              <a:latin typeface="Arial" pitchFamily="34" charset="0"/>
              <a:cs typeface="Arial" pitchFamily="34" charset="0"/>
            </a:endParaRPr>
          </a:p>
          <a:p>
            <a:endParaRPr lang="nl-NL" sz="1800" b="0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27" name="Straight Arrow Connector 26"/>
          <p:cNvCxnSpPr/>
          <p:nvPr/>
        </p:nvCxnSpPr>
        <p:spPr bwMode="auto">
          <a:xfrm>
            <a:off x="1344706" y="4114805"/>
            <a:ext cx="484094" cy="0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2" name="Straight Arrow Connector 31"/>
          <p:cNvCxnSpPr/>
          <p:nvPr/>
        </p:nvCxnSpPr>
        <p:spPr bwMode="auto">
          <a:xfrm>
            <a:off x="1349189" y="4374781"/>
            <a:ext cx="484094" cy="0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33" name="Rectangle 32"/>
          <p:cNvSpPr/>
          <p:nvPr/>
        </p:nvSpPr>
        <p:spPr>
          <a:xfrm>
            <a:off x="1939963" y="5139010"/>
            <a:ext cx="5047920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sz="1500" b="0" dirty="0" err="1" smtClean="0">
                <a:latin typeface="Arial" pitchFamily="34" charset="0"/>
                <a:cs typeface="Arial" pitchFamily="34" charset="0"/>
              </a:rPr>
              <a:t>Market</a:t>
            </a:r>
            <a:r>
              <a:rPr lang="nl-NL" sz="1500" b="0" dirty="0" smtClean="0">
                <a:latin typeface="Arial" pitchFamily="34" charset="0"/>
                <a:cs typeface="Arial" pitchFamily="34" charset="0"/>
              </a:rPr>
              <a:t>  trend: parallel </a:t>
            </a:r>
            <a:r>
              <a:rPr lang="nl-NL" sz="1500" b="0" dirty="0" err="1" smtClean="0">
                <a:latin typeface="Arial" pitchFamily="34" charset="0"/>
                <a:cs typeface="Arial" pitchFamily="34" charset="0"/>
              </a:rPr>
              <a:t>Tx</a:t>
            </a:r>
            <a:r>
              <a:rPr lang="nl-NL" sz="1500" b="0" dirty="0" smtClean="0">
                <a:latin typeface="Arial" pitchFamily="34" charset="0"/>
                <a:cs typeface="Arial" pitchFamily="34" charset="0"/>
              </a:rPr>
              <a:t>/</a:t>
            </a:r>
            <a:r>
              <a:rPr lang="nl-NL" sz="1500" b="0" dirty="0" err="1" smtClean="0">
                <a:latin typeface="Arial" pitchFamily="34" charset="0"/>
                <a:cs typeface="Arial" pitchFamily="34" charset="0"/>
              </a:rPr>
              <a:t>Rx</a:t>
            </a:r>
            <a:r>
              <a:rPr lang="nl-NL" sz="1500" b="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nl-NL" sz="1500" b="0" dirty="0" err="1" smtClean="0">
                <a:latin typeface="Arial" pitchFamily="34" charset="0"/>
                <a:cs typeface="Arial" pitchFamily="34" charset="0"/>
              </a:rPr>
              <a:t>technology</a:t>
            </a:r>
            <a:r>
              <a:rPr lang="nl-NL" sz="1500" b="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nl-NL" sz="1500" b="0" dirty="0" err="1" smtClean="0">
                <a:latin typeface="Arial" pitchFamily="34" charset="0"/>
                <a:cs typeface="Arial" pitchFamily="34" charset="0"/>
              </a:rPr>
              <a:t>for</a:t>
            </a:r>
            <a:r>
              <a:rPr lang="nl-NL" sz="1500" b="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nl-NL" sz="1500" b="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nl-NL" sz="1500" b="0" dirty="0" smtClean="0">
                <a:latin typeface="Arial" pitchFamily="34" charset="0"/>
                <a:cs typeface="Arial" pitchFamily="34" charset="0"/>
              </a:rPr>
              <a:t>e</a:t>
            </a:r>
            <a:r>
              <a:rPr lang="nl-NL" sz="1500" b="0" dirty="0" smtClean="0">
                <a:latin typeface="Arial" pitchFamily="34" charset="0"/>
                <a:cs typeface="Arial" pitchFamily="34" charset="0"/>
              </a:rPr>
              <a:t>.g. 100GbE</a:t>
            </a:r>
            <a:endParaRPr lang="nl-NL" sz="1500" b="0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34" name="Straight Arrow Connector 33"/>
          <p:cNvCxnSpPr/>
          <p:nvPr/>
        </p:nvCxnSpPr>
        <p:spPr bwMode="auto">
          <a:xfrm>
            <a:off x="1344703" y="5284678"/>
            <a:ext cx="484094" cy="0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35" name="Rectangle 34"/>
          <p:cNvSpPr/>
          <p:nvPr/>
        </p:nvSpPr>
        <p:spPr>
          <a:xfrm>
            <a:off x="1939966" y="5797930"/>
            <a:ext cx="6208751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sz="1500" b="0" dirty="0" err="1" smtClean="0">
                <a:latin typeface="Arial" pitchFamily="34" charset="0"/>
                <a:cs typeface="Arial" pitchFamily="34" charset="0"/>
              </a:rPr>
              <a:t>Market</a:t>
            </a:r>
            <a:r>
              <a:rPr lang="nl-NL" sz="1500" b="0" dirty="0" smtClean="0">
                <a:latin typeface="Arial" pitchFamily="34" charset="0"/>
                <a:cs typeface="Arial" pitchFamily="34" charset="0"/>
              </a:rPr>
              <a:t>  trend: low </a:t>
            </a:r>
            <a:r>
              <a:rPr lang="nl-NL" sz="1500" b="0" dirty="0" err="1" smtClean="0">
                <a:latin typeface="Arial" pitchFamily="34" charset="0"/>
                <a:cs typeface="Arial" pitchFamily="34" charset="0"/>
              </a:rPr>
              <a:t>cost</a:t>
            </a:r>
            <a:r>
              <a:rPr lang="nl-NL" sz="1500" b="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nl-NL" sz="1500" b="0" dirty="0" err="1" smtClean="0">
                <a:latin typeface="Arial" pitchFamily="34" charset="0"/>
                <a:cs typeface="Arial" pitchFamily="34" charset="0"/>
              </a:rPr>
              <a:t>opti</a:t>
            </a:r>
            <a:r>
              <a:rPr lang="nl-NL" sz="1500" b="0" dirty="0" err="1" smtClean="0">
                <a:latin typeface="Arial" pitchFamily="34" charset="0"/>
                <a:cs typeface="Arial" pitchFamily="34" charset="0"/>
              </a:rPr>
              <a:t>cal</a:t>
            </a:r>
            <a:r>
              <a:rPr lang="nl-NL" sz="1500" b="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nl-NL" sz="1500" b="0" dirty="0" err="1" smtClean="0">
                <a:latin typeface="Arial" pitchFamily="34" charset="0"/>
                <a:cs typeface="Arial" pitchFamily="34" charset="0"/>
              </a:rPr>
              <a:t>interconnect</a:t>
            </a:r>
            <a:r>
              <a:rPr lang="nl-NL" sz="1500" b="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nl-NL" sz="1500" b="0" dirty="0" err="1" smtClean="0">
                <a:latin typeface="Arial" pitchFamily="34" charset="0"/>
                <a:cs typeface="Arial" pitchFamily="34" charset="0"/>
              </a:rPr>
              <a:t>technology</a:t>
            </a:r>
            <a:r>
              <a:rPr lang="nl-NL" sz="1500" b="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nl-NL" sz="1500" b="0" dirty="0" err="1" smtClean="0">
                <a:latin typeface="Arial" pitchFamily="34" charset="0"/>
                <a:cs typeface="Arial" pitchFamily="34" charset="0"/>
              </a:rPr>
              <a:t>for</a:t>
            </a:r>
            <a:r>
              <a:rPr lang="nl-NL" sz="1500" b="0" dirty="0" smtClean="0">
                <a:latin typeface="Arial" pitchFamily="34" charset="0"/>
                <a:cs typeface="Arial" pitchFamily="34" charset="0"/>
              </a:rPr>
              <a:t> data centers</a:t>
            </a:r>
            <a:endParaRPr lang="nl-NL" sz="1500" b="0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36" name="Straight Arrow Connector 35"/>
          <p:cNvCxnSpPr/>
          <p:nvPr/>
        </p:nvCxnSpPr>
        <p:spPr bwMode="auto">
          <a:xfrm>
            <a:off x="1344706" y="5943598"/>
            <a:ext cx="484094" cy="0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5"/>
          <p:cNvSpPr>
            <a:spLocks noChangeArrowheads="1"/>
          </p:cNvSpPr>
          <p:nvPr/>
        </p:nvSpPr>
        <p:spPr bwMode="auto">
          <a:xfrm>
            <a:off x="2826327" y="338138"/>
            <a:ext cx="6084311" cy="514350"/>
          </a:xfrm>
          <a:prstGeom prst="rect">
            <a:avLst/>
          </a:prstGeom>
          <a:solidFill>
            <a:srgbClr val="FFFFFF"/>
          </a:solidFill>
          <a:ln w="12700">
            <a:solidFill>
              <a:srgbClr val="969696"/>
            </a:solidFill>
            <a:miter lim="800000"/>
            <a:headEnd/>
            <a:tailEnd/>
          </a:ln>
          <a:effectLst>
            <a:outerShdw dist="107763" dir="2700000" algn="ctr" rotWithShape="0">
              <a:srgbClr val="808080">
                <a:alpha val="50000"/>
              </a:srgbClr>
            </a:outerShdw>
          </a:effectLst>
        </p:spPr>
        <p:txBody>
          <a:bodyPr wrap="none" anchor="ctr"/>
          <a:lstStyle/>
          <a:p>
            <a:endParaRPr lang="nl-NL"/>
          </a:p>
        </p:txBody>
      </p:sp>
      <p:pic>
        <p:nvPicPr>
          <p:cNvPr id="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7999" y="6278305"/>
            <a:ext cx="712623" cy="4558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Date Placeholder 3"/>
          <p:cNvSpPr>
            <a:spLocks noGrp="1"/>
          </p:cNvSpPr>
          <p:nvPr>
            <p:ph type="dt" sz="half" idx="10"/>
          </p:nvPr>
        </p:nvSpPr>
        <p:spPr>
          <a:xfrm>
            <a:off x="215900" y="6543675"/>
            <a:ext cx="8928100" cy="457200"/>
          </a:xfrm>
        </p:spPr>
        <p:txBody>
          <a:bodyPr/>
          <a:lstStyle/>
          <a:p>
            <a:r>
              <a:rPr lang="en-US" dirty="0" smtClean="0"/>
              <a:t>AAVP 2011</a:t>
            </a:r>
            <a:r>
              <a:rPr lang="en-US" dirty="0"/>
              <a:t>							    </a:t>
            </a:r>
            <a:r>
              <a:rPr lang="en-US" dirty="0" smtClean="0"/>
              <a:t>	</a:t>
            </a:r>
            <a:r>
              <a:rPr lang="en-US" dirty="0" smtClean="0"/>
              <a:t>	p</a:t>
            </a:r>
            <a:fld id="{2CDE8109-F8AC-4647-ABAD-E467BBFC8345}" type="slidenum">
              <a:rPr lang="en-US" smtClean="0"/>
              <a:pPr/>
              <a:t>14</a:t>
            </a:fld>
            <a:endParaRPr lang="nl-NL" dirty="0"/>
          </a:p>
        </p:txBody>
      </p:sp>
      <p:sp>
        <p:nvSpPr>
          <p:cNvPr id="13" name="Text Box 3"/>
          <p:cNvSpPr txBox="1">
            <a:spLocks noChangeArrowheads="1"/>
          </p:cNvSpPr>
          <p:nvPr/>
        </p:nvSpPr>
        <p:spPr bwMode="auto">
          <a:xfrm>
            <a:off x="231775" y="1131888"/>
            <a:ext cx="178286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lnSpc>
                <a:spcPct val="120000"/>
              </a:lnSpc>
              <a:buFontTx/>
              <a:buBlip>
                <a:blip r:embed="rId3"/>
              </a:buBlip>
            </a:pPr>
            <a:r>
              <a:rPr lang="en-US" sz="1500" b="0" dirty="0">
                <a:latin typeface="Arial" charset="0"/>
              </a:rPr>
              <a:t>  </a:t>
            </a:r>
            <a:r>
              <a:rPr lang="en-US" sz="1500" b="0" dirty="0" smtClean="0">
                <a:latin typeface="Arial" charset="0"/>
              </a:rPr>
              <a:t>Example 1: IBM</a:t>
            </a:r>
          </a:p>
          <a:p>
            <a:pPr algn="l">
              <a:lnSpc>
                <a:spcPct val="120000"/>
              </a:lnSpc>
            </a:pPr>
            <a:endParaRPr lang="en-US" sz="1500" b="0" dirty="0">
              <a:latin typeface="Arial" charset="0"/>
            </a:endParaRPr>
          </a:p>
        </p:txBody>
      </p:sp>
      <p:sp>
        <p:nvSpPr>
          <p:cNvPr id="20" name="Text Box 3"/>
          <p:cNvSpPr txBox="1">
            <a:spLocks noChangeArrowheads="1"/>
          </p:cNvSpPr>
          <p:nvPr/>
        </p:nvSpPr>
        <p:spPr bwMode="auto">
          <a:xfrm>
            <a:off x="236258" y="3650960"/>
            <a:ext cx="278608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lnSpc>
                <a:spcPct val="120000"/>
              </a:lnSpc>
              <a:buFontTx/>
              <a:buBlip>
                <a:blip r:embed="rId3"/>
              </a:buBlip>
            </a:pPr>
            <a:r>
              <a:rPr lang="en-US" sz="1500" b="0" dirty="0">
                <a:latin typeface="Arial" charset="0"/>
              </a:rPr>
              <a:t>  </a:t>
            </a:r>
            <a:r>
              <a:rPr lang="en-US" sz="1500" b="0" dirty="0" smtClean="0">
                <a:latin typeface="Arial" charset="0"/>
              </a:rPr>
              <a:t>Example 2: TE Connectivity</a:t>
            </a:r>
          </a:p>
        </p:txBody>
      </p:sp>
      <p:sp>
        <p:nvSpPr>
          <p:cNvPr id="16" name="Text Box 6"/>
          <p:cNvSpPr txBox="1">
            <a:spLocks noChangeArrowheads="1"/>
          </p:cNvSpPr>
          <p:nvPr/>
        </p:nvSpPr>
        <p:spPr bwMode="auto">
          <a:xfrm>
            <a:off x="2849336" y="374650"/>
            <a:ext cx="508305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b="0" dirty="0" smtClean="0">
                <a:solidFill>
                  <a:srgbClr val="0F70FF"/>
                </a:solidFill>
                <a:latin typeface="Arial" charset="0"/>
              </a:rPr>
              <a:t>Optical </a:t>
            </a:r>
            <a:r>
              <a:rPr lang="en-US" b="0" dirty="0" err="1" smtClean="0">
                <a:solidFill>
                  <a:srgbClr val="0F70FF"/>
                </a:solidFill>
                <a:latin typeface="Arial" charset="0"/>
              </a:rPr>
              <a:t>Tx</a:t>
            </a:r>
            <a:r>
              <a:rPr lang="en-US" b="0" dirty="0" smtClean="0">
                <a:solidFill>
                  <a:srgbClr val="0F70FF"/>
                </a:solidFill>
                <a:latin typeface="Arial" charset="0"/>
              </a:rPr>
              <a:t>/Rx </a:t>
            </a:r>
            <a:r>
              <a:rPr lang="en-US" b="0" dirty="0" smtClean="0">
                <a:solidFill>
                  <a:srgbClr val="0F70FF"/>
                </a:solidFill>
                <a:latin typeface="Arial" charset="0"/>
              </a:rPr>
              <a:t>Technology: next step</a:t>
            </a:r>
            <a:endParaRPr lang="en-US" b="0" noProof="1">
              <a:solidFill>
                <a:srgbClr val="0F70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837" name="Rectangle 5"/>
          <p:cNvSpPr>
            <a:spLocks noChangeArrowheads="1"/>
          </p:cNvSpPr>
          <p:nvPr/>
        </p:nvSpPr>
        <p:spPr bwMode="auto">
          <a:xfrm>
            <a:off x="5686424" y="338138"/>
            <a:ext cx="3224213" cy="514350"/>
          </a:xfrm>
          <a:prstGeom prst="rect">
            <a:avLst/>
          </a:prstGeom>
          <a:solidFill>
            <a:srgbClr val="FFFFFF"/>
          </a:solidFill>
          <a:ln w="12700">
            <a:solidFill>
              <a:srgbClr val="969696"/>
            </a:solidFill>
            <a:miter lim="800000"/>
            <a:headEnd/>
            <a:tailEnd/>
          </a:ln>
          <a:effectLst>
            <a:outerShdw dist="107763" dir="2700000" algn="ctr" rotWithShape="0">
              <a:srgbClr val="808080">
                <a:alpha val="50000"/>
              </a:srgbClr>
            </a:outerShdw>
          </a:effectLst>
        </p:spPr>
        <p:txBody>
          <a:bodyPr wrap="none" anchor="ctr"/>
          <a:lstStyle/>
          <a:p>
            <a:endParaRPr lang="nl-NL"/>
          </a:p>
        </p:txBody>
      </p:sp>
      <p:sp>
        <p:nvSpPr>
          <p:cNvPr id="248838" name="Text Box 6"/>
          <p:cNvSpPr txBox="1">
            <a:spLocks noChangeArrowheads="1"/>
          </p:cNvSpPr>
          <p:nvPr/>
        </p:nvSpPr>
        <p:spPr bwMode="auto">
          <a:xfrm>
            <a:off x="5745163" y="374650"/>
            <a:ext cx="1810111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b="0" dirty="0" smtClean="0">
                <a:solidFill>
                  <a:srgbClr val="0F70FF"/>
                </a:solidFill>
                <a:latin typeface="Arial" charset="0"/>
              </a:rPr>
              <a:t>Future work</a:t>
            </a:r>
            <a:endParaRPr lang="en-US" b="0" noProof="1">
              <a:solidFill>
                <a:srgbClr val="0F70FF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7999" y="6278305"/>
            <a:ext cx="712623" cy="4558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 Box 51"/>
          <p:cNvSpPr txBox="1">
            <a:spLocks noChangeArrowheads="1"/>
          </p:cNvSpPr>
          <p:nvPr/>
        </p:nvSpPr>
        <p:spPr bwMode="auto">
          <a:xfrm>
            <a:off x="297569" y="1406143"/>
            <a:ext cx="7823173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  <a:buFontTx/>
              <a:buBlip>
                <a:blip r:embed="rId3"/>
              </a:buBlip>
            </a:pPr>
            <a:r>
              <a:rPr lang="en-US" sz="1500" b="0" dirty="0" smtClean="0">
                <a:latin typeface="Arial" charset="0"/>
              </a:rPr>
              <a:t>  Inventory low cost DFB, FP, VCSEL technology</a:t>
            </a:r>
          </a:p>
          <a:p>
            <a:pPr>
              <a:lnSpc>
                <a:spcPct val="120000"/>
              </a:lnSpc>
              <a:buFontTx/>
              <a:buBlip>
                <a:blip r:embed="rId3"/>
              </a:buBlip>
            </a:pPr>
            <a:endParaRPr lang="en-US" sz="1500" b="0" dirty="0" smtClean="0">
              <a:latin typeface="Arial" charset="0"/>
            </a:endParaRPr>
          </a:p>
          <a:p>
            <a:pPr>
              <a:lnSpc>
                <a:spcPct val="120000"/>
              </a:lnSpc>
              <a:buFontTx/>
              <a:buBlip>
                <a:blip r:embed="rId3"/>
              </a:buBlip>
            </a:pPr>
            <a:r>
              <a:rPr lang="en-US" sz="1500" b="0" dirty="0" smtClean="0">
                <a:latin typeface="Arial" charset="0"/>
              </a:rPr>
              <a:t>  </a:t>
            </a:r>
            <a:r>
              <a:rPr lang="en-US" sz="1500" b="0" dirty="0" smtClean="0">
                <a:latin typeface="Arial" charset="0"/>
              </a:rPr>
              <a:t>Investigation </a:t>
            </a:r>
            <a:r>
              <a:rPr lang="en-US" sz="1500" b="0" dirty="0" smtClean="0">
                <a:latin typeface="Arial" charset="0"/>
              </a:rPr>
              <a:t>of </a:t>
            </a:r>
            <a:r>
              <a:rPr lang="en-US" sz="1500" b="0" dirty="0" err="1" smtClean="0">
                <a:latin typeface="Arial" charset="0"/>
              </a:rPr>
              <a:t>Tx</a:t>
            </a:r>
            <a:r>
              <a:rPr lang="en-US" sz="1500" b="0" dirty="0" smtClean="0">
                <a:latin typeface="Arial" charset="0"/>
              </a:rPr>
              <a:t> and Rx phase and amplitude stability in climate chamber (/field test)</a:t>
            </a:r>
          </a:p>
          <a:p>
            <a:pPr>
              <a:lnSpc>
                <a:spcPct val="120000"/>
              </a:lnSpc>
              <a:buFontTx/>
              <a:buBlip>
                <a:blip r:embed="rId3"/>
              </a:buBlip>
            </a:pPr>
            <a:endParaRPr lang="en-US" sz="1500" b="0" dirty="0" smtClean="0">
              <a:latin typeface="Arial" charset="0"/>
            </a:endParaRPr>
          </a:p>
          <a:p>
            <a:pPr>
              <a:lnSpc>
                <a:spcPct val="120000"/>
              </a:lnSpc>
              <a:buFontTx/>
              <a:buBlip>
                <a:blip r:embed="rId3"/>
              </a:buBlip>
            </a:pPr>
            <a:r>
              <a:rPr lang="en-US" sz="1500" b="0" dirty="0" smtClean="0">
                <a:latin typeface="Arial" charset="0"/>
              </a:rPr>
              <a:t>  Development of  PCB based low power / low cost TX/RX technology</a:t>
            </a:r>
          </a:p>
          <a:p>
            <a:pPr>
              <a:lnSpc>
                <a:spcPct val="120000"/>
              </a:lnSpc>
              <a:buFontTx/>
              <a:buBlip>
                <a:blip r:embed="rId3"/>
              </a:buBlip>
            </a:pPr>
            <a:endParaRPr lang="en-US" sz="1500" b="0" dirty="0" smtClean="0">
              <a:latin typeface="Arial" charset="0"/>
            </a:endParaRP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>
          <a:xfrm>
            <a:off x="215900" y="6543675"/>
            <a:ext cx="8928100" cy="457200"/>
          </a:xfrm>
        </p:spPr>
        <p:txBody>
          <a:bodyPr/>
          <a:lstStyle/>
          <a:p>
            <a:r>
              <a:rPr lang="en-US" dirty="0" smtClean="0"/>
              <a:t>AAVP 2011</a:t>
            </a:r>
            <a:r>
              <a:rPr lang="en-US" dirty="0"/>
              <a:t>							    </a:t>
            </a:r>
            <a:r>
              <a:rPr lang="en-US" dirty="0" smtClean="0"/>
              <a:t>	</a:t>
            </a:r>
            <a:r>
              <a:rPr lang="en-US" dirty="0" smtClean="0"/>
              <a:t>	p</a:t>
            </a:r>
            <a:fld id="{2CDE8109-F8AC-4647-ABAD-E467BBFC8345}" type="slidenum">
              <a:rPr lang="en-US" smtClean="0"/>
              <a:pPr/>
              <a:t>15</a:t>
            </a:fld>
            <a:endParaRPr lang="nl-N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ASTRON / Photonics								    p</a:t>
            </a:r>
            <a:fld id="{3407AB56-14BB-403C-99DC-1424E6D8954B}" type="slidenum">
              <a:rPr lang="en-US"/>
              <a:pPr/>
              <a:t>16</a:t>
            </a:fld>
            <a:endParaRPr lang="nl-NL"/>
          </a:p>
        </p:txBody>
      </p:sp>
      <p:pic>
        <p:nvPicPr>
          <p:cNvPr id="256002" name="Picture 2" descr="Astron_Logo_transparant_75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7650" y="933450"/>
            <a:ext cx="3598863" cy="1169988"/>
          </a:xfrm>
          <a:prstGeom prst="rect">
            <a:avLst/>
          </a:prstGeom>
          <a:noFill/>
        </p:spPr>
      </p:pic>
      <p:sp>
        <p:nvSpPr>
          <p:cNvPr id="256003" name="Rectangle 3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nl-NL"/>
          </a:p>
        </p:txBody>
      </p:sp>
      <p:pic>
        <p:nvPicPr>
          <p:cNvPr id="256004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6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7999" y="6278305"/>
            <a:ext cx="712623" cy="4558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075" name="Rectangle 75"/>
          <p:cNvSpPr>
            <a:spLocks noChangeArrowheads="1"/>
          </p:cNvSpPr>
          <p:nvPr/>
        </p:nvSpPr>
        <p:spPr bwMode="auto">
          <a:xfrm>
            <a:off x="241300" y="1417873"/>
            <a:ext cx="8624888" cy="3785497"/>
          </a:xfrm>
          <a:prstGeom prst="rect">
            <a:avLst/>
          </a:prstGeom>
          <a:solidFill>
            <a:schemeClr val="bg1"/>
          </a:solidFill>
          <a:ln w="9525">
            <a:solidFill>
              <a:schemeClr val="bg2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nl-NL" noProof="1"/>
          </a:p>
        </p:txBody>
      </p:sp>
      <p:sp>
        <p:nvSpPr>
          <p:cNvPr id="256027" name="Text Box 27"/>
          <p:cNvSpPr txBox="1">
            <a:spLocks noChangeArrowheads="1"/>
          </p:cNvSpPr>
          <p:nvPr/>
        </p:nvSpPr>
        <p:spPr bwMode="auto">
          <a:xfrm>
            <a:off x="536575" y="1710203"/>
            <a:ext cx="7451725" cy="228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lnSpc>
                <a:spcPct val="120000"/>
              </a:lnSpc>
            </a:pPr>
            <a:endParaRPr lang="en-US" sz="1200" b="0" dirty="0">
              <a:latin typeface="Arial" charset="0"/>
            </a:endParaRPr>
          </a:p>
          <a:p>
            <a:pPr algn="l">
              <a:lnSpc>
                <a:spcPct val="120000"/>
              </a:lnSpc>
            </a:pPr>
            <a:r>
              <a:rPr lang="en-US" sz="1200" b="0" dirty="0">
                <a:latin typeface="Arial" charset="0"/>
              </a:rPr>
              <a:t>         Noise sources</a:t>
            </a:r>
            <a:r>
              <a:rPr lang="en-US" sz="1200" b="0" dirty="0" smtClean="0">
                <a:latin typeface="Arial" charset="0"/>
              </a:rPr>
              <a:t>:</a:t>
            </a:r>
          </a:p>
          <a:p>
            <a:pPr algn="l">
              <a:lnSpc>
                <a:spcPct val="120000"/>
              </a:lnSpc>
            </a:pPr>
            <a:endParaRPr lang="en-US" sz="1200" b="0" dirty="0">
              <a:latin typeface="Arial" charset="0"/>
            </a:endParaRPr>
          </a:p>
          <a:p>
            <a:pPr lvl="2" algn="l">
              <a:lnSpc>
                <a:spcPct val="120000"/>
              </a:lnSpc>
              <a:buFontTx/>
              <a:buBlip>
                <a:blip r:embed="rId3"/>
              </a:buBlip>
            </a:pPr>
            <a:r>
              <a:rPr lang="en-US" sz="1200" b="0" dirty="0">
                <a:latin typeface="Arial" charset="0"/>
              </a:rPr>
              <a:t>  Thermal noise</a:t>
            </a:r>
          </a:p>
          <a:p>
            <a:pPr lvl="2" algn="l">
              <a:lnSpc>
                <a:spcPct val="120000"/>
              </a:lnSpc>
              <a:buFontTx/>
              <a:buBlip>
                <a:blip r:embed="rId3"/>
              </a:buBlip>
            </a:pPr>
            <a:endParaRPr lang="en-US" sz="1200" b="0" dirty="0">
              <a:latin typeface="Arial" charset="0"/>
            </a:endParaRPr>
          </a:p>
          <a:p>
            <a:pPr lvl="2" algn="l">
              <a:lnSpc>
                <a:spcPct val="120000"/>
              </a:lnSpc>
              <a:buFontTx/>
              <a:buBlip>
                <a:blip r:embed="rId3"/>
              </a:buBlip>
            </a:pPr>
            <a:r>
              <a:rPr lang="en-US" sz="1200" b="0" dirty="0">
                <a:latin typeface="Arial" charset="0"/>
              </a:rPr>
              <a:t>  Shot noise  </a:t>
            </a:r>
          </a:p>
          <a:p>
            <a:pPr lvl="2" algn="l">
              <a:lnSpc>
                <a:spcPct val="120000"/>
              </a:lnSpc>
              <a:buFontTx/>
              <a:buBlip>
                <a:blip r:embed="rId3"/>
              </a:buBlip>
            </a:pPr>
            <a:endParaRPr lang="en-US" sz="1200" b="0" dirty="0">
              <a:latin typeface="Arial" charset="0"/>
            </a:endParaRPr>
          </a:p>
          <a:p>
            <a:pPr lvl="2" algn="l">
              <a:lnSpc>
                <a:spcPct val="120000"/>
              </a:lnSpc>
              <a:buFontTx/>
              <a:buBlip>
                <a:blip r:embed="rId3"/>
              </a:buBlip>
            </a:pPr>
            <a:r>
              <a:rPr lang="en-US" sz="1200" b="0" dirty="0">
                <a:latin typeface="Arial" charset="0"/>
              </a:rPr>
              <a:t>  RIN</a:t>
            </a:r>
          </a:p>
          <a:p>
            <a:pPr lvl="1" algn="l">
              <a:lnSpc>
                <a:spcPct val="120000"/>
              </a:lnSpc>
            </a:pPr>
            <a:r>
              <a:rPr lang="en-US" sz="1200" b="0" dirty="0">
                <a:latin typeface="Arial" charset="0"/>
              </a:rPr>
              <a:t> </a:t>
            </a:r>
          </a:p>
          <a:p>
            <a:pPr lvl="1" algn="l">
              <a:lnSpc>
                <a:spcPct val="120000"/>
              </a:lnSpc>
            </a:pPr>
            <a:endParaRPr lang="en-US" sz="1200" b="0" dirty="0">
              <a:latin typeface="Arial" charset="0"/>
            </a:endParaRPr>
          </a:p>
        </p:txBody>
      </p:sp>
      <p:pic>
        <p:nvPicPr>
          <p:cNvPr id="256026" name="Picture 2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721629" y="2405079"/>
            <a:ext cx="1562100" cy="1246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56072" name="Text Box 72"/>
          <p:cNvSpPr txBox="1">
            <a:spLocks noChangeArrowheads="1"/>
          </p:cNvSpPr>
          <p:nvPr/>
        </p:nvSpPr>
        <p:spPr bwMode="auto">
          <a:xfrm>
            <a:off x="212725" y="1453028"/>
            <a:ext cx="3076227" cy="3438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lnSpc>
                <a:spcPct val="120000"/>
              </a:lnSpc>
              <a:buFontTx/>
              <a:buBlip>
                <a:blip r:embed="rId3"/>
              </a:buBlip>
            </a:pPr>
            <a:r>
              <a:rPr lang="en-US" sz="1500" b="0" dirty="0">
                <a:latin typeface="Arial" charset="0"/>
              </a:rPr>
              <a:t>  </a:t>
            </a:r>
            <a:r>
              <a:rPr lang="en-US" sz="1500" b="0" dirty="0" smtClean="0">
                <a:latin typeface="Arial" charset="0"/>
              </a:rPr>
              <a:t>Direct </a:t>
            </a:r>
            <a:r>
              <a:rPr lang="en-US" sz="1500" b="0" dirty="0">
                <a:latin typeface="Arial" charset="0"/>
              </a:rPr>
              <a:t>Modulation: </a:t>
            </a:r>
            <a:r>
              <a:rPr lang="en-US" sz="1500" b="0" dirty="0" err="1" smtClean="0">
                <a:latin typeface="Arial" charset="0"/>
              </a:rPr>
              <a:t>Tx</a:t>
            </a:r>
            <a:r>
              <a:rPr lang="en-US" sz="1500" b="0" dirty="0" smtClean="0">
                <a:latin typeface="Arial" charset="0"/>
              </a:rPr>
              <a:t>/Rx Noise</a:t>
            </a:r>
            <a:endParaRPr lang="en-US" sz="1500" b="0" dirty="0">
              <a:latin typeface="Arial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493083" y="1513125"/>
            <a:ext cx="3147136" cy="34943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Rectangle 5"/>
          <p:cNvSpPr>
            <a:spLocks noChangeArrowheads="1"/>
          </p:cNvSpPr>
          <p:nvPr/>
        </p:nvSpPr>
        <p:spPr bwMode="auto">
          <a:xfrm>
            <a:off x="4256314" y="338138"/>
            <a:ext cx="4654324" cy="514350"/>
          </a:xfrm>
          <a:prstGeom prst="rect">
            <a:avLst/>
          </a:prstGeom>
          <a:solidFill>
            <a:srgbClr val="FFFFFF"/>
          </a:solidFill>
          <a:ln w="12700">
            <a:solidFill>
              <a:srgbClr val="969696"/>
            </a:solidFill>
            <a:miter lim="800000"/>
            <a:headEnd/>
            <a:tailEnd/>
          </a:ln>
          <a:effectLst>
            <a:outerShdw dist="107763" dir="2700000" algn="ctr" rotWithShape="0">
              <a:srgbClr val="808080">
                <a:alpha val="50000"/>
              </a:srgbClr>
            </a:outerShdw>
          </a:effectLst>
        </p:spPr>
        <p:txBody>
          <a:bodyPr wrap="none" anchor="ctr"/>
          <a:lstStyle/>
          <a:p>
            <a:endParaRPr lang="nl-NL"/>
          </a:p>
        </p:txBody>
      </p:sp>
      <p:sp>
        <p:nvSpPr>
          <p:cNvPr id="12" name="Text Box 6"/>
          <p:cNvSpPr txBox="1">
            <a:spLocks noChangeArrowheads="1"/>
          </p:cNvSpPr>
          <p:nvPr/>
        </p:nvSpPr>
        <p:spPr bwMode="auto">
          <a:xfrm>
            <a:off x="4288165" y="374650"/>
            <a:ext cx="425026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b="0" dirty="0" smtClean="0">
                <a:solidFill>
                  <a:srgbClr val="0F70FF"/>
                </a:solidFill>
                <a:latin typeface="Arial" charset="0"/>
              </a:rPr>
              <a:t>RFoF Technology for the SKA</a:t>
            </a:r>
            <a:endParaRPr lang="en-US" b="0" noProof="1">
              <a:solidFill>
                <a:srgbClr val="0F70FF"/>
              </a:solidFill>
            </a:endParaRPr>
          </a:p>
        </p:txBody>
      </p:sp>
      <p:sp>
        <p:nvSpPr>
          <p:cNvPr id="13" name="Date Placeholder 3"/>
          <p:cNvSpPr>
            <a:spLocks noGrp="1"/>
          </p:cNvSpPr>
          <p:nvPr>
            <p:ph type="dt" sz="half" idx="10"/>
          </p:nvPr>
        </p:nvSpPr>
        <p:spPr>
          <a:xfrm>
            <a:off x="215900" y="6543675"/>
            <a:ext cx="8928100" cy="457200"/>
          </a:xfrm>
        </p:spPr>
        <p:txBody>
          <a:bodyPr/>
          <a:lstStyle/>
          <a:p>
            <a:r>
              <a:rPr lang="en-US" dirty="0" smtClean="0"/>
              <a:t>AAVP 2011</a:t>
            </a:r>
            <a:r>
              <a:rPr lang="en-US" dirty="0"/>
              <a:t>							    </a:t>
            </a:r>
            <a:r>
              <a:rPr lang="en-US" dirty="0" smtClean="0"/>
              <a:t>	</a:t>
            </a:r>
            <a:r>
              <a:rPr lang="en-US" dirty="0" smtClean="0"/>
              <a:t>	p</a:t>
            </a:r>
            <a:fld id="{2CDE8109-F8AC-4647-ABAD-E467BBFC8345}" type="slidenum">
              <a:rPr lang="en-US" smtClean="0"/>
              <a:pPr/>
              <a:t>17</a:t>
            </a:fld>
            <a:endParaRPr lang="nl-N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31" name="Rectangle 31"/>
          <p:cNvSpPr>
            <a:spLocks noChangeArrowheads="1"/>
          </p:cNvSpPr>
          <p:nvPr/>
        </p:nvSpPr>
        <p:spPr bwMode="auto">
          <a:xfrm>
            <a:off x="346075" y="1212327"/>
            <a:ext cx="8643938" cy="4905443"/>
          </a:xfrm>
          <a:prstGeom prst="rect">
            <a:avLst/>
          </a:prstGeom>
          <a:solidFill>
            <a:schemeClr val="bg1"/>
          </a:solidFill>
          <a:ln w="9525">
            <a:solidFill>
              <a:schemeClr val="bg2"/>
            </a:solidFill>
            <a:miter lim="800000"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endParaRPr lang="nl-NL" noProof="1"/>
          </a:p>
        </p:txBody>
      </p:sp>
      <p:sp>
        <p:nvSpPr>
          <p:cNvPr id="256084" name="Text Box 84"/>
          <p:cNvSpPr txBox="1">
            <a:spLocks noChangeArrowheads="1"/>
          </p:cNvSpPr>
          <p:nvPr/>
        </p:nvSpPr>
        <p:spPr bwMode="auto">
          <a:xfrm>
            <a:off x="327025" y="1191690"/>
            <a:ext cx="3396827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lnSpc>
                <a:spcPct val="120000"/>
              </a:lnSpc>
              <a:buFontTx/>
              <a:buBlip>
                <a:blip r:embed="rId2"/>
              </a:buBlip>
            </a:pPr>
            <a:r>
              <a:rPr lang="en-US" sz="1500" b="0" dirty="0">
                <a:latin typeface="Arial" charset="0"/>
              </a:rPr>
              <a:t>  </a:t>
            </a:r>
            <a:r>
              <a:rPr lang="en-US" sz="1500" b="0" dirty="0" smtClean="0">
                <a:latin typeface="Arial" charset="0"/>
              </a:rPr>
              <a:t>Direct </a:t>
            </a:r>
            <a:r>
              <a:rPr lang="en-US" sz="1500" b="0" dirty="0">
                <a:latin typeface="Arial" charset="0"/>
              </a:rPr>
              <a:t>Modulation: </a:t>
            </a:r>
            <a:r>
              <a:rPr lang="en-US" sz="1500" b="0" dirty="0" err="1" smtClean="0">
                <a:latin typeface="Arial" charset="0"/>
              </a:rPr>
              <a:t>Tx</a:t>
            </a:r>
            <a:r>
              <a:rPr lang="en-US" sz="1500" b="0" dirty="0" smtClean="0">
                <a:latin typeface="Arial" charset="0"/>
              </a:rPr>
              <a:t>/Rx Distortion</a:t>
            </a:r>
            <a:endParaRPr lang="en-US" sz="1500" b="0" dirty="0">
              <a:latin typeface="Arial" charset="0"/>
            </a:endParaRPr>
          </a:p>
        </p:txBody>
      </p:sp>
      <p:sp>
        <p:nvSpPr>
          <p:cNvPr id="26" name="Rectangle 70"/>
          <p:cNvSpPr>
            <a:spLocks noChangeArrowheads="1"/>
          </p:cNvSpPr>
          <p:nvPr/>
        </p:nvSpPr>
        <p:spPr bwMode="auto">
          <a:xfrm>
            <a:off x="106609" y="3984652"/>
            <a:ext cx="2443163" cy="2419350"/>
          </a:xfrm>
          <a:prstGeom prst="rect">
            <a:avLst/>
          </a:prstGeom>
          <a:solidFill>
            <a:schemeClr val="bg1"/>
          </a:solidFill>
          <a:ln w="9525">
            <a:solidFill>
              <a:schemeClr val="bg2"/>
            </a:solidFill>
            <a:miter lim="800000"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endParaRPr lang="nl-NL" sz="1200">
              <a:latin typeface="Arial" pitchFamily="34" charset="0"/>
              <a:cs typeface="Arial" pitchFamily="34" charset="0"/>
            </a:endParaRPr>
          </a:p>
        </p:txBody>
      </p:sp>
      <p:sp>
        <p:nvSpPr>
          <p:cNvPr id="31" name="Text Box 71"/>
          <p:cNvSpPr txBox="1">
            <a:spLocks noChangeArrowheads="1"/>
          </p:cNvSpPr>
          <p:nvPr/>
        </p:nvSpPr>
        <p:spPr bwMode="auto">
          <a:xfrm>
            <a:off x="427284" y="4051327"/>
            <a:ext cx="1932260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lnSpc>
                <a:spcPct val="120000"/>
              </a:lnSpc>
              <a:buFontTx/>
              <a:buBlip>
                <a:blip r:embed="rId2"/>
              </a:buBlip>
            </a:pPr>
            <a:r>
              <a:rPr lang="en-US" sz="1200" b="0" dirty="0">
                <a:latin typeface="Arial" pitchFamily="34" charset="0"/>
                <a:cs typeface="Arial" pitchFamily="34" charset="0"/>
              </a:rPr>
              <a:t>  NF = ~32 dB</a:t>
            </a:r>
          </a:p>
          <a:p>
            <a:pPr algn="l">
              <a:lnSpc>
                <a:spcPct val="120000"/>
              </a:lnSpc>
              <a:buFontTx/>
              <a:buBlip>
                <a:blip r:embed="rId2"/>
              </a:buBlip>
            </a:pPr>
            <a:endParaRPr lang="en-US" sz="1200" b="0" dirty="0">
              <a:latin typeface="Arial" pitchFamily="34" charset="0"/>
              <a:cs typeface="Arial" pitchFamily="34" charset="0"/>
            </a:endParaRPr>
          </a:p>
          <a:p>
            <a:pPr algn="l">
              <a:lnSpc>
                <a:spcPct val="120000"/>
              </a:lnSpc>
              <a:buFontTx/>
              <a:buBlip>
                <a:blip r:embed="rId2"/>
              </a:buBlip>
            </a:pPr>
            <a:r>
              <a:rPr lang="en-US" sz="1200" b="0" dirty="0">
                <a:latin typeface="Arial" pitchFamily="34" charset="0"/>
                <a:cs typeface="Arial" pitchFamily="34" charset="0"/>
              </a:rPr>
              <a:t>  IIP2 = 52 </a:t>
            </a:r>
            <a:r>
              <a:rPr lang="en-US" sz="1200" b="0" dirty="0" err="1">
                <a:latin typeface="Arial" pitchFamily="34" charset="0"/>
                <a:cs typeface="Arial" pitchFamily="34" charset="0"/>
              </a:rPr>
              <a:t>dBm</a:t>
            </a:r>
            <a:endParaRPr lang="en-US" sz="1200" b="0" dirty="0">
              <a:latin typeface="Arial" pitchFamily="34" charset="0"/>
              <a:cs typeface="Arial" pitchFamily="34" charset="0"/>
            </a:endParaRPr>
          </a:p>
          <a:p>
            <a:pPr algn="l">
              <a:lnSpc>
                <a:spcPct val="120000"/>
              </a:lnSpc>
              <a:buFontTx/>
              <a:buBlip>
                <a:blip r:embed="rId2"/>
              </a:buBlip>
            </a:pPr>
            <a:r>
              <a:rPr lang="en-US" sz="1200" b="0" dirty="0">
                <a:latin typeface="Arial" pitchFamily="34" charset="0"/>
                <a:cs typeface="Arial" pitchFamily="34" charset="0"/>
              </a:rPr>
              <a:t>  IIP3 = 33 </a:t>
            </a:r>
            <a:r>
              <a:rPr lang="en-US" sz="1200" b="0" dirty="0" err="1">
                <a:latin typeface="Arial" pitchFamily="34" charset="0"/>
                <a:cs typeface="Arial" pitchFamily="34" charset="0"/>
              </a:rPr>
              <a:t>dBm</a:t>
            </a:r>
            <a:endParaRPr lang="en-US" sz="1200" b="0" dirty="0">
              <a:latin typeface="Arial" pitchFamily="34" charset="0"/>
              <a:cs typeface="Arial" pitchFamily="34" charset="0"/>
            </a:endParaRPr>
          </a:p>
          <a:p>
            <a:pPr algn="l">
              <a:lnSpc>
                <a:spcPct val="120000"/>
              </a:lnSpc>
              <a:buFontTx/>
              <a:buBlip>
                <a:blip r:embed="rId2"/>
              </a:buBlip>
            </a:pPr>
            <a:endParaRPr lang="en-US" sz="1200" b="0" dirty="0">
              <a:latin typeface="Arial" pitchFamily="34" charset="0"/>
              <a:cs typeface="Arial" pitchFamily="34" charset="0"/>
            </a:endParaRPr>
          </a:p>
          <a:p>
            <a:pPr algn="l">
              <a:lnSpc>
                <a:spcPct val="120000"/>
              </a:lnSpc>
              <a:buFontTx/>
              <a:buBlip>
                <a:blip r:embed="rId2"/>
              </a:buBlip>
            </a:pPr>
            <a:r>
              <a:rPr lang="en-US" sz="1200" b="0" dirty="0">
                <a:latin typeface="Arial" pitchFamily="34" charset="0"/>
                <a:cs typeface="Arial" pitchFamily="34" charset="0"/>
              </a:rPr>
              <a:t>  OIP3 = 6 </a:t>
            </a:r>
            <a:r>
              <a:rPr lang="en-US" sz="1200" b="0" dirty="0" err="1">
                <a:latin typeface="Arial" pitchFamily="34" charset="0"/>
                <a:cs typeface="Arial" pitchFamily="34" charset="0"/>
              </a:rPr>
              <a:t>dBm</a:t>
            </a:r>
            <a:endParaRPr lang="en-US" sz="1200" b="0" dirty="0">
              <a:latin typeface="Arial" pitchFamily="34" charset="0"/>
              <a:cs typeface="Arial" pitchFamily="34" charset="0"/>
            </a:endParaRPr>
          </a:p>
          <a:p>
            <a:pPr algn="l">
              <a:lnSpc>
                <a:spcPct val="120000"/>
              </a:lnSpc>
              <a:buFontTx/>
              <a:buBlip>
                <a:blip r:embed="rId2"/>
              </a:buBlip>
            </a:pPr>
            <a:r>
              <a:rPr lang="en-US" sz="1200" b="0" dirty="0">
                <a:latin typeface="Arial" pitchFamily="34" charset="0"/>
                <a:cs typeface="Arial" pitchFamily="34" charset="0"/>
              </a:rPr>
              <a:t>  OIP2 = 25 </a:t>
            </a:r>
            <a:r>
              <a:rPr lang="en-US" sz="1200" b="0" dirty="0" err="1">
                <a:latin typeface="Arial" pitchFamily="34" charset="0"/>
                <a:cs typeface="Arial" pitchFamily="34" charset="0"/>
              </a:rPr>
              <a:t>dBm</a:t>
            </a:r>
            <a:endParaRPr lang="en-US" sz="1200" b="0" dirty="0">
              <a:latin typeface="Arial" pitchFamily="34" charset="0"/>
              <a:cs typeface="Arial" pitchFamily="34" charset="0"/>
            </a:endParaRPr>
          </a:p>
          <a:p>
            <a:pPr algn="l">
              <a:lnSpc>
                <a:spcPct val="120000"/>
              </a:lnSpc>
              <a:buFontTx/>
              <a:buBlip>
                <a:blip r:embed="rId2"/>
              </a:buBlip>
            </a:pPr>
            <a:endParaRPr lang="en-US" sz="1200" b="0" dirty="0">
              <a:latin typeface="Arial" pitchFamily="34" charset="0"/>
              <a:cs typeface="Arial" pitchFamily="34" charset="0"/>
            </a:endParaRPr>
          </a:p>
          <a:p>
            <a:pPr algn="l">
              <a:lnSpc>
                <a:spcPct val="120000"/>
              </a:lnSpc>
              <a:buFontTx/>
              <a:buBlip>
                <a:blip r:embed="rId2"/>
              </a:buBlip>
            </a:pPr>
            <a:r>
              <a:rPr lang="en-US" sz="1200" b="0" dirty="0">
                <a:latin typeface="Arial" pitchFamily="34" charset="0"/>
                <a:cs typeface="Arial" pitchFamily="34" charset="0"/>
              </a:rPr>
              <a:t>   IMF2 = 47 dB (1 GHz)</a:t>
            </a:r>
          </a:p>
          <a:p>
            <a:pPr algn="l">
              <a:lnSpc>
                <a:spcPct val="120000"/>
              </a:lnSpc>
              <a:buFontTx/>
              <a:buBlip>
                <a:blip r:embed="rId2"/>
              </a:buBlip>
            </a:pPr>
            <a:r>
              <a:rPr lang="en-US" sz="1200" b="0" dirty="0">
                <a:latin typeface="Arial" pitchFamily="34" charset="0"/>
                <a:cs typeface="Arial" pitchFamily="34" charset="0"/>
              </a:rPr>
              <a:t>   IMF3 = 49 dB (1 GHz)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30283" y="1622984"/>
            <a:ext cx="5958268" cy="41791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57999" y="6278305"/>
            <a:ext cx="712623" cy="4558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Rectangle 5"/>
          <p:cNvSpPr>
            <a:spLocks noChangeArrowheads="1"/>
          </p:cNvSpPr>
          <p:nvPr/>
        </p:nvSpPr>
        <p:spPr bwMode="auto">
          <a:xfrm>
            <a:off x="4256314" y="338138"/>
            <a:ext cx="4654324" cy="514350"/>
          </a:xfrm>
          <a:prstGeom prst="rect">
            <a:avLst/>
          </a:prstGeom>
          <a:solidFill>
            <a:srgbClr val="FFFFFF"/>
          </a:solidFill>
          <a:ln w="12700">
            <a:solidFill>
              <a:srgbClr val="969696"/>
            </a:solidFill>
            <a:miter lim="800000"/>
            <a:headEnd/>
            <a:tailEnd/>
          </a:ln>
          <a:effectLst>
            <a:outerShdw dist="107763" dir="2700000" algn="ctr" rotWithShape="0">
              <a:srgbClr val="808080">
                <a:alpha val="50000"/>
              </a:srgbClr>
            </a:outerShdw>
          </a:effectLst>
        </p:spPr>
        <p:txBody>
          <a:bodyPr wrap="none" anchor="ctr"/>
          <a:lstStyle/>
          <a:p>
            <a:endParaRPr lang="nl-NL"/>
          </a:p>
        </p:txBody>
      </p:sp>
      <p:sp>
        <p:nvSpPr>
          <p:cNvPr id="12" name="Text Box 6"/>
          <p:cNvSpPr txBox="1">
            <a:spLocks noChangeArrowheads="1"/>
          </p:cNvSpPr>
          <p:nvPr/>
        </p:nvSpPr>
        <p:spPr bwMode="auto">
          <a:xfrm>
            <a:off x="4288165" y="374650"/>
            <a:ext cx="425026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b="0" dirty="0" smtClean="0">
                <a:solidFill>
                  <a:srgbClr val="0F70FF"/>
                </a:solidFill>
                <a:latin typeface="Arial" charset="0"/>
              </a:rPr>
              <a:t>RFoF Technology for the SKA</a:t>
            </a:r>
            <a:endParaRPr lang="en-US" b="0" noProof="1">
              <a:solidFill>
                <a:srgbClr val="0F70FF"/>
              </a:solidFill>
            </a:endParaRPr>
          </a:p>
        </p:txBody>
      </p:sp>
      <p:sp>
        <p:nvSpPr>
          <p:cNvPr id="13" name="Date Placeholder 3"/>
          <p:cNvSpPr>
            <a:spLocks noGrp="1"/>
          </p:cNvSpPr>
          <p:nvPr>
            <p:ph type="dt" sz="half" idx="10"/>
          </p:nvPr>
        </p:nvSpPr>
        <p:spPr>
          <a:xfrm>
            <a:off x="215900" y="6543675"/>
            <a:ext cx="8928100" cy="457200"/>
          </a:xfrm>
        </p:spPr>
        <p:txBody>
          <a:bodyPr/>
          <a:lstStyle/>
          <a:p>
            <a:r>
              <a:rPr lang="en-US" dirty="0" smtClean="0"/>
              <a:t>AAVP 2011</a:t>
            </a:r>
            <a:r>
              <a:rPr lang="en-US" dirty="0"/>
              <a:t>							    </a:t>
            </a:r>
            <a:r>
              <a:rPr lang="en-US" dirty="0" smtClean="0"/>
              <a:t>	</a:t>
            </a:r>
            <a:r>
              <a:rPr lang="en-US" dirty="0" smtClean="0"/>
              <a:t>	p</a:t>
            </a:r>
            <a:fld id="{2CDE8109-F8AC-4647-ABAD-E467BBFC8345}" type="slidenum">
              <a:rPr lang="en-US" smtClean="0"/>
              <a:pPr/>
              <a:t>18</a:t>
            </a:fld>
            <a:endParaRPr lang="nl-N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154" name="Text Box 2"/>
          <p:cNvSpPr txBox="1">
            <a:spLocks noChangeArrowheads="1"/>
          </p:cNvSpPr>
          <p:nvPr/>
        </p:nvSpPr>
        <p:spPr bwMode="auto">
          <a:xfrm>
            <a:off x="1281113" y="1203324"/>
            <a:ext cx="6556601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tx1">
                <a:alpha val="50000"/>
              </a:schemeClr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en-US" sz="3600" b="0" dirty="0" smtClean="0">
                <a:solidFill>
                  <a:schemeClr val="bg1"/>
                </a:solidFill>
                <a:latin typeface="Arial" charset="0"/>
              </a:rPr>
              <a:t>Photonics and</a:t>
            </a:r>
          </a:p>
          <a:p>
            <a:pPr algn="ctr"/>
            <a:r>
              <a:rPr lang="en-US" sz="3600" b="0" dirty="0" smtClean="0">
                <a:solidFill>
                  <a:schemeClr val="bg1"/>
                </a:solidFill>
                <a:latin typeface="Arial" charset="0"/>
              </a:rPr>
              <a:t>AA station design</a:t>
            </a:r>
            <a:endParaRPr lang="en-US" sz="3600" b="0" dirty="0">
              <a:solidFill>
                <a:schemeClr val="bg1"/>
              </a:solidFill>
              <a:latin typeface="Arial" charset="0"/>
            </a:endParaRPr>
          </a:p>
          <a:p>
            <a:pPr algn="ctr"/>
            <a:endParaRPr lang="en-US" sz="2400" b="0" dirty="0">
              <a:solidFill>
                <a:schemeClr val="bg1"/>
              </a:solidFill>
              <a:latin typeface="Arial" charset="0"/>
            </a:endParaRPr>
          </a:p>
          <a:p>
            <a:pPr algn="ctr"/>
            <a:r>
              <a:rPr lang="en-US" sz="2400" b="0" i="1" dirty="0">
                <a:solidFill>
                  <a:schemeClr val="bg1"/>
                </a:solidFill>
                <a:latin typeface="Arial" charset="0"/>
              </a:rPr>
              <a:t>Peter </a:t>
            </a:r>
            <a:r>
              <a:rPr lang="en-US" sz="2400" b="0" i="1" dirty="0" err="1">
                <a:solidFill>
                  <a:schemeClr val="bg1"/>
                </a:solidFill>
                <a:latin typeface="Arial" charset="0"/>
              </a:rPr>
              <a:t>Maat</a:t>
            </a:r>
            <a:r>
              <a:rPr lang="en-US" sz="2400" b="0" i="1" dirty="0">
                <a:solidFill>
                  <a:schemeClr val="bg1"/>
                </a:solidFill>
                <a:latin typeface="Arial" charset="0"/>
              </a:rPr>
              <a:t> – </a:t>
            </a:r>
            <a:r>
              <a:rPr lang="en-US" sz="2400" b="0" i="1" dirty="0" smtClean="0">
                <a:solidFill>
                  <a:schemeClr val="bg1"/>
                </a:solidFill>
                <a:latin typeface="Arial" charset="0"/>
              </a:rPr>
              <a:t>ASTRON</a:t>
            </a:r>
            <a:endParaRPr lang="en-US" sz="2400" b="0" i="1" dirty="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177156" name="Rectangle 4"/>
          <p:cNvSpPr>
            <a:spLocks noChangeArrowheads="1"/>
          </p:cNvSpPr>
          <p:nvPr/>
        </p:nvSpPr>
        <p:spPr bwMode="auto">
          <a:xfrm>
            <a:off x="1047750" y="4752975"/>
            <a:ext cx="7029450" cy="1219200"/>
          </a:xfrm>
          <a:prstGeom prst="rect">
            <a:avLst/>
          </a:prstGeom>
          <a:solidFill>
            <a:schemeClr val="bg1"/>
          </a:solidFill>
          <a:ln w="254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nl-NL" sz="2400" noProof="1"/>
          </a:p>
        </p:txBody>
      </p:sp>
      <p:pic>
        <p:nvPicPr>
          <p:cNvPr id="177161" name="Picture 9" descr="Astron_Logo_transparant_75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52549" y="4853550"/>
            <a:ext cx="3189591" cy="1036617"/>
          </a:xfrm>
          <a:prstGeom prst="rect">
            <a:avLst/>
          </a:prstGeom>
          <a:noFill/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44835" y="4900768"/>
            <a:ext cx="1472385" cy="9418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678"/>
          <p:cNvSpPr>
            <a:spLocks noChangeArrowheads="1"/>
          </p:cNvSpPr>
          <p:nvPr/>
        </p:nvSpPr>
        <p:spPr bwMode="auto">
          <a:xfrm>
            <a:off x="377713" y="1237484"/>
            <a:ext cx="4542630" cy="1416070"/>
          </a:xfrm>
          <a:prstGeom prst="rect">
            <a:avLst/>
          </a:prstGeom>
          <a:solidFill>
            <a:schemeClr val="bg1"/>
          </a:solidFill>
          <a:ln w="12700">
            <a:solidFill>
              <a:srgbClr val="808080"/>
            </a:solidFill>
            <a:miter lim="800000"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endParaRPr lang="nl-NL"/>
          </a:p>
        </p:txBody>
      </p:sp>
      <p:sp>
        <p:nvSpPr>
          <p:cNvPr id="11" name="Text Box 679"/>
          <p:cNvSpPr txBox="1">
            <a:spLocks noChangeArrowheads="1"/>
          </p:cNvSpPr>
          <p:nvPr/>
        </p:nvSpPr>
        <p:spPr bwMode="auto">
          <a:xfrm>
            <a:off x="344375" y="1137471"/>
            <a:ext cx="4206088" cy="14957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lnSpc>
                <a:spcPct val="120000"/>
              </a:lnSpc>
              <a:buFontTx/>
              <a:buBlip>
                <a:blip r:embed="rId2"/>
              </a:buBlip>
            </a:pPr>
            <a:r>
              <a:rPr lang="en-US" sz="2000" b="0" dirty="0">
                <a:latin typeface="Arial" charset="0"/>
              </a:rPr>
              <a:t> </a:t>
            </a:r>
            <a:r>
              <a:rPr lang="en-US" sz="1400" b="0" dirty="0">
                <a:latin typeface="Arial" charset="0"/>
              </a:rPr>
              <a:t> </a:t>
            </a:r>
            <a:r>
              <a:rPr lang="en-US" sz="1400" dirty="0">
                <a:latin typeface="Arial" charset="0"/>
              </a:rPr>
              <a:t>Analog Optical Link </a:t>
            </a:r>
            <a:r>
              <a:rPr lang="en-US" sz="1400" dirty="0" smtClean="0">
                <a:latin typeface="Arial" charset="0"/>
              </a:rPr>
              <a:t>Technology in </a:t>
            </a:r>
            <a:r>
              <a:rPr lang="en-US" sz="1400" dirty="0" smtClean="0">
                <a:latin typeface="Arial" charset="0"/>
              </a:rPr>
              <a:t>the SKA</a:t>
            </a:r>
            <a:r>
              <a:rPr lang="en-US" sz="1400" b="0" dirty="0" smtClean="0">
                <a:latin typeface="Arial" charset="0"/>
              </a:rPr>
              <a:t> </a:t>
            </a:r>
            <a:endParaRPr lang="en-US" sz="1400" b="0" dirty="0">
              <a:latin typeface="Arial" charset="0"/>
            </a:endParaRPr>
          </a:p>
          <a:p>
            <a:pPr lvl="1" algn="l">
              <a:lnSpc>
                <a:spcPct val="120000"/>
              </a:lnSpc>
              <a:buFontTx/>
              <a:buBlip>
                <a:blip r:embed="rId2"/>
              </a:buBlip>
            </a:pPr>
            <a:r>
              <a:rPr lang="en-US" sz="1400" b="0" dirty="0">
                <a:latin typeface="Arial" charset="0"/>
              </a:rPr>
              <a:t> </a:t>
            </a:r>
            <a:r>
              <a:rPr lang="en-US" sz="1400" b="0" dirty="0" smtClean="0">
                <a:latin typeface="Arial" charset="0"/>
              </a:rPr>
              <a:t> AA-low Antenna Element Connection </a:t>
            </a:r>
          </a:p>
          <a:p>
            <a:pPr lvl="1" algn="l">
              <a:lnSpc>
                <a:spcPct val="120000"/>
              </a:lnSpc>
              <a:buFontTx/>
              <a:buBlip>
                <a:blip r:embed="rId2"/>
              </a:buBlip>
            </a:pPr>
            <a:r>
              <a:rPr lang="en-US" sz="1400" b="0" dirty="0" smtClean="0">
                <a:latin typeface="Arial" charset="0"/>
              </a:rPr>
              <a:t>  AA-mid Tile </a:t>
            </a:r>
            <a:r>
              <a:rPr lang="en-US" sz="1400" b="0" dirty="0">
                <a:latin typeface="Arial" charset="0"/>
              </a:rPr>
              <a:t>Connection</a:t>
            </a:r>
          </a:p>
          <a:p>
            <a:pPr lvl="1" algn="l">
              <a:lnSpc>
                <a:spcPct val="120000"/>
              </a:lnSpc>
              <a:buFontTx/>
              <a:buBlip>
                <a:blip r:embed="rId2"/>
              </a:buBlip>
            </a:pPr>
            <a:r>
              <a:rPr lang="en-US" sz="1400" b="0" dirty="0">
                <a:latin typeface="Arial" charset="0"/>
              </a:rPr>
              <a:t>  </a:t>
            </a:r>
            <a:r>
              <a:rPr lang="en-US" sz="1400" b="0" dirty="0" smtClean="0">
                <a:latin typeface="Arial" charset="0"/>
              </a:rPr>
              <a:t>Wideband </a:t>
            </a:r>
            <a:r>
              <a:rPr lang="en-US" sz="1400" b="0" dirty="0">
                <a:latin typeface="Arial" charset="0"/>
              </a:rPr>
              <a:t>SPF Connection</a:t>
            </a:r>
          </a:p>
          <a:p>
            <a:pPr lvl="1" algn="l">
              <a:lnSpc>
                <a:spcPct val="120000"/>
              </a:lnSpc>
              <a:buFontTx/>
              <a:buBlip>
                <a:blip r:embed="rId2"/>
              </a:buBlip>
            </a:pPr>
            <a:r>
              <a:rPr lang="en-US" sz="1400" b="0" dirty="0">
                <a:latin typeface="Arial" charset="0"/>
              </a:rPr>
              <a:t>  PAF Antenna Element Connection</a:t>
            </a:r>
          </a:p>
        </p:txBody>
      </p:sp>
      <p:sp>
        <p:nvSpPr>
          <p:cNvPr id="15" name="Line Callout 1 14"/>
          <p:cNvSpPr/>
          <p:nvPr/>
        </p:nvSpPr>
        <p:spPr bwMode="auto">
          <a:xfrm>
            <a:off x="5715000" y="1102659"/>
            <a:ext cx="2635624" cy="900954"/>
          </a:xfrm>
          <a:prstGeom prst="borderCallout1">
            <a:avLst>
              <a:gd name="adj1" fmla="val 76815"/>
              <a:gd name="adj2" fmla="val -490"/>
              <a:gd name="adj3" fmla="val 64338"/>
              <a:gd name="adj4" fmla="val -62530"/>
            </a:avLst>
          </a:prstGeom>
          <a:solidFill>
            <a:schemeClr val="bg1"/>
          </a:solidFill>
          <a:ln w="9525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l-NL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AAVP 2011</a:t>
            </a:r>
            <a:r>
              <a:rPr lang="en-US" dirty="0"/>
              <a:t>							    </a:t>
            </a:r>
            <a:r>
              <a:rPr lang="en-US" dirty="0" smtClean="0"/>
              <a:t>	</a:t>
            </a:r>
            <a:r>
              <a:rPr lang="en-US" dirty="0" smtClean="0"/>
              <a:t>	p</a:t>
            </a:r>
            <a:fld id="{2CDE8109-F8AC-4647-ABAD-E467BBFC8345}" type="slidenum">
              <a:rPr lang="en-US" smtClean="0"/>
              <a:pPr/>
              <a:t>3</a:t>
            </a:fld>
            <a:endParaRPr lang="nl-NL" dirty="0"/>
          </a:p>
        </p:txBody>
      </p:sp>
      <p:sp>
        <p:nvSpPr>
          <p:cNvPr id="248837" name="Rectangle 5"/>
          <p:cNvSpPr>
            <a:spLocks noChangeArrowheads="1"/>
          </p:cNvSpPr>
          <p:nvPr/>
        </p:nvSpPr>
        <p:spPr bwMode="auto">
          <a:xfrm>
            <a:off x="4256314" y="338138"/>
            <a:ext cx="4654324" cy="514350"/>
          </a:xfrm>
          <a:prstGeom prst="rect">
            <a:avLst/>
          </a:prstGeom>
          <a:solidFill>
            <a:srgbClr val="FFFFFF"/>
          </a:solidFill>
          <a:ln w="12700">
            <a:solidFill>
              <a:srgbClr val="969696"/>
            </a:solidFill>
            <a:miter lim="800000"/>
            <a:headEnd/>
            <a:tailEnd/>
          </a:ln>
          <a:effectLst>
            <a:outerShdw dist="107763" dir="2700000" algn="ctr" rotWithShape="0">
              <a:srgbClr val="808080">
                <a:alpha val="50000"/>
              </a:srgbClr>
            </a:outerShdw>
          </a:effectLst>
        </p:spPr>
        <p:txBody>
          <a:bodyPr wrap="none" anchor="ctr"/>
          <a:lstStyle/>
          <a:p>
            <a:endParaRPr lang="nl-NL"/>
          </a:p>
        </p:txBody>
      </p:sp>
      <p:sp>
        <p:nvSpPr>
          <p:cNvPr id="248838" name="Text Box 6"/>
          <p:cNvSpPr txBox="1">
            <a:spLocks noChangeArrowheads="1"/>
          </p:cNvSpPr>
          <p:nvPr/>
        </p:nvSpPr>
        <p:spPr bwMode="auto">
          <a:xfrm>
            <a:off x="4288165" y="374650"/>
            <a:ext cx="425026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b="0" dirty="0" smtClean="0">
                <a:solidFill>
                  <a:srgbClr val="0F70FF"/>
                </a:solidFill>
                <a:latin typeface="Arial" charset="0"/>
              </a:rPr>
              <a:t>RFoF Technology for the SKA</a:t>
            </a:r>
            <a:endParaRPr lang="en-US" b="0" noProof="1">
              <a:solidFill>
                <a:srgbClr val="0F70FF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57999" y="6278305"/>
            <a:ext cx="712623" cy="4558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7" name="Picture 1" descr="1a_Astron_LogoBasis zonder text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813613" y="1200058"/>
            <a:ext cx="909916" cy="282514"/>
          </a:xfrm>
          <a:prstGeom prst="rect">
            <a:avLst/>
          </a:prstGeom>
          <a:noFill/>
        </p:spPr>
      </p:pic>
      <p:pic>
        <p:nvPicPr>
          <p:cNvPr id="4098" name="Picture 2" descr="marchiopersito_colore_estes.gi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274860" y="1157848"/>
            <a:ext cx="1116430" cy="688005"/>
          </a:xfrm>
          <a:prstGeom prst="rect">
            <a:avLst/>
          </a:prstGeom>
          <a:noFill/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708774" y="1462742"/>
            <a:ext cx="512296" cy="503613"/>
          </a:xfrm>
          <a:prstGeom prst="rect">
            <a:avLst/>
          </a:prstGeom>
          <a:noFill/>
        </p:spPr>
      </p:pic>
      <p:sp>
        <p:nvSpPr>
          <p:cNvPr id="16" name="Rectangle 678"/>
          <p:cNvSpPr>
            <a:spLocks noChangeArrowheads="1"/>
          </p:cNvSpPr>
          <p:nvPr/>
        </p:nvSpPr>
        <p:spPr bwMode="auto">
          <a:xfrm>
            <a:off x="308207" y="4261207"/>
            <a:ext cx="7936993" cy="2058910"/>
          </a:xfrm>
          <a:prstGeom prst="rect">
            <a:avLst/>
          </a:prstGeom>
          <a:solidFill>
            <a:schemeClr val="bg1"/>
          </a:solidFill>
          <a:ln w="12700">
            <a:solidFill>
              <a:srgbClr val="808080"/>
            </a:solidFill>
            <a:miter lim="800000"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endParaRPr lang="nl-NL"/>
          </a:p>
        </p:txBody>
      </p:sp>
      <p:sp>
        <p:nvSpPr>
          <p:cNvPr id="17" name="Text Box 679"/>
          <p:cNvSpPr txBox="1">
            <a:spLocks noChangeArrowheads="1"/>
          </p:cNvSpPr>
          <p:nvPr/>
        </p:nvSpPr>
        <p:spPr bwMode="auto">
          <a:xfrm>
            <a:off x="274870" y="4161194"/>
            <a:ext cx="2858475" cy="4277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lnSpc>
                <a:spcPct val="120000"/>
              </a:lnSpc>
              <a:buFontTx/>
              <a:buBlip>
                <a:blip r:embed="rId2"/>
              </a:buBlip>
            </a:pPr>
            <a:r>
              <a:rPr lang="en-US" sz="2000" b="0" dirty="0">
                <a:latin typeface="Arial" charset="0"/>
              </a:rPr>
              <a:t> </a:t>
            </a:r>
            <a:r>
              <a:rPr lang="en-US" sz="1400" dirty="0">
                <a:latin typeface="Arial" charset="0"/>
              </a:rPr>
              <a:t> </a:t>
            </a:r>
            <a:r>
              <a:rPr lang="en-US" sz="1400" dirty="0" smtClean="0">
                <a:latin typeface="Arial" charset="0"/>
              </a:rPr>
              <a:t>General design of RFoF link</a:t>
            </a:r>
            <a:endParaRPr lang="en-US" sz="1400" dirty="0">
              <a:latin typeface="Arial" charset="0"/>
            </a:endParaRPr>
          </a:p>
        </p:txBody>
      </p:sp>
      <p:pic>
        <p:nvPicPr>
          <p:cNvPr id="18" name="Picture 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96996" y="4662969"/>
            <a:ext cx="7559077" cy="1455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669"/>
          <p:cNvSpPr>
            <a:spLocks noChangeArrowheads="1"/>
          </p:cNvSpPr>
          <p:nvPr/>
        </p:nvSpPr>
        <p:spPr bwMode="auto">
          <a:xfrm>
            <a:off x="5518134" y="2325893"/>
            <a:ext cx="3236912" cy="2043123"/>
          </a:xfrm>
          <a:prstGeom prst="rect">
            <a:avLst/>
          </a:prstGeom>
          <a:solidFill>
            <a:schemeClr val="bg1"/>
          </a:solidFill>
          <a:ln w="12700">
            <a:solidFill>
              <a:srgbClr val="808080"/>
            </a:solidFill>
            <a:miter lim="800000"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endParaRPr lang="nl-NL"/>
          </a:p>
        </p:txBody>
      </p:sp>
      <p:sp>
        <p:nvSpPr>
          <p:cNvPr id="9" name="Text Box 670"/>
          <p:cNvSpPr txBox="1">
            <a:spLocks noChangeArrowheads="1"/>
          </p:cNvSpPr>
          <p:nvPr/>
        </p:nvSpPr>
        <p:spPr bwMode="auto">
          <a:xfrm>
            <a:off x="5526071" y="2284582"/>
            <a:ext cx="3159125" cy="24078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lnSpc>
                <a:spcPct val="120000"/>
              </a:lnSpc>
              <a:buFontTx/>
              <a:buBlip>
                <a:blip r:embed="rId2"/>
              </a:buBlip>
            </a:pPr>
            <a:r>
              <a:rPr lang="en-US" sz="2000" b="0" dirty="0">
                <a:latin typeface="Arial" charset="0"/>
              </a:rPr>
              <a:t> </a:t>
            </a:r>
            <a:r>
              <a:rPr lang="en-US" sz="1400" b="0" dirty="0">
                <a:latin typeface="Arial" charset="0"/>
              </a:rPr>
              <a:t> </a:t>
            </a:r>
            <a:r>
              <a:rPr lang="en-US" sz="1400" dirty="0">
                <a:latin typeface="Arial" charset="0"/>
              </a:rPr>
              <a:t>Why Photonic </a:t>
            </a:r>
            <a:r>
              <a:rPr lang="en-US" sz="1400" dirty="0" smtClean="0">
                <a:latin typeface="Arial" charset="0"/>
              </a:rPr>
              <a:t>Technology?</a:t>
            </a:r>
            <a:endParaRPr lang="en-US" sz="1400" dirty="0">
              <a:latin typeface="Arial" charset="0"/>
            </a:endParaRPr>
          </a:p>
          <a:p>
            <a:pPr lvl="1" algn="l">
              <a:lnSpc>
                <a:spcPct val="120000"/>
              </a:lnSpc>
              <a:buFontTx/>
              <a:buBlip>
                <a:blip r:embed="rId2"/>
              </a:buBlip>
            </a:pPr>
            <a:r>
              <a:rPr lang="en-US" sz="1400" b="0" dirty="0">
                <a:latin typeface="Arial" charset="0"/>
              </a:rPr>
              <a:t>  Broadband / High Frequency</a:t>
            </a:r>
          </a:p>
          <a:p>
            <a:pPr lvl="1" algn="l">
              <a:lnSpc>
                <a:spcPct val="120000"/>
              </a:lnSpc>
              <a:buFontTx/>
              <a:buBlip>
                <a:blip r:embed="rId2"/>
              </a:buBlip>
            </a:pPr>
            <a:r>
              <a:rPr lang="en-US" sz="1400" b="0" dirty="0">
                <a:latin typeface="Arial" charset="0"/>
              </a:rPr>
              <a:t>  Immunity for </a:t>
            </a:r>
            <a:r>
              <a:rPr lang="en-US" sz="1400" b="0" dirty="0" smtClean="0">
                <a:latin typeface="Arial" charset="0"/>
              </a:rPr>
              <a:t>RFI</a:t>
            </a:r>
          </a:p>
          <a:p>
            <a:pPr lvl="1" algn="l">
              <a:lnSpc>
                <a:spcPct val="120000"/>
              </a:lnSpc>
              <a:buFontTx/>
              <a:buBlip>
                <a:blip r:embed="rId2"/>
              </a:buBlip>
            </a:pPr>
            <a:r>
              <a:rPr lang="en-US" sz="1400" b="0" dirty="0" smtClean="0">
                <a:latin typeface="Arial" charset="0"/>
              </a:rPr>
              <a:t>  Galvanic Isolation</a:t>
            </a:r>
          </a:p>
          <a:p>
            <a:pPr lvl="1" algn="l">
              <a:lnSpc>
                <a:spcPct val="120000"/>
              </a:lnSpc>
              <a:buFontTx/>
              <a:buBlip>
                <a:blip r:embed="rId2"/>
              </a:buBlip>
            </a:pPr>
            <a:r>
              <a:rPr lang="en-US" sz="1400" b="0" dirty="0" smtClean="0">
                <a:latin typeface="Arial" charset="0"/>
              </a:rPr>
              <a:t>  Lightning Resistant</a:t>
            </a:r>
          </a:p>
          <a:p>
            <a:pPr lvl="1" algn="l">
              <a:lnSpc>
                <a:spcPct val="120000"/>
              </a:lnSpc>
              <a:buFontTx/>
              <a:buBlip>
                <a:blip r:embed="rId2"/>
              </a:buBlip>
            </a:pPr>
            <a:r>
              <a:rPr lang="en-US" sz="1400" b="0" dirty="0" smtClean="0">
                <a:latin typeface="Arial" charset="0"/>
              </a:rPr>
              <a:t>  </a:t>
            </a:r>
            <a:r>
              <a:rPr lang="en-US" sz="1400" b="0" dirty="0">
                <a:latin typeface="Arial" charset="0"/>
              </a:rPr>
              <a:t>Light Weight</a:t>
            </a:r>
          </a:p>
          <a:p>
            <a:pPr lvl="1" algn="l">
              <a:lnSpc>
                <a:spcPct val="120000"/>
              </a:lnSpc>
              <a:buFontTx/>
              <a:buBlip>
                <a:blip r:embed="rId2"/>
              </a:buBlip>
            </a:pPr>
            <a:r>
              <a:rPr lang="en-US" sz="1400" b="0" dirty="0">
                <a:latin typeface="Arial" charset="0"/>
              </a:rPr>
              <a:t>  Small Space Envelope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AAVP 2011</a:t>
            </a:r>
            <a:r>
              <a:rPr lang="en-US" dirty="0"/>
              <a:t>							    </a:t>
            </a:r>
            <a:r>
              <a:rPr lang="en-US" dirty="0" smtClean="0"/>
              <a:t>	</a:t>
            </a:r>
            <a:r>
              <a:rPr lang="en-US" dirty="0" smtClean="0"/>
              <a:t>	p</a:t>
            </a:r>
            <a:fld id="{2CDE8109-F8AC-4647-ABAD-E467BBFC8345}" type="slidenum">
              <a:rPr lang="en-US" smtClean="0"/>
              <a:pPr/>
              <a:t>4</a:t>
            </a:fld>
            <a:endParaRPr lang="nl-NL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7999" y="6278305"/>
            <a:ext cx="712623" cy="4558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Rectangle 678"/>
          <p:cNvSpPr>
            <a:spLocks noChangeArrowheads="1"/>
          </p:cNvSpPr>
          <p:nvPr/>
        </p:nvSpPr>
        <p:spPr bwMode="auto">
          <a:xfrm>
            <a:off x="267866" y="1383536"/>
            <a:ext cx="7936993" cy="3094335"/>
          </a:xfrm>
          <a:prstGeom prst="rect">
            <a:avLst/>
          </a:prstGeom>
          <a:solidFill>
            <a:schemeClr val="bg1"/>
          </a:solidFill>
          <a:ln w="12700">
            <a:solidFill>
              <a:srgbClr val="808080"/>
            </a:solidFill>
            <a:miter lim="800000"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endParaRPr lang="nl-NL"/>
          </a:p>
        </p:txBody>
      </p:sp>
      <p:sp>
        <p:nvSpPr>
          <p:cNvPr id="15" name="Text Box 679"/>
          <p:cNvSpPr txBox="1">
            <a:spLocks noChangeArrowheads="1"/>
          </p:cNvSpPr>
          <p:nvPr/>
        </p:nvSpPr>
        <p:spPr bwMode="auto">
          <a:xfrm>
            <a:off x="234529" y="1310418"/>
            <a:ext cx="217027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lnSpc>
                <a:spcPct val="120000"/>
              </a:lnSpc>
              <a:buFontTx/>
              <a:buBlip>
                <a:blip r:embed="rId3"/>
              </a:buBlip>
            </a:pPr>
            <a:r>
              <a:rPr lang="en-US" sz="2000" b="0" dirty="0">
                <a:latin typeface="Arial" charset="0"/>
              </a:rPr>
              <a:t> </a:t>
            </a:r>
            <a:r>
              <a:rPr lang="en-US" sz="1400" dirty="0">
                <a:latin typeface="Arial" charset="0"/>
              </a:rPr>
              <a:t> </a:t>
            </a:r>
            <a:r>
              <a:rPr lang="en-US" sz="1400" dirty="0" smtClean="0">
                <a:latin typeface="Arial" charset="0"/>
              </a:rPr>
              <a:t>Current Technology</a:t>
            </a:r>
            <a:endParaRPr lang="en-US" sz="1400" dirty="0">
              <a:latin typeface="Arial" charset="0"/>
            </a:endParaRPr>
          </a:p>
        </p:txBody>
      </p:sp>
      <p:sp>
        <p:nvSpPr>
          <p:cNvPr id="21" name="Rectangle 5"/>
          <p:cNvSpPr>
            <a:spLocks noChangeArrowheads="1"/>
          </p:cNvSpPr>
          <p:nvPr/>
        </p:nvSpPr>
        <p:spPr bwMode="auto">
          <a:xfrm>
            <a:off x="4256314" y="338138"/>
            <a:ext cx="4654324" cy="514350"/>
          </a:xfrm>
          <a:prstGeom prst="rect">
            <a:avLst/>
          </a:prstGeom>
          <a:solidFill>
            <a:srgbClr val="FFFFFF"/>
          </a:solidFill>
          <a:ln w="12700">
            <a:solidFill>
              <a:srgbClr val="969696"/>
            </a:solidFill>
            <a:miter lim="800000"/>
            <a:headEnd/>
            <a:tailEnd/>
          </a:ln>
          <a:effectLst>
            <a:outerShdw dist="107763" dir="2700000" algn="ctr" rotWithShape="0">
              <a:srgbClr val="808080">
                <a:alpha val="50000"/>
              </a:srgbClr>
            </a:outerShdw>
          </a:effectLst>
        </p:spPr>
        <p:txBody>
          <a:bodyPr wrap="none" anchor="ctr"/>
          <a:lstStyle/>
          <a:p>
            <a:endParaRPr lang="nl-NL"/>
          </a:p>
        </p:txBody>
      </p:sp>
      <p:sp>
        <p:nvSpPr>
          <p:cNvPr id="22" name="Text Box 6"/>
          <p:cNvSpPr txBox="1">
            <a:spLocks noChangeArrowheads="1"/>
          </p:cNvSpPr>
          <p:nvPr/>
        </p:nvSpPr>
        <p:spPr bwMode="auto">
          <a:xfrm>
            <a:off x="4288165" y="374650"/>
            <a:ext cx="425026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b="0" dirty="0" smtClean="0">
                <a:solidFill>
                  <a:srgbClr val="0F70FF"/>
                </a:solidFill>
                <a:latin typeface="Arial" charset="0"/>
              </a:rPr>
              <a:t>RFoF Technology for the SKA</a:t>
            </a:r>
            <a:endParaRPr lang="en-US" b="0" noProof="1">
              <a:solidFill>
                <a:srgbClr val="0F70FF"/>
              </a:solidFill>
            </a:endParaRPr>
          </a:p>
        </p:txBody>
      </p:sp>
      <p:pic>
        <p:nvPicPr>
          <p:cNvPr id="2050" name="Picture 2" descr="http://www.syntonicscorp.com/images/products/forax-sc2-large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2012" y="1804671"/>
            <a:ext cx="3213848" cy="1478371"/>
          </a:xfrm>
          <a:prstGeom prst="rect">
            <a:avLst/>
          </a:prstGeom>
          <a:noFill/>
        </p:spPr>
      </p:pic>
      <p:sp>
        <p:nvSpPr>
          <p:cNvPr id="10" name="Rectangle 9"/>
          <p:cNvSpPr/>
          <p:nvPr/>
        </p:nvSpPr>
        <p:spPr>
          <a:xfrm>
            <a:off x="940402" y="3009910"/>
            <a:ext cx="1039067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sz="1400" dirty="0" smtClean="0">
                <a:latin typeface="Arial" pitchFamily="34" charset="0"/>
                <a:cs typeface="Arial" pitchFamily="34" charset="0"/>
              </a:rPr>
              <a:t>Syntonics</a:t>
            </a:r>
            <a:endParaRPr lang="nl-NL" sz="14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935070" y="2116929"/>
            <a:ext cx="2265269" cy="12521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Rectangle 13"/>
          <p:cNvSpPr/>
          <p:nvPr/>
        </p:nvSpPr>
        <p:spPr>
          <a:xfrm>
            <a:off x="5046237" y="3458145"/>
            <a:ext cx="771365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sz="1400" dirty="0" smtClean="0">
                <a:latin typeface="Arial" pitchFamily="34" charset="0"/>
                <a:cs typeface="Arial" pitchFamily="34" charset="0"/>
              </a:rPr>
              <a:t>Finisar</a:t>
            </a:r>
            <a:endParaRPr lang="nl-NL" sz="1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Right Arrow 15"/>
          <p:cNvSpPr/>
          <p:nvPr/>
        </p:nvSpPr>
        <p:spPr bwMode="auto">
          <a:xfrm>
            <a:off x="941294" y="5123328"/>
            <a:ext cx="981635" cy="510989"/>
          </a:xfrm>
          <a:prstGeom prst="rightArrow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l-NL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1939966" y="5179367"/>
            <a:ext cx="398057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sz="1800" dirty="0" err="1" smtClean="0">
                <a:latin typeface="Arial" pitchFamily="34" charset="0"/>
                <a:cs typeface="Arial" pitchFamily="34" charset="0"/>
              </a:rPr>
              <a:t>U</a:t>
            </a:r>
            <a:r>
              <a:rPr lang="nl-NL" sz="1800" dirty="0" err="1" smtClean="0">
                <a:latin typeface="Arial" pitchFamily="34" charset="0"/>
                <a:cs typeface="Arial" pitchFamily="34" charset="0"/>
              </a:rPr>
              <a:t>se</a:t>
            </a:r>
            <a:r>
              <a:rPr lang="nl-NL" sz="1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nl-NL" sz="1800" dirty="0" smtClean="0">
                <a:latin typeface="Arial" pitchFamily="34" charset="0"/>
                <a:cs typeface="Arial" pitchFamily="34" charset="0"/>
              </a:rPr>
              <a:t>PCB </a:t>
            </a:r>
            <a:r>
              <a:rPr lang="nl-NL" sz="1800" dirty="0" err="1" smtClean="0">
                <a:latin typeface="Arial" pitchFamily="34" charset="0"/>
                <a:cs typeface="Arial" pitchFamily="34" charset="0"/>
              </a:rPr>
              <a:t>based</a:t>
            </a:r>
            <a:r>
              <a:rPr lang="nl-NL" sz="1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nl-NL" sz="1800" dirty="0" err="1" smtClean="0">
                <a:latin typeface="Arial" pitchFamily="34" charset="0"/>
                <a:cs typeface="Arial" pitchFamily="34" charset="0"/>
              </a:rPr>
              <a:t>RFoF</a:t>
            </a:r>
            <a:r>
              <a:rPr lang="nl-NL" sz="1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nl-NL" sz="1800" dirty="0" err="1" smtClean="0">
                <a:latin typeface="Arial" pitchFamily="34" charset="0"/>
                <a:cs typeface="Arial" pitchFamily="34" charset="0"/>
              </a:rPr>
              <a:t>technology</a:t>
            </a:r>
            <a:endParaRPr lang="nl-NL" sz="1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Text Box 12"/>
          <p:cNvSpPr txBox="1">
            <a:spLocks noChangeArrowheads="1"/>
          </p:cNvSpPr>
          <p:nvPr/>
        </p:nvSpPr>
        <p:spPr bwMode="auto">
          <a:xfrm>
            <a:off x="502583" y="3526480"/>
            <a:ext cx="7642225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120000"/>
              </a:lnSpc>
              <a:buFontTx/>
              <a:buBlip>
                <a:blip r:embed="rId3"/>
              </a:buBlip>
            </a:pPr>
            <a:r>
              <a:rPr lang="en-US" sz="1400" b="0" dirty="0">
                <a:latin typeface="Arial" charset="0"/>
              </a:rPr>
              <a:t> </a:t>
            </a:r>
            <a:r>
              <a:rPr lang="en-US" sz="1400" b="0" dirty="0" smtClean="0">
                <a:latin typeface="Arial" charset="0"/>
              </a:rPr>
              <a:t> Expensive</a:t>
            </a:r>
          </a:p>
          <a:p>
            <a:pPr>
              <a:lnSpc>
                <a:spcPct val="120000"/>
              </a:lnSpc>
              <a:buFontTx/>
              <a:buBlip>
                <a:blip r:embed="rId3"/>
              </a:buBlip>
            </a:pPr>
            <a:r>
              <a:rPr lang="en-US" sz="1400" b="0" dirty="0" smtClean="0">
                <a:latin typeface="Arial" charset="0"/>
              </a:rPr>
              <a:t> </a:t>
            </a:r>
            <a:r>
              <a:rPr lang="en-US" sz="1400" b="0" dirty="0" smtClean="0">
                <a:latin typeface="Arial" charset="0"/>
              </a:rPr>
              <a:t> Large size/volume</a:t>
            </a:r>
          </a:p>
          <a:p>
            <a:pPr>
              <a:lnSpc>
                <a:spcPct val="120000"/>
              </a:lnSpc>
              <a:buFontTx/>
              <a:buBlip>
                <a:blip r:embed="rId3"/>
              </a:buBlip>
            </a:pPr>
            <a:r>
              <a:rPr lang="en-US" sz="1400" b="0" dirty="0" smtClean="0">
                <a:latin typeface="Arial" charset="0"/>
              </a:rPr>
              <a:t> </a:t>
            </a:r>
            <a:r>
              <a:rPr lang="en-US" sz="1400" b="0" dirty="0" smtClean="0">
                <a:latin typeface="Arial" charset="0"/>
              </a:rPr>
              <a:t> No easy integration</a:t>
            </a:r>
          </a:p>
          <a:p>
            <a:pPr>
              <a:lnSpc>
                <a:spcPct val="120000"/>
              </a:lnSpc>
              <a:buFontTx/>
              <a:buBlip>
                <a:blip r:embed="rId3"/>
              </a:buBlip>
            </a:pPr>
            <a:endParaRPr lang="en-US" sz="1400" b="0" dirty="0" smtClean="0">
              <a:latin typeface="Arial" charset="0"/>
            </a:endParaRPr>
          </a:p>
          <a:p>
            <a:pPr>
              <a:lnSpc>
                <a:spcPct val="120000"/>
              </a:lnSpc>
              <a:buFontTx/>
              <a:buBlip>
                <a:blip r:embed="rId3"/>
              </a:buBlip>
            </a:pPr>
            <a:endParaRPr lang="en-US" sz="1400" b="0" dirty="0"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219" name="Rectangle 3"/>
          <p:cNvSpPr>
            <a:spLocks noChangeArrowheads="1"/>
          </p:cNvSpPr>
          <p:nvPr/>
        </p:nvSpPr>
        <p:spPr bwMode="auto">
          <a:xfrm>
            <a:off x="4421188" y="338138"/>
            <a:ext cx="4489450" cy="514350"/>
          </a:xfrm>
          <a:prstGeom prst="rect">
            <a:avLst/>
          </a:prstGeom>
          <a:solidFill>
            <a:srgbClr val="FFFFFF"/>
          </a:solidFill>
          <a:ln w="12700">
            <a:solidFill>
              <a:srgbClr val="969696"/>
            </a:solidFill>
            <a:miter lim="800000"/>
            <a:headEnd/>
            <a:tailEnd/>
          </a:ln>
          <a:effectLst>
            <a:outerShdw dist="107763" dir="2700000" algn="ctr" rotWithShape="0">
              <a:srgbClr val="808080">
                <a:alpha val="50000"/>
              </a:srgbClr>
            </a:outerShdw>
          </a:effectLst>
        </p:spPr>
        <p:txBody>
          <a:bodyPr wrap="none" anchor="ctr"/>
          <a:lstStyle/>
          <a:p>
            <a:endParaRPr lang="nl-NL"/>
          </a:p>
        </p:txBody>
      </p:sp>
      <p:sp>
        <p:nvSpPr>
          <p:cNvPr id="265220" name="Text Box 4"/>
          <p:cNvSpPr txBox="1">
            <a:spLocks noChangeArrowheads="1"/>
          </p:cNvSpPr>
          <p:nvPr/>
        </p:nvSpPr>
        <p:spPr bwMode="auto">
          <a:xfrm>
            <a:off x="4583113" y="374650"/>
            <a:ext cx="1931939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0" b="0" dirty="0" smtClean="0">
                <a:solidFill>
                  <a:srgbClr val="0F70FF"/>
                </a:solidFill>
                <a:latin typeface="Arial" charset="0"/>
              </a:rPr>
              <a:t>Components</a:t>
            </a:r>
            <a:endParaRPr lang="en-US" sz="2400" b="0" noProof="1">
              <a:solidFill>
                <a:srgbClr val="0F70FF"/>
              </a:solidFill>
            </a:endParaRPr>
          </a:p>
        </p:txBody>
      </p:sp>
      <p:sp>
        <p:nvSpPr>
          <p:cNvPr id="265226" name="Rectangle 10"/>
          <p:cNvSpPr>
            <a:spLocks noChangeArrowheads="1"/>
          </p:cNvSpPr>
          <p:nvPr/>
        </p:nvSpPr>
        <p:spPr bwMode="auto">
          <a:xfrm>
            <a:off x="315913" y="1039813"/>
            <a:ext cx="8685212" cy="2886075"/>
          </a:xfrm>
          <a:prstGeom prst="rect">
            <a:avLst/>
          </a:prstGeom>
          <a:solidFill>
            <a:schemeClr val="bg1"/>
          </a:solidFill>
          <a:ln w="12700">
            <a:solidFill>
              <a:srgbClr val="808080"/>
            </a:solidFill>
            <a:miter lim="800000"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endParaRPr lang="nl-NL"/>
          </a:p>
        </p:txBody>
      </p:sp>
      <p:sp>
        <p:nvSpPr>
          <p:cNvPr id="265227" name="Text Box 11"/>
          <p:cNvSpPr txBox="1">
            <a:spLocks noChangeArrowheads="1"/>
          </p:cNvSpPr>
          <p:nvPr/>
        </p:nvSpPr>
        <p:spPr bwMode="auto">
          <a:xfrm>
            <a:off x="314325" y="971550"/>
            <a:ext cx="7642225" cy="2501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120000"/>
              </a:lnSpc>
              <a:buFontTx/>
              <a:buBlip>
                <a:blip r:embed="rId2"/>
              </a:buBlip>
            </a:pPr>
            <a:r>
              <a:rPr lang="en-US" sz="2000" b="0">
                <a:latin typeface="Arial" charset="0"/>
              </a:rPr>
              <a:t> </a:t>
            </a:r>
            <a:r>
              <a:rPr lang="en-US" sz="1400" b="0">
                <a:latin typeface="Arial" charset="0"/>
              </a:rPr>
              <a:t> Lasers</a:t>
            </a:r>
          </a:p>
          <a:p>
            <a:pPr lvl="1">
              <a:lnSpc>
                <a:spcPct val="120000"/>
              </a:lnSpc>
              <a:buFontTx/>
              <a:buBlip>
                <a:blip r:embed="rId2"/>
              </a:buBlip>
            </a:pPr>
            <a:r>
              <a:rPr lang="en-US" sz="1400" b="0">
                <a:latin typeface="Arial" charset="0"/>
              </a:rPr>
              <a:t>  Fabry-Perot 			DFB / DBR			VCSEL</a:t>
            </a:r>
          </a:p>
          <a:p>
            <a:pPr lvl="1">
              <a:lnSpc>
                <a:spcPct val="120000"/>
              </a:lnSpc>
              <a:buFontTx/>
              <a:buBlip>
                <a:blip r:embed="rId2"/>
              </a:buBlip>
            </a:pPr>
            <a:endParaRPr lang="en-US" sz="1400" b="0">
              <a:latin typeface="Arial" charset="0"/>
            </a:endParaRPr>
          </a:p>
          <a:p>
            <a:pPr lvl="1">
              <a:lnSpc>
                <a:spcPct val="120000"/>
              </a:lnSpc>
              <a:buFontTx/>
              <a:buBlip>
                <a:blip r:embed="rId2"/>
              </a:buBlip>
            </a:pPr>
            <a:endParaRPr lang="en-US" sz="1400" b="0">
              <a:latin typeface="Arial" charset="0"/>
            </a:endParaRPr>
          </a:p>
          <a:p>
            <a:pPr lvl="1">
              <a:lnSpc>
                <a:spcPct val="120000"/>
              </a:lnSpc>
              <a:buFontTx/>
              <a:buBlip>
                <a:blip r:embed="rId2"/>
              </a:buBlip>
            </a:pPr>
            <a:endParaRPr lang="en-US" sz="1400" b="0">
              <a:latin typeface="Arial" charset="0"/>
            </a:endParaRPr>
          </a:p>
          <a:p>
            <a:pPr lvl="1">
              <a:lnSpc>
                <a:spcPct val="120000"/>
              </a:lnSpc>
              <a:buFontTx/>
              <a:buBlip>
                <a:blip r:embed="rId2"/>
              </a:buBlip>
            </a:pPr>
            <a:endParaRPr lang="en-US" sz="1400" b="0">
              <a:latin typeface="Arial" charset="0"/>
            </a:endParaRPr>
          </a:p>
          <a:p>
            <a:pPr lvl="1">
              <a:lnSpc>
                <a:spcPct val="120000"/>
              </a:lnSpc>
              <a:buFontTx/>
              <a:buBlip>
                <a:blip r:embed="rId2"/>
              </a:buBlip>
            </a:pPr>
            <a:endParaRPr lang="en-US" sz="1400" b="0">
              <a:latin typeface="Arial" charset="0"/>
            </a:endParaRPr>
          </a:p>
          <a:p>
            <a:pPr lvl="1">
              <a:lnSpc>
                <a:spcPct val="120000"/>
              </a:lnSpc>
              <a:buFontTx/>
              <a:buBlip>
                <a:blip r:embed="rId2"/>
              </a:buBlip>
            </a:pPr>
            <a:endParaRPr lang="en-US" sz="1400" b="0">
              <a:latin typeface="Arial" charset="0"/>
            </a:endParaRPr>
          </a:p>
          <a:p>
            <a:pPr lvl="1">
              <a:lnSpc>
                <a:spcPct val="120000"/>
              </a:lnSpc>
              <a:buFontTx/>
              <a:buBlip>
                <a:blip r:embed="rId2"/>
              </a:buBlip>
            </a:pPr>
            <a:endParaRPr lang="en-US" sz="1400" b="0">
              <a:latin typeface="Arial" charset="0"/>
            </a:endParaRPr>
          </a:p>
        </p:txBody>
      </p:sp>
      <p:pic>
        <p:nvPicPr>
          <p:cNvPr id="265232" name="Picture 1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24288" y="1446213"/>
            <a:ext cx="171450" cy="174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65234" name="Picture 1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48438" y="1446213"/>
            <a:ext cx="171450" cy="174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2" name="Group 23"/>
          <p:cNvGrpSpPr>
            <a:grpSpLocks/>
          </p:cNvGrpSpPr>
          <p:nvPr/>
        </p:nvGrpSpPr>
        <p:grpSpPr bwMode="auto">
          <a:xfrm>
            <a:off x="598488" y="4043363"/>
            <a:ext cx="1471612" cy="1031875"/>
            <a:chOff x="2627" y="1707"/>
            <a:chExt cx="825" cy="536"/>
          </a:xfrm>
        </p:grpSpPr>
        <p:sp>
          <p:nvSpPr>
            <p:cNvPr id="265240" name="Freeform 24"/>
            <p:cNvSpPr>
              <a:spLocks/>
            </p:cNvSpPr>
            <p:nvPr/>
          </p:nvSpPr>
          <p:spPr bwMode="auto">
            <a:xfrm>
              <a:off x="2693" y="1865"/>
              <a:ext cx="265" cy="201"/>
            </a:xfrm>
            <a:custGeom>
              <a:avLst/>
              <a:gdLst/>
              <a:ahLst/>
              <a:cxnLst>
                <a:cxn ang="0">
                  <a:pos x="51" y="0"/>
                </a:cxn>
                <a:cxn ang="0">
                  <a:pos x="265" y="73"/>
                </a:cxn>
                <a:cxn ang="0">
                  <a:pos x="219" y="201"/>
                </a:cxn>
                <a:cxn ang="0">
                  <a:pos x="0" y="117"/>
                </a:cxn>
                <a:cxn ang="0">
                  <a:pos x="51" y="0"/>
                </a:cxn>
              </a:cxnLst>
              <a:rect l="0" t="0" r="r" b="b"/>
              <a:pathLst>
                <a:path w="265" h="201">
                  <a:moveTo>
                    <a:pt x="51" y="0"/>
                  </a:moveTo>
                  <a:lnTo>
                    <a:pt x="265" y="73"/>
                  </a:lnTo>
                  <a:lnTo>
                    <a:pt x="219" y="201"/>
                  </a:lnTo>
                  <a:lnTo>
                    <a:pt x="0" y="117"/>
                  </a:lnTo>
                  <a:lnTo>
                    <a:pt x="51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/>
            <a:lstStyle/>
            <a:p>
              <a:endParaRPr lang="nl-NL"/>
            </a:p>
          </p:txBody>
        </p:sp>
        <p:pic>
          <p:nvPicPr>
            <p:cNvPr id="265241" name="Picture 25" descr="Source Laser, CW 1550 10 mW"/>
            <p:cNvPicPr>
              <a:picLocks noChangeAspect="1" noChangeArrowheads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lum contrast="18000"/>
            </a:blip>
            <a:srcRect/>
            <a:stretch>
              <a:fillRect/>
            </a:stretch>
          </p:blipFill>
          <p:spPr bwMode="auto">
            <a:xfrm>
              <a:off x="2627" y="1707"/>
              <a:ext cx="825" cy="536"/>
            </a:xfrm>
            <a:prstGeom prst="rect">
              <a:avLst/>
            </a:prstGeom>
            <a:noFill/>
          </p:spPr>
        </p:pic>
      </p:grpSp>
      <p:pic>
        <p:nvPicPr>
          <p:cNvPr id="265243" name="Picture 27" descr="KvzCj5SC%20LC%20flex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148013" y="5372100"/>
            <a:ext cx="695325" cy="981075"/>
          </a:xfrm>
          <a:prstGeom prst="rect">
            <a:avLst/>
          </a:prstGeom>
          <a:noFill/>
        </p:spPr>
      </p:pic>
      <p:sp>
        <p:nvSpPr>
          <p:cNvPr id="265249" name="Rectangle 33"/>
          <p:cNvSpPr>
            <a:spLocks noChangeArrowheads="1"/>
          </p:cNvSpPr>
          <p:nvPr/>
        </p:nvSpPr>
        <p:spPr bwMode="auto">
          <a:xfrm rot="-1660768">
            <a:off x="6026150" y="5586413"/>
            <a:ext cx="457200" cy="752475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nl-NL"/>
          </a:p>
        </p:txBody>
      </p:sp>
      <p:sp>
        <p:nvSpPr>
          <p:cNvPr id="265247" name="Rectangle 31"/>
          <p:cNvSpPr>
            <a:spLocks noChangeArrowheads="1"/>
          </p:cNvSpPr>
          <p:nvPr/>
        </p:nvSpPr>
        <p:spPr bwMode="auto">
          <a:xfrm rot="-2218366">
            <a:off x="5053013" y="4992688"/>
            <a:ext cx="673100" cy="519112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nl-NL"/>
          </a:p>
        </p:txBody>
      </p:sp>
      <p:pic>
        <p:nvPicPr>
          <p:cNvPr id="265258" name="Picture 42" descr="1170258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562225" y="3910013"/>
            <a:ext cx="2619375" cy="1966912"/>
          </a:xfrm>
          <a:prstGeom prst="rect">
            <a:avLst/>
          </a:prstGeom>
          <a:noFill/>
        </p:spPr>
      </p:pic>
      <p:sp>
        <p:nvSpPr>
          <p:cNvPr id="265259" name="Rectangle 43"/>
          <p:cNvSpPr>
            <a:spLocks noChangeArrowheads="1"/>
          </p:cNvSpPr>
          <p:nvPr/>
        </p:nvSpPr>
        <p:spPr bwMode="auto">
          <a:xfrm>
            <a:off x="5240338" y="4281488"/>
            <a:ext cx="3370262" cy="1485900"/>
          </a:xfrm>
          <a:prstGeom prst="rect">
            <a:avLst/>
          </a:prstGeom>
          <a:solidFill>
            <a:schemeClr val="bg1"/>
          </a:solidFill>
          <a:ln w="12700">
            <a:solidFill>
              <a:srgbClr val="808080"/>
            </a:solidFill>
            <a:miter lim="800000"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endParaRPr lang="nl-NL"/>
          </a:p>
        </p:txBody>
      </p:sp>
      <p:sp>
        <p:nvSpPr>
          <p:cNvPr id="265260" name="Text Box 44"/>
          <p:cNvSpPr txBox="1">
            <a:spLocks noChangeArrowheads="1"/>
          </p:cNvSpPr>
          <p:nvPr/>
        </p:nvSpPr>
        <p:spPr bwMode="auto">
          <a:xfrm>
            <a:off x="5248275" y="4213225"/>
            <a:ext cx="3004669" cy="14957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lnSpc>
                <a:spcPct val="120000"/>
              </a:lnSpc>
              <a:buFontTx/>
              <a:buBlip>
                <a:blip r:embed="rId2"/>
              </a:buBlip>
            </a:pPr>
            <a:r>
              <a:rPr lang="en-US" sz="2000" b="0" dirty="0">
                <a:latin typeface="Arial" charset="0"/>
              </a:rPr>
              <a:t> </a:t>
            </a:r>
            <a:r>
              <a:rPr lang="en-US" sz="1400" b="0" dirty="0">
                <a:latin typeface="Arial" charset="0"/>
              </a:rPr>
              <a:t> Issues</a:t>
            </a:r>
          </a:p>
          <a:p>
            <a:pPr lvl="1">
              <a:lnSpc>
                <a:spcPct val="120000"/>
              </a:lnSpc>
              <a:buFontTx/>
              <a:buBlip>
                <a:blip r:embed="rId2"/>
              </a:buBlip>
            </a:pPr>
            <a:r>
              <a:rPr lang="en-US" sz="1400" b="0" dirty="0">
                <a:latin typeface="Arial" charset="0"/>
              </a:rPr>
              <a:t>  Availability </a:t>
            </a:r>
            <a:r>
              <a:rPr lang="en-US" sz="1400" b="0" dirty="0" smtClean="0">
                <a:latin typeface="Arial" charset="0"/>
              </a:rPr>
              <a:t>in </a:t>
            </a:r>
            <a:r>
              <a:rPr lang="en-US" sz="1400" b="0" dirty="0">
                <a:latin typeface="Arial" charset="0"/>
              </a:rPr>
              <a:t>all </a:t>
            </a:r>
            <a:r>
              <a:rPr lang="en-US" sz="1400" b="0" dirty="0" smtClean="0">
                <a:latin typeface="Symbol" pitchFamily="18" charset="2"/>
              </a:rPr>
              <a:t>l </a:t>
            </a:r>
            <a:r>
              <a:rPr lang="en-US" sz="1400" b="0" dirty="0" smtClean="0">
                <a:latin typeface="Arial" charset="0"/>
              </a:rPr>
              <a:t>windows</a:t>
            </a:r>
            <a:endParaRPr lang="en-US" sz="1400" b="0" dirty="0">
              <a:latin typeface="Arial" charset="0"/>
            </a:endParaRPr>
          </a:p>
          <a:p>
            <a:pPr lvl="1">
              <a:lnSpc>
                <a:spcPct val="120000"/>
              </a:lnSpc>
              <a:buFontTx/>
              <a:buBlip>
                <a:blip r:embed="rId2"/>
              </a:buBlip>
            </a:pPr>
            <a:r>
              <a:rPr lang="en-US" sz="1400" b="0" dirty="0">
                <a:latin typeface="Arial" charset="0"/>
              </a:rPr>
              <a:t>  Modulation bandwidth</a:t>
            </a:r>
          </a:p>
          <a:p>
            <a:pPr lvl="1">
              <a:lnSpc>
                <a:spcPct val="120000"/>
              </a:lnSpc>
              <a:buFontTx/>
              <a:buBlip>
                <a:blip r:embed="rId2"/>
              </a:buBlip>
            </a:pPr>
            <a:r>
              <a:rPr lang="en-US" sz="1400" b="0" dirty="0">
                <a:latin typeface="Arial" charset="0"/>
              </a:rPr>
              <a:t>  Output power</a:t>
            </a:r>
          </a:p>
          <a:p>
            <a:pPr lvl="1">
              <a:lnSpc>
                <a:spcPct val="120000"/>
              </a:lnSpc>
              <a:buFontTx/>
              <a:buBlip>
                <a:blip r:embed="rId2"/>
              </a:buBlip>
            </a:pPr>
            <a:r>
              <a:rPr lang="en-US" sz="1400" b="0" dirty="0">
                <a:latin typeface="Arial" charset="0"/>
              </a:rPr>
              <a:t>  Temperature control</a:t>
            </a:r>
          </a:p>
        </p:txBody>
      </p:sp>
      <p:pic>
        <p:nvPicPr>
          <p:cNvPr id="265261" name="Picture 45" descr="vcsel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745288" y="1638300"/>
            <a:ext cx="1654175" cy="1152525"/>
          </a:xfrm>
          <a:prstGeom prst="rect">
            <a:avLst/>
          </a:prstGeom>
          <a:noFill/>
        </p:spPr>
      </p:pic>
      <p:pic>
        <p:nvPicPr>
          <p:cNvPr id="265262" name="Picture 46" descr="fplaser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187450" y="1600200"/>
            <a:ext cx="1797050" cy="2228850"/>
          </a:xfrm>
          <a:prstGeom prst="rect">
            <a:avLst/>
          </a:prstGeom>
          <a:noFill/>
        </p:spPr>
      </p:pic>
      <p:pic>
        <p:nvPicPr>
          <p:cNvPr id="265263" name="Picture 47" descr="dfb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4029075" y="1628775"/>
            <a:ext cx="1860550" cy="2254250"/>
          </a:xfrm>
          <a:prstGeom prst="rect">
            <a:avLst/>
          </a:prstGeom>
          <a:noFill/>
        </p:spPr>
      </p:pic>
      <p:pic>
        <p:nvPicPr>
          <p:cNvPr id="265266" name="Picture 50" descr="1172937"/>
          <p:cNvPicPr>
            <a:picLocks noChangeAspect="1" noChangeArrowheads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49250" y="4992688"/>
            <a:ext cx="1889125" cy="1417637"/>
          </a:xfrm>
          <a:prstGeom prst="rect">
            <a:avLst/>
          </a:prstGeom>
          <a:noFill/>
        </p:spPr>
      </p:pic>
      <p:sp>
        <p:nvSpPr>
          <p:cNvPr id="23" name="Date Placeholder 3"/>
          <p:cNvSpPr>
            <a:spLocks noGrp="1"/>
          </p:cNvSpPr>
          <p:nvPr>
            <p:ph type="dt" sz="half" idx="10"/>
          </p:nvPr>
        </p:nvSpPr>
        <p:spPr>
          <a:xfrm>
            <a:off x="215900" y="6543675"/>
            <a:ext cx="8928100" cy="457200"/>
          </a:xfrm>
        </p:spPr>
        <p:txBody>
          <a:bodyPr/>
          <a:lstStyle/>
          <a:p>
            <a:r>
              <a:rPr lang="en-US" dirty="0" smtClean="0"/>
              <a:t>AAVP 2011</a:t>
            </a:r>
            <a:r>
              <a:rPr lang="en-US" dirty="0"/>
              <a:t>							    </a:t>
            </a:r>
            <a:r>
              <a:rPr lang="en-US" dirty="0" smtClean="0"/>
              <a:t>	</a:t>
            </a:r>
            <a:r>
              <a:rPr lang="en-US" dirty="0" smtClean="0"/>
              <a:t>	p</a:t>
            </a:r>
            <a:fld id="{2CDE8109-F8AC-4647-ABAD-E467BBFC8345}" type="slidenum">
              <a:rPr lang="en-US" smtClean="0"/>
              <a:pPr/>
              <a:t>5</a:t>
            </a:fld>
            <a:endParaRPr lang="nl-NL" dirty="0"/>
          </a:p>
        </p:txBody>
      </p:sp>
      <p:pic>
        <p:nvPicPr>
          <p:cNvPr id="24" name="Picture 2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6857999" y="6278305"/>
            <a:ext cx="712623" cy="4558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7999" y="6278305"/>
            <a:ext cx="712623" cy="4558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8291" name="Rectangle 3"/>
          <p:cNvSpPr>
            <a:spLocks noChangeArrowheads="1"/>
          </p:cNvSpPr>
          <p:nvPr/>
        </p:nvSpPr>
        <p:spPr bwMode="auto">
          <a:xfrm>
            <a:off x="315913" y="3182938"/>
            <a:ext cx="6284912" cy="2438400"/>
          </a:xfrm>
          <a:prstGeom prst="rect">
            <a:avLst/>
          </a:prstGeom>
          <a:solidFill>
            <a:schemeClr val="bg1"/>
          </a:solidFill>
          <a:ln w="12700">
            <a:solidFill>
              <a:srgbClr val="808080"/>
            </a:solidFill>
            <a:miter lim="800000"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endParaRPr lang="nl-NL"/>
          </a:p>
        </p:txBody>
      </p:sp>
      <p:sp>
        <p:nvSpPr>
          <p:cNvPr id="268292" name="Rectangle 4"/>
          <p:cNvSpPr>
            <a:spLocks noChangeArrowheads="1"/>
          </p:cNvSpPr>
          <p:nvPr/>
        </p:nvSpPr>
        <p:spPr bwMode="auto">
          <a:xfrm>
            <a:off x="315913" y="1058863"/>
            <a:ext cx="8475662" cy="2019300"/>
          </a:xfrm>
          <a:prstGeom prst="rect">
            <a:avLst/>
          </a:prstGeom>
          <a:solidFill>
            <a:schemeClr val="bg1"/>
          </a:solidFill>
          <a:ln w="12700">
            <a:solidFill>
              <a:srgbClr val="808080"/>
            </a:solidFill>
            <a:miter lim="800000"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endParaRPr lang="nl-NL"/>
          </a:p>
        </p:txBody>
      </p:sp>
      <p:sp>
        <p:nvSpPr>
          <p:cNvPr id="268300" name="Text Box 12"/>
          <p:cNvSpPr txBox="1">
            <a:spLocks noChangeArrowheads="1"/>
          </p:cNvSpPr>
          <p:nvPr/>
        </p:nvSpPr>
        <p:spPr bwMode="auto">
          <a:xfrm>
            <a:off x="314325" y="971550"/>
            <a:ext cx="7642225" cy="3122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120000"/>
              </a:lnSpc>
              <a:buFontTx/>
              <a:buBlip>
                <a:blip r:embed="rId3"/>
              </a:buBlip>
            </a:pPr>
            <a:r>
              <a:rPr lang="en-US" sz="2000" b="0" dirty="0">
                <a:latin typeface="Arial" charset="0"/>
              </a:rPr>
              <a:t> </a:t>
            </a:r>
            <a:r>
              <a:rPr lang="en-US" sz="1400" b="0" dirty="0">
                <a:latin typeface="Arial" charset="0"/>
              </a:rPr>
              <a:t> Modulators</a:t>
            </a:r>
          </a:p>
          <a:p>
            <a:pPr lvl="1">
              <a:lnSpc>
                <a:spcPct val="120000"/>
              </a:lnSpc>
              <a:buFontTx/>
              <a:buBlip>
                <a:blip r:embed="rId3"/>
              </a:buBlip>
            </a:pPr>
            <a:r>
              <a:rPr lang="en-US" sz="1400" b="0" dirty="0">
                <a:latin typeface="Arial" charset="0"/>
              </a:rPr>
              <a:t>  Mach-</a:t>
            </a:r>
            <a:r>
              <a:rPr lang="en-US" sz="1400" b="0" dirty="0" err="1">
                <a:latin typeface="Arial" charset="0"/>
              </a:rPr>
              <a:t>Zehnder</a:t>
            </a:r>
            <a:r>
              <a:rPr lang="en-US" sz="1400" b="0" dirty="0">
                <a:latin typeface="Arial" charset="0"/>
              </a:rPr>
              <a:t> interferometer modulator</a:t>
            </a:r>
          </a:p>
          <a:p>
            <a:pPr lvl="1">
              <a:lnSpc>
                <a:spcPct val="120000"/>
              </a:lnSpc>
              <a:buFontTx/>
              <a:buBlip>
                <a:blip r:embed="rId3"/>
              </a:buBlip>
            </a:pPr>
            <a:r>
              <a:rPr lang="en-US" sz="1400" b="0" dirty="0">
                <a:latin typeface="Arial" charset="0"/>
              </a:rPr>
              <a:t>  Electro-absorption modulator</a:t>
            </a:r>
          </a:p>
          <a:p>
            <a:pPr lvl="1">
              <a:lnSpc>
                <a:spcPct val="120000"/>
              </a:lnSpc>
              <a:buFontTx/>
              <a:buBlip>
                <a:blip r:embed="rId3"/>
              </a:buBlip>
            </a:pPr>
            <a:endParaRPr lang="en-US" sz="1400" b="0" dirty="0">
              <a:latin typeface="Arial" charset="0"/>
            </a:endParaRPr>
          </a:p>
          <a:p>
            <a:pPr lvl="1">
              <a:lnSpc>
                <a:spcPct val="120000"/>
              </a:lnSpc>
              <a:buFontTx/>
              <a:buBlip>
                <a:blip r:embed="rId3"/>
              </a:buBlip>
            </a:pPr>
            <a:endParaRPr lang="en-US" sz="1400" b="0" dirty="0">
              <a:latin typeface="Arial" charset="0"/>
            </a:endParaRPr>
          </a:p>
          <a:p>
            <a:pPr lvl="1">
              <a:lnSpc>
                <a:spcPct val="120000"/>
              </a:lnSpc>
              <a:buFontTx/>
              <a:buBlip>
                <a:blip r:embed="rId3"/>
              </a:buBlip>
            </a:pPr>
            <a:endParaRPr lang="en-US" sz="1400" b="0" dirty="0">
              <a:latin typeface="Arial" charset="0"/>
            </a:endParaRPr>
          </a:p>
          <a:p>
            <a:pPr lvl="1">
              <a:lnSpc>
                <a:spcPct val="120000"/>
              </a:lnSpc>
              <a:buFontTx/>
              <a:buBlip>
                <a:blip r:embed="rId3"/>
              </a:buBlip>
            </a:pPr>
            <a:endParaRPr lang="en-US" sz="1400" b="0" dirty="0">
              <a:latin typeface="Arial" charset="0"/>
            </a:endParaRPr>
          </a:p>
          <a:p>
            <a:pPr lvl="1">
              <a:lnSpc>
                <a:spcPct val="120000"/>
              </a:lnSpc>
              <a:buFontTx/>
              <a:buBlip>
                <a:blip r:embed="rId3"/>
              </a:buBlip>
            </a:pPr>
            <a:endParaRPr lang="en-US" sz="1400" b="0" dirty="0">
              <a:latin typeface="Arial" charset="0"/>
            </a:endParaRPr>
          </a:p>
          <a:p>
            <a:pPr>
              <a:lnSpc>
                <a:spcPct val="120000"/>
              </a:lnSpc>
              <a:buFontTx/>
              <a:buBlip>
                <a:blip r:embed="rId3"/>
              </a:buBlip>
            </a:pPr>
            <a:r>
              <a:rPr lang="en-US" sz="2000" b="0" dirty="0">
                <a:latin typeface="Arial" charset="0"/>
              </a:rPr>
              <a:t> </a:t>
            </a:r>
            <a:r>
              <a:rPr lang="en-US" sz="1400" b="0" dirty="0">
                <a:latin typeface="Arial" charset="0"/>
              </a:rPr>
              <a:t> Detectors</a:t>
            </a:r>
          </a:p>
          <a:p>
            <a:pPr lvl="1">
              <a:lnSpc>
                <a:spcPct val="120000"/>
              </a:lnSpc>
              <a:buFontTx/>
              <a:buBlip>
                <a:blip r:embed="rId3"/>
              </a:buBlip>
            </a:pPr>
            <a:r>
              <a:rPr lang="en-US" sz="1400" b="0" dirty="0">
                <a:latin typeface="Arial" charset="0"/>
              </a:rPr>
              <a:t>  PIN</a:t>
            </a:r>
          </a:p>
          <a:p>
            <a:pPr lvl="1">
              <a:lnSpc>
                <a:spcPct val="120000"/>
              </a:lnSpc>
              <a:buFontTx/>
              <a:buBlip>
                <a:blip r:embed="rId3"/>
              </a:buBlip>
            </a:pPr>
            <a:r>
              <a:rPr lang="en-US" sz="1400" b="0" dirty="0">
                <a:latin typeface="Arial" charset="0"/>
              </a:rPr>
              <a:t>  APD</a:t>
            </a:r>
          </a:p>
        </p:txBody>
      </p:sp>
      <p:pic>
        <p:nvPicPr>
          <p:cNvPr id="268311" name="Picture 2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401888" y="1916113"/>
            <a:ext cx="2003425" cy="1087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68317" name="Picture 29" descr="GN3050-ROSA-Gennum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42950" y="4424363"/>
            <a:ext cx="1190625" cy="923925"/>
          </a:xfrm>
          <a:prstGeom prst="rect">
            <a:avLst/>
          </a:prstGeom>
          <a:noFill/>
        </p:spPr>
      </p:pic>
      <p:pic>
        <p:nvPicPr>
          <p:cNvPr id="268318" name="Picture 30" descr="detec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624263" y="3352800"/>
            <a:ext cx="2695575" cy="1876425"/>
          </a:xfrm>
          <a:prstGeom prst="rect">
            <a:avLst/>
          </a:prstGeom>
          <a:noFill/>
        </p:spPr>
      </p:pic>
      <p:pic>
        <p:nvPicPr>
          <p:cNvPr id="268320" name="Picture 32" descr="1051641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733550" y="3663950"/>
            <a:ext cx="1552575" cy="1165225"/>
          </a:xfrm>
          <a:prstGeom prst="rect">
            <a:avLst/>
          </a:prstGeom>
          <a:noFill/>
        </p:spPr>
      </p:pic>
      <p:pic>
        <p:nvPicPr>
          <p:cNvPr id="268321" name="Picture 33" descr="modulator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235575" y="1238250"/>
            <a:ext cx="3100388" cy="1773238"/>
          </a:xfrm>
          <a:prstGeom prst="rect">
            <a:avLst/>
          </a:prstGeom>
          <a:noFill/>
        </p:spPr>
      </p:pic>
      <p:sp>
        <p:nvSpPr>
          <p:cNvPr id="268324" name="Rectangle 36"/>
          <p:cNvSpPr>
            <a:spLocks noChangeArrowheads="1"/>
          </p:cNvSpPr>
          <p:nvPr/>
        </p:nvSpPr>
        <p:spPr bwMode="auto">
          <a:xfrm>
            <a:off x="5630863" y="5100638"/>
            <a:ext cx="3370262" cy="1219200"/>
          </a:xfrm>
          <a:prstGeom prst="rect">
            <a:avLst/>
          </a:prstGeom>
          <a:solidFill>
            <a:schemeClr val="bg1"/>
          </a:solidFill>
          <a:ln w="12700">
            <a:solidFill>
              <a:srgbClr val="808080"/>
            </a:solidFill>
            <a:miter lim="800000"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endParaRPr lang="nl-NL"/>
          </a:p>
        </p:txBody>
      </p:sp>
      <p:sp>
        <p:nvSpPr>
          <p:cNvPr id="268325" name="Text Box 37"/>
          <p:cNvSpPr txBox="1">
            <a:spLocks noChangeArrowheads="1"/>
          </p:cNvSpPr>
          <p:nvPr/>
        </p:nvSpPr>
        <p:spPr bwMode="auto">
          <a:xfrm>
            <a:off x="5638800" y="5032375"/>
            <a:ext cx="2590800" cy="1223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lnSpc>
                <a:spcPct val="120000"/>
              </a:lnSpc>
              <a:buFontTx/>
              <a:buBlip>
                <a:blip r:embed="rId3"/>
              </a:buBlip>
            </a:pPr>
            <a:r>
              <a:rPr lang="en-US" sz="2000" b="0">
                <a:latin typeface="Arial" charset="0"/>
              </a:rPr>
              <a:t> </a:t>
            </a:r>
            <a:r>
              <a:rPr lang="en-US" sz="1400" b="0">
                <a:latin typeface="Arial" charset="0"/>
              </a:rPr>
              <a:t> Issues</a:t>
            </a:r>
          </a:p>
          <a:p>
            <a:pPr lvl="1">
              <a:lnSpc>
                <a:spcPct val="120000"/>
              </a:lnSpc>
              <a:buFontTx/>
              <a:buBlip>
                <a:blip r:embed="rId3"/>
              </a:buBlip>
            </a:pPr>
            <a:r>
              <a:rPr lang="en-US" sz="1400" b="0">
                <a:latin typeface="Arial" charset="0"/>
              </a:rPr>
              <a:t>  Availability at all </a:t>
            </a:r>
            <a:r>
              <a:rPr lang="en-US" sz="1400" b="0">
                <a:latin typeface="Symbol" pitchFamily="18" charset="2"/>
              </a:rPr>
              <a:t>l</a:t>
            </a:r>
            <a:r>
              <a:rPr lang="en-US" sz="1400" b="0">
                <a:latin typeface="Arial" charset="0"/>
              </a:rPr>
              <a:t>’s</a:t>
            </a:r>
          </a:p>
          <a:p>
            <a:pPr lvl="1">
              <a:lnSpc>
                <a:spcPct val="120000"/>
              </a:lnSpc>
              <a:buFontTx/>
              <a:buBlip>
                <a:blip r:embed="rId3"/>
              </a:buBlip>
            </a:pPr>
            <a:r>
              <a:rPr lang="en-US" sz="1400" b="0">
                <a:latin typeface="Arial" charset="0"/>
              </a:rPr>
              <a:t>  Modulation bandwidth</a:t>
            </a:r>
          </a:p>
          <a:p>
            <a:pPr lvl="1">
              <a:lnSpc>
                <a:spcPct val="120000"/>
              </a:lnSpc>
              <a:buFontTx/>
              <a:buBlip>
                <a:blip r:embed="rId3"/>
              </a:buBlip>
            </a:pPr>
            <a:r>
              <a:rPr lang="en-US" sz="1400" b="0">
                <a:latin typeface="Arial" charset="0"/>
              </a:rPr>
              <a:t>  Input power</a:t>
            </a:r>
          </a:p>
        </p:txBody>
      </p:sp>
      <p:sp>
        <p:nvSpPr>
          <p:cNvPr id="16" name="Rectangle 3"/>
          <p:cNvSpPr>
            <a:spLocks noChangeArrowheads="1"/>
          </p:cNvSpPr>
          <p:nvPr/>
        </p:nvSpPr>
        <p:spPr bwMode="auto">
          <a:xfrm>
            <a:off x="4421188" y="338138"/>
            <a:ext cx="4489450" cy="514350"/>
          </a:xfrm>
          <a:prstGeom prst="rect">
            <a:avLst/>
          </a:prstGeom>
          <a:solidFill>
            <a:srgbClr val="FFFFFF"/>
          </a:solidFill>
          <a:ln w="12700">
            <a:solidFill>
              <a:srgbClr val="969696"/>
            </a:solidFill>
            <a:miter lim="800000"/>
            <a:headEnd/>
            <a:tailEnd/>
          </a:ln>
          <a:effectLst>
            <a:outerShdw dist="107763" dir="2700000" algn="ctr" rotWithShape="0">
              <a:srgbClr val="808080">
                <a:alpha val="50000"/>
              </a:srgbClr>
            </a:outerShdw>
          </a:effectLst>
        </p:spPr>
        <p:txBody>
          <a:bodyPr wrap="none" anchor="ctr"/>
          <a:lstStyle/>
          <a:p>
            <a:endParaRPr lang="nl-NL"/>
          </a:p>
        </p:txBody>
      </p:sp>
      <p:sp>
        <p:nvSpPr>
          <p:cNvPr id="17" name="Text Box 4"/>
          <p:cNvSpPr txBox="1">
            <a:spLocks noChangeArrowheads="1"/>
          </p:cNvSpPr>
          <p:nvPr/>
        </p:nvSpPr>
        <p:spPr bwMode="auto">
          <a:xfrm>
            <a:off x="4583113" y="374650"/>
            <a:ext cx="1931939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0" b="0" dirty="0" smtClean="0">
                <a:solidFill>
                  <a:srgbClr val="0F70FF"/>
                </a:solidFill>
                <a:latin typeface="Arial" charset="0"/>
              </a:rPr>
              <a:t>Components</a:t>
            </a:r>
            <a:endParaRPr lang="en-US" sz="2400" b="0" noProof="1">
              <a:solidFill>
                <a:srgbClr val="0F70FF"/>
              </a:solidFill>
            </a:endParaRPr>
          </a:p>
        </p:txBody>
      </p:sp>
      <p:sp>
        <p:nvSpPr>
          <p:cNvPr id="18" name="Date Placeholder 3"/>
          <p:cNvSpPr>
            <a:spLocks noGrp="1"/>
          </p:cNvSpPr>
          <p:nvPr>
            <p:ph type="dt" sz="half" idx="10"/>
          </p:nvPr>
        </p:nvSpPr>
        <p:spPr>
          <a:xfrm>
            <a:off x="215900" y="6543675"/>
            <a:ext cx="8928100" cy="457200"/>
          </a:xfrm>
        </p:spPr>
        <p:txBody>
          <a:bodyPr/>
          <a:lstStyle/>
          <a:p>
            <a:r>
              <a:rPr lang="en-US" dirty="0" smtClean="0"/>
              <a:t>AAVP 2011</a:t>
            </a:r>
            <a:r>
              <a:rPr lang="en-US" dirty="0"/>
              <a:t>							    </a:t>
            </a:r>
            <a:r>
              <a:rPr lang="en-US" dirty="0" smtClean="0"/>
              <a:t>	</a:t>
            </a:r>
            <a:r>
              <a:rPr lang="en-US" dirty="0" smtClean="0"/>
              <a:t>	p</a:t>
            </a:r>
            <a:fld id="{2CDE8109-F8AC-4647-ABAD-E467BBFC8345}" type="slidenum">
              <a:rPr lang="en-US" smtClean="0"/>
              <a:pPr/>
              <a:t>6</a:t>
            </a:fld>
            <a:endParaRPr lang="nl-N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7999" y="6278304"/>
            <a:ext cx="712623" cy="4558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" name="Rectangle 5"/>
          <p:cNvSpPr>
            <a:spLocks noChangeArrowheads="1"/>
          </p:cNvSpPr>
          <p:nvPr/>
        </p:nvSpPr>
        <p:spPr bwMode="auto">
          <a:xfrm>
            <a:off x="4256314" y="338138"/>
            <a:ext cx="4654324" cy="514350"/>
          </a:xfrm>
          <a:prstGeom prst="rect">
            <a:avLst/>
          </a:prstGeom>
          <a:solidFill>
            <a:srgbClr val="FFFFFF"/>
          </a:solidFill>
          <a:ln w="12700">
            <a:solidFill>
              <a:srgbClr val="969696"/>
            </a:solidFill>
            <a:miter lim="800000"/>
            <a:headEnd/>
            <a:tailEnd/>
          </a:ln>
          <a:effectLst>
            <a:outerShdw dist="107763" dir="2700000" algn="ctr" rotWithShape="0">
              <a:srgbClr val="808080">
                <a:alpha val="50000"/>
              </a:srgbClr>
            </a:outerShdw>
          </a:effectLst>
        </p:spPr>
        <p:txBody>
          <a:bodyPr wrap="none" anchor="ctr"/>
          <a:lstStyle/>
          <a:p>
            <a:endParaRPr lang="nl-NL"/>
          </a:p>
        </p:txBody>
      </p:sp>
      <p:sp>
        <p:nvSpPr>
          <p:cNvPr id="22" name="Text Box 6"/>
          <p:cNvSpPr txBox="1">
            <a:spLocks noChangeArrowheads="1"/>
          </p:cNvSpPr>
          <p:nvPr/>
        </p:nvSpPr>
        <p:spPr bwMode="auto">
          <a:xfrm>
            <a:off x="4288165" y="374650"/>
            <a:ext cx="425026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b="0" dirty="0" smtClean="0">
                <a:solidFill>
                  <a:srgbClr val="0F70FF"/>
                </a:solidFill>
                <a:latin typeface="Arial" charset="0"/>
              </a:rPr>
              <a:t>RFoF Technology for the SKA</a:t>
            </a:r>
            <a:endParaRPr lang="en-US" b="0" noProof="1">
              <a:solidFill>
                <a:srgbClr val="0F70FF"/>
              </a:solidFill>
            </a:endParaRPr>
          </a:p>
        </p:txBody>
      </p:sp>
      <p:sp>
        <p:nvSpPr>
          <p:cNvPr id="9" name="Rectangle 678"/>
          <p:cNvSpPr>
            <a:spLocks noChangeArrowheads="1"/>
          </p:cNvSpPr>
          <p:nvPr/>
        </p:nvSpPr>
        <p:spPr bwMode="auto">
          <a:xfrm>
            <a:off x="5325035" y="1008531"/>
            <a:ext cx="3657598" cy="3025587"/>
          </a:xfrm>
          <a:prstGeom prst="rect">
            <a:avLst/>
          </a:prstGeom>
          <a:solidFill>
            <a:schemeClr val="bg1"/>
          </a:solidFill>
          <a:ln w="12700">
            <a:solidFill>
              <a:srgbClr val="808080"/>
            </a:solidFill>
            <a:miter lim="800000"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endParaRPr lang="nl-NL"/>
          </a:p>
        </p:txBody>
      </p:sp>
      <p:sp>
        <p:nvSpPr>
          <p:cNvPr id="10" name="Text Box 679"/>
          <p:cNvSpPr txBox="1">
            <a:spLocks noChangeArrowheads="1"/>
          </p:cNvSpPr>
          <p:nvPr/>
        </p:nvSpPr>
        <p:spPr bwMode="auto">
          <a:xfrm>
            <a:off x="234529" y="1283524"/>
            <a:ext cx="4614405" cy="45981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lnSpc>
                <a:spcPct val="120000"/>
              </a:lnSpc>
              <a:buFontTx/>
              <a:buBlip>
                <a:blip r:embed="rId3"/>
              </a:buBlip>
            </a:pPr>
            <a:r>
              <a:rPr lang="en-US" sz="2000" b="0" dirty="0">
                <a:latin typeface="Arial" charset="0"/>
              </a:rPr>
              <a:t> </a:t>
            </a:r>
            <a:r>
              <a:rPr lang="en-US" sz="1400" dirty="0">
                <a:latin typeface="Arial" charset="0"/>
              </a:rPr>
              <a:t> </a:t>
            </a:r>
            <a:r>
              <a:rPr lang="en-US" sz="1400" dirty="0" smtClean="0">
                <a:latin typeface="Arial" charset="0"/>
              </a:rPr>
              <a:t>Issues:</a:t>
            </a:r>
          </a:p>
          <a:p>
            <a:pPr lvl="1">
              <a:lnSpc>
                <a:spcPct val="120000"/>
              </a:lnSpc>
              <a:buFontTx/>
              <a:buBlip>
                <a:blip r:embed="rId3"/>
              </a:buBlip>
            </a:pPr>
            <a:r>
              <a:rPr lang="en-US" sz="1400" dirty="0" smtClean="0">
                <a:latin typeface="Arial" charset="0"/>
              </a:rPr>
              <a:t> External Modulation vs. Direct Modulation</a:t>
            </a:r>
          </a:p>
          <a:p>
            <a:pPr lvl="2">
              <a:lnSpc>
                <a:spcPct val="120000"/>
              </a:lnSpc>
              <a:buFontTx/>
              <a:buBlip>
                <a:blip r:embed="rId3"/>
              </a:buBlip>
            </a:pPr>
            <a:r>
              <a:rPr lang="en-US" sz="1400" dirty="0" smtClean="0">
                <a:latin typeface="Arial" charset="0"/>
              </a:rPr>
              <a:t> EM: more expensive</a:t>
            </a:r>
          </a:p>
          <a:p>
            <a:pPr lvl="2">
              <a:lnSpc>
                <a:spcPct val="120000"/>
              </a:lnSpc>
              <a:buFontTx/>
              <a:buBlip>
                <a:blip r:embed="rId3"/>
              </a:buBlip>
            </a:pPr>
            <a:r>
              <a:rPr lang="en-US" sz="1400" dirty="0" smtClean="0">
                <a:latin typeface="Arial" charset="0"/>
              </a:rPr>
              <a:t> EM: better link gain</a:t>
            </a:r>
          </a:p>
          <a:p>
            <a:pPr lvl="2">
              <a:lnSpc>
                <a:spcPct val="120000"/>
              </a:lnSpc>
              <a:buFontTx/>
              <a:buBlip>
                <a:blip r:embed="rId3"/>
              </a:buBlip>
            </a:pPr>
            <a:r>
              <a:rPr lang="en-US" sz="1400" dirty="0" smtClean="0">
                <a:latin typeface="Arial" charset="0"/>
              </a:rPr>
              <a:t> Equal SFDR and transmission distance</a:t>
            </a:r>
          </a:p>
          <a:p>
            <a:pPr lvl="2">
              <a:lnSpc>
                <a:spcPct val="120000"/>
              </a:lnSpc>
            </a:pPr>
            <a:r>
              <a:rPr lang="en-US" sz="1400" dirty="0" smtClean="0">
                <a:latin typeface="Arial" charset="0"/>
              </a:rPr>
              <a:t> </a:t>
            </a:r>
          </a:p>
          <a:p>
            <a:pPr lvl="1">
              <a:lnSpc>
                <a:spcPct val="120000"/>
              </a:lnSpc>
              <a:buFontTx/>
              <a:buBlip>
                <a:blip r:embed="rId3"/>
              </a:buBlip>
            </a:pPr>
            <a:r>
              <a:rPr lang="en-US" sz="1400" dirty="0" smtClean="0">
                <a:latin typeface="Arial" charset="0"/>
              </a:rPr>
              <a:t> Single mode vs. multimode</a:t>
            </a:r>
          </a:p>
          <a:p>
            <a:pPr lvl="2">
              <a:lnSpc>
                <a:spcPct val="120000"/>
              </a:lnSpc>
              <a:buFontTx/>
              <a:buBlip>
                <a:blip r:embed="rId3"/>
              </a:buBlip>
            </a:pPr>
            <a:r>
              <a:rPr lang="en-US" sz="1400" dirty="0" smtClean="0">
                <a:latin typeface="Arial" charset="0"/>
              </a:rPr>
              <a:t> Low cost</a:t>
            </a:r>
          </a:p>
          <a:p>
            <a:pPr lvl="2">
              <a:lnSpc>
                <a:spcPct val="120000"/>
              </a:lnSpc>
              <a:buFontTx/>
              <a:buBlip>
                <a:blip r:embed="rId3"/>
              </a:buBlip>
            </a:pPr>
            <a:r>
              <a:rPr lang="en-US" sz="1400" dirty="0" smtClean="0">
                <a:latin typeface="Arial" charset="0"/>
              </a:rPr>
              <a:t> Dispersion </a:t>
            </a:r>
            <a:r>
              <a:rPr lang="en-US" sz="1400" dirty="0" smtClean="0">
                <a:latin typeface="Arial" charset="0"/>
              </a:rPr>
              <a:t>Issues</a:t>
            </a:r>
          </a:p>
          <a:p>
            <a:pPr lvl="2">
              <a:lnSpc>
                <a:spcPct val="120000"/>
              </a:lnSpc>
              <a:buFontTx/>
              <a:buBlip>
                <a:blip r:embed="rId3"/>
              </a:buBlip>
            </a:pPr>
            <a:endParaRPr lang="en-US" sz="1400" dirty="0" smtClean="0">
              <a:latin typeface="Arial" charset="0"/>
            </a:endParaRPr>
          </a:p>
          <a:p>
            <a:pPr lvl="1">
              <a:lnSpc>
                <a:spcPct val="120000"/>
              </a:lnSpc>
              <a:buFontTx/>
              <a:buBlip>
                <a:blip r:embed="rId3"/>
              </a:buBlip>
            </a:pPr>
            <a:r>
              <a:rPr lang="en-US" sz="1400" dirty="0" smtClean="0">
                <a:latin typeface="Arial" charset="0"/>
              </a:rPr>
              <a:t> Transmission distance limitations</a:t>
            </a:r>
          </a:p>
          <a:p>
            <a:pPr lvl="2">
              <a:lnSpc>
                <a:spcPct val="120000"/>
              </a:lnSpc>
              <a:buFontTx/>
              <a:buBlip>
                <a:blip r:embed="rId3"/>
              </a:buBlip>
            </a:pPr>
            <a:r>
              <a:rPr lang="en-US" sz="1400" dirty="0" smtClean="0">
                <a:latin typeface="Arial" charset="0"/>
              </a:rPr>
              <a:t> </a:t>
            </a:r>
            <a:r>
              <a:rPr lang="en-US" sz="1400" dirty="0" smtClean="0">
                <a:latin typeface="Arial" charset="0"/>
              </a:rPr>
              <a:t>Available optical power </a:t>
            </a:r>
          </a:p>
          <a:p>
            <a:pPr lvl="2">
              <a:lnSpc>
                <a:spcPct val="120000"/>
              </a:lnSpc>
              <a:buFontTx/>
              <a:buBlip>
                <a:blip r:embed="rId3"/>
              </a:buBlip>
            </a:pPr>
            <a:r>
              <a:rPr lang="en-US" sz="1400" dirty="0" smtClean="0">
                <a:latin typeface="Arial" charset="0"/>
              </a:rPr>
              <a:t> </a:t>
            </a:r>
            <a:r>
              <a:rPr lang="en-US" sz="1400" dirty="0" smtClean="0">
                <a:latin typeface="Arial" charset="0"/>
              </a:rPr>
              <a:t>Chromatic dispersion</a:t>
            </a:r>
          </a:p>
          <a:p>
            <a:pPr lvl="3">
              <a:lnSpc>
                <a:spcPct val="120000"/>
              </a:lnSpc>
              <a:buFontTx/>
              <a:buBlip>
                <a:blip r:embed="rId3"/>
              </a:buBlip>
            </a:pPr>
            <a:r>
              <a:rPr lang="en-US" sz="1400" dirty="0" smtClean="0">
                <a:latin typeface="Arial" charset="0"/>
              </a:rPr>
              <a:t> </a:t>
            </a:r>
            <a:r>
              <a:rPr lang="en-US" sz="1400" dirty="0" smtClean="0">
                <a:latin typeface="Arial" charset="0"/>
              </a:rPr>
              <a:t>Carrier suppression effect</a:t>
            </a:r>
          </a:p>
          <a:p>
            <a:pPr lvl="3">
              <a:lnSpc>
                <a:spcPct val="120000"/>
              </a:lnSpc>
              <a:buFontTx/>
              <a:buBlip>
                <a:blip r:embed="rId3"/>
              </a:buBlip>
            </a:pPr>
            <a:r>
              <a:rPr lang="en-US" sz="1400" dirty="0" smtClean="0">
                <a:latin typeface="Arial" charset="0"/>
              </a:rPr>
              <a:t> FP laser: distance: 2 km @ 1 GHz</a:t>
            </a:r>
          </a:p>
          <a:p>
            <a:pPr lvl="2">
              <a:lnSpc>
                <a:spcPct val="120000"/>
              </a:lnSpc>
              <a:buFontTx/>
              <a:buBlip>
                <a:blip r:embed="rId3"/>
              </a:buBlip>
            </a:pPr>
            <a:r>
              <a:rPr lang="en-US" sz="1400" dirty="0" smtClean="0">
                <a:latin typeface="Arial" charset="0"/>
              </a:rPr>
              <a:t> Modal dispersion</a:t>
            </a:r>
            <a:endParaRPr lang="en-US" sz="1400" dirty="0" smtClean="0">
              <a:latin typeface="Arial" charset="0"/>
            </a:endParaRPr>
          </a:p>
          <a:p>
            <a:pPr lvl="2">
              <a:lnSpc>
                <a:spcPct val="120000"/>
              </a:lnSpc>
              <a:buFontTx/>
              <a:buBlip>
                <a:blip r:embed="rId3"/>
              </a:buBlip>
            </a:pPr>
            <a:r>
              <a:rPr lang="en-US" sz="1400" dirty="0" smtClean="0">
                <a:latin typeface="Arial" charset="0"/>
              </a:rPr>
              <a:t> Fiber related distortions</a:t>
            </a:r>
            <a:endParaRPr lang="en-US" sz="1400" dirty="0">
              <a:latin typeface="Arial" charset="0"/>
            </a:endParaRPr>
          </a:p>
        </p:txBody>
      </p:sp>
      <p:pic>
        <p:nvPicPr>
          <p:cNvPr id="3073" name="Picture 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68783" y="1105238"/>
            <a:ext cx="3074054" cy="28672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2" name="Straight Arrow Connector 11"/>
          <p:cNvCxnSpPr/>
          <p:nvPr/>
        </p:nvCxnSpPr>
        <p:spPr bwMode="auto">
          <a:xfrm>
            <a:off x="4303054" y="3644153"/>
            <a:ext cx="403411" cy="0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4" name="Rectangle 678"/>
          <p:cNvSpPr>
            <a:spLocks noChangeArrowheads="1"/>
          </p:cNvSpPr>
          <p:nvPr/>
        </p:nvSpPr>
        <p:spPr bwMode="auto">
          <a:xfrm>
            <a:off x="5329518" y="4182035"/>
            <a:ext cx="3657598" cy="2312894"/>
          </a:xfrm>
          <a:prstGeom prst="rect">
            <a:avLst/>
          </a:prstGeom>
          <a:solidFill>
            <a:schemeClr val="bg1"/>
          </a:solidFill>
          <a:ln w="12700">
            <a:solidFill>
              <a:srgbClr val="808080"/>
            </a:solidFill>
            <a:miter lim="800000"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endParaRPr lang="nl-NL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660652" y="4306607"/>
            <a:ext cx="2895600" cy="2047875"/>
          </a:xfrm>
          <a:prstGeom prst="rect">
            <a:avLst/>
          </a:prstGeom>
          <a:noFill/>
        </p:spPr>
      </p:pic>
      <p:cxnSp>
        <p:nvCxnSpPr>
          <p:cNvPr id="15" name="Straight Arrow Connector 14"/>
          <p:cNvCxnSpPr/>
          <p:nvPr/>
        </p:nvCxnSpPr>
        <p:spPr bwMode="auto">
          <a:xfrm>
            <a:off x="4294094" y="4912658"/>
            <a:ext cx="403411" cy="0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6" name="Date Placeholder 3"/>
          <p:cNvSpPr>
            <a:spLocks noGrp="1"/>
          </p:cNvSpPr>
          <p:nvPr>
            <p:ph type="dt" sz="half" idx="10"/>
          </p:nvPr>
        </p:nvSpPr>
        <p:spPr>
          <a:xfrm>
            <a:off x="215900" y="6543675"/>
            <a:ext cx="8928100" cy="457200"/>
          </a:xfrm>
        </p:spPr>
        <p:txBody>
          <a:bodyPr/>
          <a:lstStyle/>
          <a:p>
            <a:r>
              <a:rPr lang="en-US" dirty="0" smtClean="0"/>
              <a:t>AAVP 2011</a:t>
            </a:r>
            <a:r>
              <a:rPr lang="en-US" dirty="0"/>
              <a:t>							    </a:t>
            </a:r>
            <a:r>
              <a:rPr lang="en-US" dirty="0" smtClean="0"/>
              <a:t>	</a:t>
            </a:r>
            <a:r>
              <a:rPr lang="en-US" dirty="0" smtClean="0"/>
              <a:t>	p</a:t>
            </a:r>
            <a:fld id="{2CDE8109-F8AC-4647-ABAD-E467BBFC8345}" type="slidenum">
              <a:rPr lang="en-US" smtClean="0"/>
              <a:pPr/>
              <a:t>7</a:t>
            </a:fld>
            <a:endParaRPr lang="nl-N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6880" y="1485789"/>
            <a:ext cx="4978482" cy="7676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57999" y="6278305"/>
            <a:ext cx="712623" cy="4558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Rectangle 678"/>
          <p:cNvSpPr>
            <a:spLocks noChangeArrowheads="1"/>
          </p:cNvSpPr>
          <p:nvPr/>
        </p:nvSpPr>
        <p:spPr bwMode="auto">
          <a:xfrm>
            <a:off x="773733" y="2724982"/>
            <a:ext cx="8047538" cy="3554794"/>
          </a:xfrm>
          <a:prstGeom prst="rect">
            <a:avLst/>
          </a:prstGeom>
          <a:solidFill>
            <a:schemeClr val="bg1"/>
          </a:solidFill>
          <a:ln w="12700">
            <a:solidFill>
              <a:srgbClr val="808080"/>
            </a:solidFill>
            <a:miter lim="800000"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endParaRPr lang="nl-NL"/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680707" y="2999398"/>
            <a:ext cx="6479546" cy="29979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" name="Oval 20"/>
          <p:cNvSpPr/>
          <p:nvPr/>
        </p:nvSpPr>
        <p:spPr bwMode="auto">
          <a:xfrm>
            <a:off x="1193471" y="1460665"/>
            <a:ext cx="2689760" cy="807522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sysDot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l-NL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cxnSp>
        <p:nvCxnSpPr>
          <p:cNvPr id="23" name="Straight Arrow Connector 22"/>
          <p:cNvCxnSpPr/>
          <p:nvPr/>
        </p:nvCxnSpPr>
        <p:spPr bwMode="auto">
          <a:xfrm>
            <a:off x="2683823" y="2268186"/>
            <a:ext cx="153506" cy="394332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FF0000"/>
            </a:solidFill>
            <a:prstDash val="sysDot"/>
            <a:round/>
            <a:headEnd type="none" w="med" len="med"/>
            <a:tailEnd type="arrow"/>
          </a:ln>
          <a:effectLst/>
        </p:spPr>
      </p:cxnSp>
      <p:sp>
        <p:nvSpPr>
          <p:cNvPr id="17" name="Text Box 679"/>
          <p:cNvSpPr txBox="1">
            <a:spLocks noChangeArrowheads="1"/>
          </p:cNvSpPr>
          <p:nvPr/>
        </p:nvSpPr>
        <p:spPr bwMode="auto">
          <a:xfrm>
            <a:off x="740396" y="2624971"/>
            <a:ext cx="1736373" cy="4277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lnSpc>
                <a:spcPct val="120000"/>
              </a:lnSpc>
              <a:buFontTx/>
              <a:buBlip>
                <a:blip r:embed="rId5"/>
              </a:buBlip>
            </a:pPr>
            <a:r>
              <a:rPr lang="en-US" sz="2000" b="0" dirty="0">
                <a:latin typeface="Arial" charset="0"/>
              </a:rPr>
              <a:t> </a:t>
            </a:r>
            <a:r>
              <a:rPr lang="en-US" sz="1400" b="0" dirty="0">
                <a:latin typeface="Arial" charset="0"/>
              </a:rPr>
              <a:t> </a:t>
            </a:r>
            <a:r>
              <a:rPr lang="en-US" sz="1400" dirty="0" smtClean="0">
                <a:latin typeface="Arial" charset="0"/>
              </a:rPr>
              <a:t>Photonic Coax</a:t>
            </a:r>
            <a:endParaRPr lang="en-US" sz="1400" dirty="0">
              <a:latin typeface="Arial" charset="0"/>
            </a:endParaRPr>
          </a:p>
        </p:txBody>
      </p:sp>
      <p:sp>
        <p:nvSpPr>
          <p:cNvPr id="15" name="Rectangle 5"/>
          <p:cNvSpPr>
            <a:spLocks noChangeArrowheads="1"/>
          </p:cNvSpPr>
          <p:nvPr/>
        </p:nvSpPr>
        <p:spPr bwMode="auto">
          <a:xfrm>
            <a:off x="4256314" y="338138"/>
            <a:ext cx="4654324" cy="514350"/>
          </a:xfrm>
          <a:prstGeom prst="rect">
            <a:avLst/>
          </a:prstGeom>
          <a:solidFill>
            <a:srgbClr val="FFFFFF"/>
          </a:solidFill>
          <a:ln w="12700">
            <a:solidFill>
              <a:srgbClr val="969696"/>
            </a:solidFill>
            <a:miter lim="800000"/>
            <a:headEnd/>
            <a:tailEnd/>
          </a:ln>
          <a:effectLst>
            <a:outerShdw dist="107763" dir="2700000" algn="ctr" rotWithShape="0">
              <a:srgbClr val="808080">
                <a:alpha val="50000"/>
              </a:srgbClr>
            </a:outerShdw>
          </a:effectLst>
        </p:spPr>
        <p:txBody>
          <a:bodyPr wrap="none" anchor="ctr"/>
          <a:lstStyle/>
          <a:p>
            <a:endParaRPr lang="nl-NL"/>
          </a:p>
        </p:txBody>
      </p:sp>
      <p:sp>
        <p:nvSpPr>
          <p:cNvPr id="18" name="Text Box 6"/>
          <p:cNvSpPr txBox="1">
            <a:spLocks noChangeArrowheads="1"/>
          </p:cNvSpPr>
          <p:nvPr/>
        </p:nvSpPr>
        <p:spPr bwMode="auto">
          <a:xfrm>
            <a:off x="4288165" y="374650"/>
            <a:ext cx="425026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b="0" dirty="0" smtClean="0">
                <a:solidFill>
                  <a:srgbClr val="0F70FF"/>
                </a:solidFill>
                <a:latin typeface="Arial" charset="0"/>
              </a:rPr>
              <a:t>RFoF Technology for the SKA</a:t>
            </a:r>
            <a:endParaRPr lang="en-US" b="0" noProof="1">
              <a:solidFill>
                <a:srgbClr val="0F70FF"/>
              </a:solidFill>
            </a:endParaRPr>
          </a:p>
        </p:txBody>
      </p:sp>
      <p:sp>
        <p:nvSpPr>
          <p:cNvPr id="22" name="Date Placeholder 3"/>
          <p:cNvSpPr>
            <a:spLocks noGrp="1"/>
          </p:cNvSpPr>
          <p:nvPr>
            <p:ph type="dt" sz="half" idx="10"/>
          </p:nvPr>
        </p:nvSpPr>
        <p:spPr>
          <a:xfrm>
            <a:off x="215900" y="6543675"/>
            <a:ext cx="8928100" cy="457200"/>
          </a:xfrm>
        </p:spPr>
        <p:txBody>
          <a:bodyPr/>
          <a:lstStyle/>
          <a:p>
            <a:r>
              <a:rPr lang="en-US" dirty="0" smtClean="0"/>
              <a:t>AAVP 2011</a:t>
            </a:r>
            <a:r>
              <a:rPr lang="en-US" dirty="0"/>
              <a:t>							    </a:t>
            </a:r>
            <a:r>
              <a:rPr lang="en-US" dirty="0" smtClean="0"/>
              <a:t>	</a:t>
            </a:r>
            <a:r>
              <a:rPr lang="en-US" dirty="0" smtClean="0"/>
              <a:t>	p</a:t>
            </a:r>
            <a:fld id="{2CDE8109-F8AC-4647-ABAD-E467BBFC8345}" type="slidenum">
              <a:rPr lang="en-US" smtClean="0"/>
              <a:pPr/>
              <a:t>8</a:t>
            </a:fld>
            <a:endParaRPr lang="nl-N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7999" y="6278305"/>
            <a:ext cx="712623" cy="4558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678"/>
          <p:cNvSpPr>
            <a:spLocks noChangeArrowheads="1"/>
          </p:cNvSpPr>
          <p:nvPr/>
        </p:nvSpPr>
        <p:spPr bwMode="auto">
          <a:xfrm>
            <a:off x="314399" y="1163794"/>
            <a:ext cx="8615845" cy="5225131"/>
          </a:xfrm>
          <a:prstGeom prst="rect">
            <a:avLst/>
          </a:prstGeom>
          <a:solidFill>
            <a:schemeClr val="bg1"/>
          </a:solidFill>
          <a:ln w="12700">
            <a:solidFill>
              <a:srgbClr val="808080"/>
            </a:solidFill>
            <a:miter lim="800000"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endParaRPr lang="nl-NL"/>
          </a:p>
        </p:txBody>
      </p:sp>
      <p:sp>
        <p:nvSpPr>
          <p:cNvPr id="9" name="Text Box 51"/>
          <p:cNvSpPr txBox="1">
            <a:spLocks noChangeArrowheads="1"/>
          </p:cNvSpPr>
          <p:nvPr/>
        </p:nvSpPr>
        <p:spPr bwMode="auto">
          <a:xfrm>
            <a:off x="399388" y="1215750"/>
            <a:ext cx="735806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120000"/>
              </a:lnSpc>
              <a:buFontTx/>
              <a:buBlip>
                <a:blip r:embed="rId3"/>
              </a:buBlip>
            </a:pPr>
            <a:r>
              <a:rPr lang="en-US" sz="1500" b="0" dirty="0" smtClean="0">
                <a:latin typeface="Arial" charset="0"/>
              </a:rPr>
              <a:t>  Direct </a:t>
            </a:r>
            <a:r>
              <a:rPr lang="en-US" sz="1500" b="0" dirty="0" smtClean="0">
                <a:latin typeface="Arial" charset="0"/>
              </a:rPr>
              <a:t>modulated DFB</a:t>
            </a:r>
            <a:endParaRPr lang="en-US" sz="1500" b="0" dirty="0" smtClean="0">
              <a:latin typeface="Arial" charset="0"/>
            </a:endParaRPr>
          </a:p>
        </p:txBody>
      </p:sp>
      <p:sp>
        <p:nvSpPr>
          <p:cNvPr id="15" name="Rectangle 75"/>
          <p:cNvSpPr>
            <a:spLocks noChangeArrowheads="1"/>
          </p:cNvSpPr>
          <p:nvPr/>
        </p:nvSpPr>
        <p:spPr bwMode="auto">
          <a:xfrm>
            <a:off x="551109" y="2586750"/>
            <a:ext cx="8120063" cy="3800475"/>
          </a:xfrm>
          <a:prstGeom prst="rect">
            <a:avLst/>
          </a:prstGeom>
          <a:solidFill>
            <a:schemeClr val="bg1"/>
          </a:solidFill>
          <a:ln w="9525">
            <a:solidFill>
              <a:schemeClr val="bg2"/>
            </a:solidFill>
            <a:miter lim="800000"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endParaRPr lang="nl-NL" sz="1200"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Text Box 34"/>
          <p:cNvSpPr txBox="1">
            <a:spLocks noChangeArrowheads="1"/>
          </p:cNvSpPr>
          <p:nvPr/>
        </p:nvSpPr>
        <p:spPr bwMode="auto">
          <a:xfrm>
            <a:off x="182809" y="2569288"/>
            <a:ext cx="3736975" cy="14219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lnSpc>
                <a:spcPct val="120000"/>
              </a:lnSpc>
            </a:pPr>
            <a:endParaRPr lang="en-US" sz="1200" b="0" dirty="0">
              <a:latin typeface="Arial" pitchFamily="34" charset="0"/>
              <a:cs typeface="Arial" pitchFamily="34" charset="0"/>
            </a:endParaRPr>
          </a:p>
          <a:p>
            <a:pPr lvl="1" algn="l">
              <a:lnSpc>
                <a:spcPct val="120000"/>
              </a:lnSpc>
              <a:buFontTx/>
              <a:buBlip>
                <a:blip r:embed="rId3"/>
              </a:buBlip>
            </a:pPr>
            <a:r>
              <a:rPr lang="en-US" sz="1200" b="0" dirty="0">
                <a:latin typeface="Arial" pitchFamily="34" charset="0"/>
                <a:cs typeface="Arial" pitchFamily="34" charset="0"/>
              </a:rPr>
              <a:t>  Detector: </a:t>
            </a:r>
            <a:r>
              <a:rPr lang="en-US" sz="1200" b="0" dirty="0" err="1">
                <a:latin typeface="Arial" pitchFamily="34" charset="0"/>
                <a:cs typeface="Arial" pitchFamily="34" charset="0"/>
              </a:rPr>
              <a:t>responsivity</a:t>
            </a:r>
            <a:r>
              <a:rPr lang="en-US" sz="1200" b="0" dirty="0">
                <a:latin typeface="Arial" pitchFamily="34" charset="0"/>
                <a:cs typeface="Arial" pitchFamily="34" charset="0"/>
              </a:rPr>
              <a:t> ~ 0.9 A/W</a:t>
            </a:r>
          </a:p>
          <a:p>
            <a:pPr lvl="1" algn="l">
              <a:lnSpc>
                <a:spcPct val="120000"/>
              </a:lnSpc>
              <a:buFontTx/>
              <a:buBlip>
                <a:blip r:embed="rId3"/>
              </a:buBlip>
            </a:pPr>
            <a:r>
              <a:rPr lang="en-US" sz="1200" b="0" dirty="0">
                <a:latin typeface="Arial" pitchFamily="34" charset="0"/>
                <a:cs typeface="Arial" pitchFamily="34" charset="0"/>
              </a:rPr>
              <a:t>  Laser: slope efficiency ~ 0.05 – 0.3 W/A</a:t>
            </a:r>
          </a:p>
          <a:p>
            <a:pPr lvl="1" algn="l">
              <a:lnSpc>
                <a:spcPct val="120000"/>
              </a:lnSpc>
            </a:pPr>
            <a:r>
              <a:rPr lang="en-US" sz="1200" b="0" dirty="0">
                <a:latin typeface="Arial" pitchFamily="34" charset="0"/>
                <a:cs typeface="Arial" pitchFamily="34" charset="0"/>
              </a:rPr>
              <a:t> </a:t>
            </a:r>
          </a:p>
          <a:p>
            <a:pPr lvl="1" algn="l">
              <a:lnSpc>
                <a:spcPct val="120000"/>
              </a:lnSpc>
            </a:pPr>
            <a:r>
              <a:rPr lang="en-US" sz="1200" b="0" dirty="0">
                <a:latin typeface="Arial" pitchFamily="34" charset="0"/>
                <a:cs typeface="Arial" pitchFamily="34" charset="0"/>
              </a:rPr>
              <a:t>           Link </a:t>
            </a:r>
            <a:r>
              <a:rPr lang="en-US" sz="1200" b="0" dirty="0" smtClean="0">
                <a:latin typeface="Arial" pitchFamily="34" charset="0"/>
                <a:cs typeface="Arial" pitchFamily="34" charset="0"/>
              </a:rPr>
              <a:t>gain ~ -25 </a:t>
            </a:r>
            <a:r>
              <a:rPr lang="en-US" sz="1200" b="0" dirty="0">
                <a:latin typeface="Arial" pitchFamily="34" charset="0"/>
                <a:cs typeface="Arial" pitchFamily="34" charset="0"/>
              </a:rPr>
              <a:t>dB </a:t>
            </a:r>
          </a:p>
          <a:p>
            <a:pPr algn="l">
              <a:lnSpc>
                <a:spcPct val="120000"/>
              </a:lnSpc>
              <a:buFontTx/>
              <a:buChar char="•"/>
            </a:pPr>
            <a:endParaRPr lang="en-US" sz="1200" b="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7" name="Picture 6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153147" y="2720100"/>
            <a:ext cx="3541712" cy="2197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" name="Picture 7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137147" y="4909263"/>
            <a:ext cx="5478462" cy="142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1" name="Line 74"/>
          <p:cNvSpPr>
            <a:spLocks noChangeShapeType="1"/>
          </p:cNvSpPr>
          <p:nvPr/>
        </p:nvSpPr>
        <p:spPr bwMode="auto">
          <a:xfrm>
            <a:off x="846384" y="3593821"/>
            <a:ext cx="266700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 wrap="none"/>
          <a:lstStyle/>
          <a:p>
            <a:endParaRPr lang="nl-NL" sz="1200">
              <a:latin typeface="Arial" pitchFamily="34" charset="0"/>
              <a:cs typeface="Arial" pitchFamily="34" charset="0"/>
            </a:endParaRPr>
          </a:p>
        </p:txBody>
      </p:sp>
      <p:sp>
        <p:nvSpPr>
          <p:cNvPr id="22" name="Freeform 76"/>
          <p:cNvSpPr>
            <a:spLocks/>
          </p:cNvSpPr>
          <p:nvPr/>
        </p:nvSpPr>
        <p:spPr bwMode="auto">
          <a:xfrm>
            <a:off x="2740272" y="4445713"/>
            <a:ext cx="1604962" cy="868362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1011" y="0"/>
              </a:cxn>
              <a:cxn ang="0">
                <a:pos x="1011" y="221"/>
              </a:cxn>
              <a:cxn ang="0">
                <a:pos x="278" y="219"/>
              </a:cxn>
              <a:cxn ang="0">
                <a:pos x="349" y="547"/>
              </a:cxn>
              <a:cxn ang="0">
                <a:pos x="198" y="219"/>
              </a:cxn>
              <a:cxn ang="0">
                <a:pos x="0" y="221"/>
              </a:cxn>
              <a:cxn ang="0">
                <a:pos x="0" y="0"/>
              </a:cxn>
            </a:cxnLst>
            <a:rect l="0" t="0" r="r" b="b"/>
            <a:pathLst>
              <a:path w="1011" h="547">
                <a:moveTo>
                  <a:pt x="0" y="0"/>
                </a:moveTo>
                <a:lnTo>
                  <a:pt x="1011" y="0"/>
                </a:lnTo>
                <a:lnTo>
                  <a:pt x="1011" y="221"/>
                </a:lnTo>
                <a:lnTo>
                  <a:pt x="278" y="219"/>
                </a:lnTo>
                <a:lnTo>
                  <a:pt x="349" y="547"/>
                </a:lnTo>
                <a:lnTo>
                  <a:pt x="198" y="219"/>
                </a:lnTo>
                <a:lnTo>
                  <a:pt x="0" y="221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 w="9525" cap="flat" cmpd="sng">
            <a:solidFill>
              <a:schemeClr val="bg2"/>
            </a:solidFill>
            <a:prstDash val="solid"/>
            <a:round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endParaRPr lang="nl-NL" sz="1200">
              <a:latin typeface="Arial" pitchFamily="34" charset="0"/>
              <a:cs typeface="Arial" pitchFamily="34" charset="0"/>
            </a:endParaRPr>
          </a:p>
        </p:txBody>
      </p:sp>
      <p:sp>
        <p:nvSpPr>
          <p:cNvPr id="23" name="Text Box 77"/>
          <p:cNvSpPr txBox="1">
            <a:spLocks noChangeArrowheads="1"/>
          </p:cNvSpPr>
          <p:nvPr/>
        </p:nvSpPr>
        <p:spPr bwMode="auto">
          <a:xfrm>
            <a:off x="2694234" y="4456825"/>
            <a:ext cx="1706236" cy="3139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lnSpc>
                <a:spcPct val="120000"/>
              </a:lnSpc>
              <a:buFontTx/>
              <a:buBlip>
                <a:blip r:embed="rId3"/>
              </a:buBlip>
            </a:pPr>
            <a:r>
              <a:rPr lang="en-US" sz="1200" b="0">
                <a:latin typeface="Arial" pitchFamily="34" charset="0"/>
                <a:cs typeface="Arial" pitchFamily="34" charset="0"/>
              </a:rPr>
              <a:t>  Cost Level: ~ 100 €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754398" y="1235927"/>
            <a:ext cx="4783544" cy="11503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Rectangle 5"/>
          <p:cNvSpPr>
            <a:spLocks noChangeArrowheads="1"/>
          </p:cNvSpPr>
          <p:nvPr/>
        </p:nvSpPr>
        <p:spPr bwMode="auto">
          <a:xfrm>
            <a:off x="4256314" y="338138"/>
            <a:ext cx="4654324" cy="514350"/>
          </a:xfrm>
          <a:prstGeom prst="rect">
            <a:avLst/>
          </a:prstGeom>
          <a:solidFill>
            <a:srgbClr val="FFFFFF"/>
          </a:solidFill>
          <a:ln w="12700">
            <a:solidFill>
              <a:srgbClr val="969696"/>
            </a:solidFill>
            <a:miter lim="800000"/>
            <a:headEnd/>
            <a:tailEnd/>
          </a:ln>
          <a:effectLst>
            <a:outerShdw dist="107763" dir="2700000" algn="ctr" rotWithShape="0">
              <a:srgbClr val="808080">
                <a:alpha val="50000"/>
              </a:srgbClr>
            </a:outerShdw>
          </a:effectLst>
        </p:spPr>
        <p:txBody>
          <a:bodyPr wrap="none" anchor="ctr"/>
          <a:lstStyle/>
          <a:p>
            <a:endParaRPr lang="nl-NL"/>
          </a:p>
        </p:txBody>
      </p:sp>
      <p:sp>
        <p:nvSpPr>
          <p:cNvPr id="19" name="Text Box 6"/>
          <p:cNvSpPr txBox="1">
            <a:spLocks noChangeArrowheads="1"/>
          </p:cNvSpPr>
          <p:nvPr/>
        </p:nvSpPr>
        <p:spPr bwMode="auto">
          <a:xfrm>
            <a:off x="4288165" y="374650"/>
            <a:ext cx="425026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b="0" dirty="0" smtClean="0">
                <a:solidFill>
                  <a:srgbClr val="0F70FF"/>
                </a:solidFill>
                <a:latin typeface="Arial" charset="0"/>
              </a:rPr>
              <a:t>RFoF Technology for the SKA</a:t>
            </a:r>
            <a:endParaRPr lang="en-US" b="0" noProof="1">
              <a:solidFill>
                <a:srgbClr val="0F70FF"/>
              </a:solidFill>
            </a:endParaRPr>
          </a:p>
        </p:txBody>
      </p:sp>
      <p:sp>
        <p:nvSpPr>
          <p:cNvPr id="25" name="Date Placeholder 3"/>
          <p:cNvSpPr>
            <a:spLocks noGrp="1"/>
          </p:cNvSpPr>
          <p:nvPr>
            <p:ph type="dt" sz="half" idx="10"/>
          </p:nvPr>
        </p:nvSpPr>
        <p:spPr>
          <a:xfrm>
            <a:off x="215900" y="6543675"/>
            <a:ext cx="8928100" cy="457200"/>
          </a:xfrm>
        </p:spPr>
        <p:txBody>
          <a:bodyPr/>
          <a:lstStyle/>
          <a:p>
            <a:r>
              <a:rPr lang="en-US" dirty="0" smtClean="0"/>
              <a:t>AAVP 2011</a:t>
            </a:r>
            <a:r>
              <a:rPr lang="en-US" dirty="0"/>
              <a:t>							    </a:t>
            </a:r>
            <a:r>
              <a:rPr lang="en-US" dirty="0" smtClean="0"/>
              <a:t>	</a:t>
            </a:r>
            <a:r>
              <a:rPr lang="en-US" dirty="0" smtClean="0"/>
              <a:t>	p</a:t>
            </a:r>
            <a:fld id="{2CDE8109-F8AC-4647-ABAD-E467BBFC8345}" type="slidenum">
              <a:rPr lang="en-US" smtClean="0"/>
              <a:pPr/>
              <a:t>9</a:t>
            </a:fld>
            <a:endParaRPr lang="nl-N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Palatino Linotype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K:\MS\MSO2000\PFiles\MSOffice\Template\PDesigns\AZURE.POT</Template>
  <TotalTime>19700</TotalTime>
  <Words>698</Words>
  <Application>Microsoft Office PowerPoint</Application>
  <PresentationFormat>On-screen Show (4:3)</PresentationFormat>
  <Paragraphs>176</Paragraphs>
  <Slides>18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Default Design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</vt:vector>
  </TitlesOfParts>
  <Company>Stichting ASTRON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Peter Maat</dc:creator>
  <cp:lastModifiedBy>Reviewer</cp:lastModifiedBy>
  <cp:revision>510</cp:revision>
  <dcterms:created xsi:type="dcterms:W3CDTF">2002-09-27T08:02:06Z</dcterms:created>
  <dcterms:modified xsi:type="dcterms:W3CDTF">2011-12-14T14:06:17Z</dcterms:modified>
</cp:coreProperties>
</file>