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98" r:id="rId3"/>
    <p:sldId id="313" r:id="rId4"/>
    <p:sldId id="303" r:id="rId5"/>
    <p:sldId id="308" r:id="rId6"/>
    <p:sldId id="302" r:id="rId7"/>
    <p:sldId id="284" r:id="rId8"/>
    <p:sldId id="304" r:id="rId9"/>
    <p:sldId id="305" r:id="rId10"/>
    <p:sldId id="320" r:id="rId11"/>
    <p:sldId id="309" r:id="rId12"/>
    <p:sldId id="319" r:id="rId13"/>
    <p:sldId id="293" r:id="rId14"/>
    <p:sldId id="322" r:id="rId15"/>
    <p:sldId id="314" r:id="rId16"/>
    <p:sldId id="310" r:id="rId17"/>
    <p:sldId id="317" r:id="rId18"/>
    <p:sldId id="315" r:id="rId19"/>
    <p:sldId id="311" r:id="rId20"/>
    <p:sldId id="296" r:id="rId21"/>
    <p:sldId id="316" r:id="rId22"/>
    <p:sldId id="321" r:id="rId23"/>
    <p:sldId id="318" r:id="rId24"/>
    <p:sldId id="280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20202"/>
    <a:srgbClr val="00FF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Stile con tema 1 - Color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8603FDC-E32A-4AB5-989C-0864C3EAD2B8}" styleName="Stile con tema 2 - Colore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B1032C-EA38-4F05-BA0D-38AFFFC7BED3}" styleName="Stile chiaro 3 - Colore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93" autoAdjust="0"/>
    <p:restoredTop sz="95326" autoAdjust="0"/>
  </p:normalViewPr>
  <p:slideViewPr>
    <p:cSldViewPr>
      <p:cViewPr varScale="1">
        <p:scale>
          <a:sx n="75" d="100"/>
          <a:sy n="75" d="100"/>
        </p:scale>
        <p:origin x="-97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875BCB-7663-45A0-93DA-EA4E409A6A82}" type="datetimeFigureOut">
              <a:rPr lang="en-GB" smtClean="0"/>
              <a:pPr/>
              <a:t>14/12/2011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B80943-DDAD-47EB-B05B-810D258EAFAE}" type="slidenum">
              <a:rPr lang="en-GB" smtClean="0"/>
              <a:pPr/>
              <a:t>‹N›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80943-DDAD-47EB-B05B-810D258EAFAE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80943-DDAD-47EB-B05B-810D258EAFAE}" type="slidenum">
              <a:rPr lang="en-GB" smtClean="0"/>
              <a:pPr/>
              <a:t>10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80943-DDAD-47EB-B05B-810D258EAFAE}" type="slidenum">
              <a:rPr lang="en-GB" smtClean="0"/>
              <a:pPr/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80943-DDAD-47EB-B05B-810D258EAFAE}" type="slidenum">
              <a:rPr lang="en-GB" smtClean="0"/>
              <a:pPr/>
              <a:t>12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80943-DDAD-47EB-B05B-810D258EAFAE}" type="slidenum">
              <a:rPr lang="en-GB" smtClean="0"/>
              <a:pPr/>
              <a:t>13</a:t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80943-DDAD-47EB-B05B-810D258EAFAE}" type="slidenum">
              <a:rPr lang="en-GB" smtClean="0"/>
              <a:pPr/>
              <a:t>14</a:t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80943-DDAD-47EB-B05B-810D258EAFAE}" type="slidenum">
              <a:rPr lang="en-GB" smtClean="0"/>
              <a:pPr/>
              <a:t>15</a:t>
            </a:fld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80943-DDAD-47EB-B05B-810D258EAFAE}" type="slidenum">
              <a:rPr lang="en-GB" smtClean="0"/>
              <a:pPr/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80943-DDAD-47EB-B05B-810D258EAFAE}" type="slidenum">
              <a:rPr lang="en-GB" smtClean="0"/>
              <a:pPr/>
              <a:t>17</a:t>
            </a:fld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80943-DDAD-47EB-B05B-810D258EAFAE}" type="slidenum">
              <a:rPr lang="en-GB" smtClean="0"/>
              <a:pPr/>
              <a:t>18</a:t>
            </a:fld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80943-DDAD-47EB-B05B-810D258EAFAE}" type="slidenum">
              <a:rPr lang="en-GB" smtClean="0"/>
              <a:pPr/>
              <a:t>19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80943-DDAD-47EB-B05B-810D258EAFAE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80943-DDAD-47EB-B05B-810D258EAFAE}" type="slidenum">
              <a:rPr lang="en-GB" smtClean="0"/>
              <a:pPr/>
              <a:t>20</a:t>
            </a:fld>
            <a:endParaRPr lang="en-GB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80943-DDAD-47EB-B05B-810D258EAFAE}" type="slidenum">
              <a:rPr lang="en-GB" smtClean="0"/>
              <a:pPr/>
              <a:t>21</a:t>
            </a:fld>
            <a:endParaRPr lang="en-GB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80943-DDAD-47EB-B05B-810D258EAFAE}" type="slidenum">
              <a:rPr lang="en-GB" smtClean="0"/>
              <a:pPr/>
              <a:t>22</a:t>
            </a:fld>
            <a:endParaRPr lang="en-GB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80943-DDAD-47EB-B05B-810D258EAFAE}" type="slidenum">
              <a:rPr lang="en-GB" smtClean="0"/>
              <a:pPr/>
              <a:t>23</a:t>
            </a:fld>
            <a:endParaRPr lang="en-GB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80943-DDAD-47EB-B05B-810D258EAFAE}" type="slidenum">
              <a:rPr lang="en-GB" smtClean="0"/>
              <a:pPr/>
              <a:t>24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80943-DDAD-47EB-B05B-810D258EAFAE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80943-DDAD-47EB-B05B-810D258EAFAE}" type="slidenum">
              <a:rPr lang="en-GB" smtClean="0"/>
              <a:pPr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80943-DDAD-47EB-B05B-810D258EAFAE}" type="slidenum">
              <a:rPr lang="en-GB" smtClean="0"/>
              <a:pPr/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80943-DDAD-47EB-B05B-810D258EAFAE}" type="slidenum">
              <a:rPr lang="en-GB" smtClean="0"/>
              <a:pPr/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80943-DDAD-47EB-B05B-810D258EAFAE}" type="slidenum">
              <a:rPr lang="en-GB" smtClean="0"/>
              <a:pPr/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80943-DDAD-47EB-B05B-810D258EAFAE}" type="slidenum">
              <a:rPr lang="en-GB" smtClean="0"/>
              <a:pPr/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80943-DDAD-47EB-B05B-810D258EAFAE}" type="slidenum">
              <a:rPr lang="en-GB" smtClean="0"/>
              <a:pPr/>
              <a:t>9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KA PP-Fron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40030"/>
            <a:ext cx="9152759" cy="690697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0" y="3717032"/>
            <a:ext cx="4572000" cy="1143000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738438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39750" y="1628775"/>
            <a:ext cx="8064500" cy="4464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39750" y="1557338"/>
            <a:ext cx="8064500" cy="460851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"/>
            <a:ext cx="7772400" cy="134076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79388" y="1700808"/>
            <a:ext cx="8569325" cy="43205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016" y="1"/>
            <a:ext cx="5868144" cy="119675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79388" y="1700808"/>
            <a:ext cx="8569325" cy="403244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39750" y="1628775"/>
            <a:ext cx="8064500" cy="4464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63373-BD1F-41D0-9369-0813772736CC}" type="datetimeFigureOut">
              <a:rPr lang="en-GB" smtClean="0"/>
              <a:pPr/>
              <a:t>14/12/2011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805D8-5C53-4A79-9C2A-2E042C76307E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KA PP-Inside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-23816"/>
            <a:ext cx="9162994" cy="690919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63373-BD1F-41D0-9369-0813772736CC}" type="datetimeFigureOut">
              <a:rPr lang="en-GB" smtClean="0"/>
              <a:pPr/>
              <a:t>14/12/2011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8805D8-5C53-4A79-9C2A-2E042C76307E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148942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2.png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15616" y="3068960"/>
            <a:ext cx="7740352" cy="2448272"/>
          </a:xfrm>
        </p:spPr>
        <p:txBody>
          <a:bodyPr/>
          <a:lstStyle/>
          <a:p>
            <a:pPr algn="r"/>
            <a:r>
              <a:rPr lang="it-IT" dirty="0" smtClean="0"/>
              <a:t> </a:t>
            </a:r>
            <a:r>
              <a:rPr lang="en-GB" dirty="0" smtClean="0"/>
              <a:t>AAVS receiver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t="29580" b="28163"/>
          <a:stretch>
            <a:fillRect/>
          </a:stretch>
        </p:blipFill>
        <p:spPr bwMode="auto">
          <a:xfrm>
            <a:off x="395536" y="5589240"/>
            <a:ext cx="2556084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2771800" y="5589240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>
                <a:solidFill>
                  <a:schemeClr val="bg1"/>
                </a:solidFill>
              </a:rPr>
              <a:t>Federico Perini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AAVP 2011 12-16 December, 2011 - ASTRON, </a:t>
            </a:r>
            <a:r>
              <a:rPr lang="en-US" dirty="0" err="1" smtClean="0">
                <a:solidFill>
                  <a:schemeClr val="bg1"/>
                </a:solidFill>
              </a:rPr>
              <a:t>Dwingeloo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46863"/>
          <a:stretch>
            <a:fillRect/>
          </a:stretch>
        </p:blipFill>
        <p:spPr bwMode="auto">
          <a:xfrm>
            <a:off x="6228184" y="1556792"/>
            <a:ext cx="290082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7875" y="1602133"/>
            <a:ext cx="6461101" cy="5283251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AAVS0: embedded pattern</a:t>
            </a:r>
            <a:endParaRPr lang="en-GB" dirty="0"/>
          </a:p>
        </p:txBody>
      </p:sp>
      <p:pic>
        <p:nvPicPr>
          <p:cNvPr id="5" name="Immagine 9" descr="marchiopersito_colore_estes.gif"/>
          <p:cNvPicPr>
            <a:picLocks noChangeAspect="1"/>
          </p:cNvPicPr>
          <p:nvPr/>
        </p:nvPicPr>
        <p:blipFill>
          <a:blip r:embed="rId4" cstate="print"/>
          <a:srcRect t="10080" b="9281"/>
          <a:stretch>
            <a:fillRect/>
          </a:stretch>
        </p:blipFill>
        <p:spPr bwMode="auto">
          <a:xfrm>
            <a:off x="4128" y="6309320"/>
            <a:ext cx="114300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AAVS0: mutual coupling</a:t>
            </a:r>
            <a:endParaRPr lang="it-IT" dirty="0"/>
          </a:p>
        </p:txBody>
      </p:sp>
      <p:sp>
        <p:nvSpPr>
          <p:cNvPr id="5" name="Parallelogramma 4"/>
          <p:cNvSpPr/>
          <p:nvPr/>
        </p:nvSpPr>
        <p:spPr>
          <a:xfrm>
            <a:off x="0" y="2852936"/>
            <a:ext cx="8316416" cy="2880320"/>
          </a:xfrm>
          <a:prstGeom prst="parallelogram">
            <a:avLst>
              <a:gd name="adj" fmla="val 125178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43608" y="2924944"/>
            <a:ext cx="2016224" cy="2672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uppo 38"/>
          <p:cNvGrpSpPr/>
          <p:nvPr/>
        </p:nvGrpSpPr>
        <p:grpSpPr>
          <a:xfrm>
            <a:off x="2123728" y="4293096"/>
            <a:ext cx="288032" cy="288032"/>
            <a:chOff x="611560" y="2708920"/>
            <a:chExt cx="504056" cy="432048"/>
          </a:xfrm>
        </p:grpSpPr>
        <p:sp>
          <p:nvSpPr>
            <p:cNvPr id="8" name="Triangolo isoscele 7"/>
            <p:cNvSpPr/>
            <p:nvPr/>
          </p:nvSpPr>
          <p:spPr>
            <a:xfrm rot="5400000">
              <a:off x="697415" y="2786185"/>
              <a:ext cx="375047" cy="272762"/>
            </a:xfrm>
            <a:prstGeom prst="triangle">
              <a:avLst/>
            </a:prstGeom>
            <a:solidFill>
              <a:srgbClr val="FFFF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ttangolo arrotondato 8"/>
            <p:cNvSpPr/>
            <p:nvPr/>
          </p:nvSpPr>
          <p:spPr>
            <a:xfrm>
              <a:off x="611560" y="2708920"/>
              <a:ext cx="504056" cy="432048"/>
            </a:xfrm>
            <a:prstGeom prst="roundRect">
              <a:avLst/>
            </a:prstGeom>
            <a:solidFill>
              <a:srgbClr val="FFFF00">
                <a:alpha val="31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19746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10" name="Connettore 2 9"/>
          <p:cNvCxnSpPr>
            <a:stCxn id="9" idx="3"/>
          </p:cNvCxnSpPr>
          <p:nvPr/>
        </p:nvCxnSpPr>
        <p:spPr>
          <a:xfrm>
            <a:off x="2411760" y="4437112"/>
            <a:ext cx="288032" cy="216024"/>
          </a:xfrm>
          <a:prstGeom prst="straightConnector1">
            <a:avLst/>
          </a:prstGeom>
          <a:noFill/>
          <a:ln w="76200" cap="flat" cmpd="sng" algn="ctr">
            <a:solidFill>
              <a:schemeClr val="accent6">
                <a:lumMod val="75000"/>
              </a:schemeClr>
            </a:solidFill>
            <a:prstDash val="solid"/>
          </a:ln>
          <a:effectLst/>
        </p:spPr>
      </p:cxnSp>
      <p:sp>
        <p:nvSpPr>
          <p:cNvPr id="12" name="Rettangolo 11"/>
          <p:cNvSpPr/>
          <p:nvPr/>
        </p:nvSpPr>
        <p:spPr>
          <a:xfrm>
            <a:off x="6588224" y="4581128"/>
            <a:ext cx="2295584" cy="1944216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CasellaDiTesto 81"/>
          <p:cNvSpPr txBox="1">
            <a:spLocks noChangeArrowheads="1"/>
          </p:cNvSpPr>
          <p:nvPr/>
        </p:nvSpPr>
        <p:spPr bwMode="auto">
          <a:xfrm>
            <a:off x="6651560" y="6165304"/>
            <a:ext cx="71468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Shelter</a:t>
            </a:r>
          </a:p>
        </p:txBody>
      </p:sp>
      <p:grpSp>
        <p:nvGrpSpPr>
          <p:cNvPr id="18" name="Gruppo 55"/>
          <p:cNvGrpSpPr>
            <a:grpSpLocks noChangeAspect="1"/>
          </p:cNvGrpSpPr>
          <p:nvPr/>
        </p:nvGrpSpPr>
        <p:grpSpPr>
          <a:xfrm rot="10649967">
            <a:off x="5526355" y="1795860"/>
            <a:ext cx="1075154" cy="860127"/>
            <a:chOff x="3502767" y="1956179"/>
            <a:chExt cx="360040" cy="288032"/>
          </a:xfrm>
        </p:grpSpPr>
        <p:grpSp>
          <p:nvGrpSpPr>
            <p:cNvPr id="19" name="Gruppo 100"/>
            <p:cNvGrpSpPr/>
            <p:nvPr/>
          </p:nvGrpSpPr>
          <p:grpSpPr>
            <a:xfrm>
              <a:off x="3502767" y="1956179"/>
              <a:ext cx="360040" cy="288032"/>
              <a:chOff x="6098404" y="3519256"/>
              <a:chExt cx="360040" cy="288032"/>
            </a:xfrm>
          </p:grpSpPr>
          <p:sp>
            <p:nvSpPr>
              <p:cNvPr id="29" name="Arco 28"/>
              <p:cNvSpPr/>
              <p:nvPr/>
            </p:nvSpPr>
            <p:spPr>
              <a:xfrm rot="10435370">
                <a:off x="6098404" y="3519256"/>
                <a:ext cx="360040" cy="288032"/>
              </a:xfrm>
              <a:prstGeom prst="arc">
                <a:avLst/>
              </a:prstGeom>
              <a:ln>
                <a:solidFill>
                  <a:srgbClr val="02020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0" name="Arco 29"/>
              <p:cNvSpPr/>
              <p:nvPr/>
            </p:nvSpPr>
            <p:spPr>
              <a:xfrm rot="10435370" flipH="1">
                <a:off x="6098404" y="3519256"/>
                <a:ext cx="360040" cy="288032"/>
              </a:xfrm>
              <a:prstGeom prst="arc">
                <a:avLst/>
              </a:prstGeom>
              <a:ln>
                <a:solidFill>
                  <a:srgbClr val="02020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20" name="Gruppo 93"/>
            <p:cNvGrpSpPr/>
            <p:nvPr/>
          </p:nvGrpSpPr>
          <p:grpSpPr>
            <a:xfrm>
              <a:off x="3639525" y="2006871"/>
              <a:ext cx="72008" cy="57606"/>
              <a:chOff x="6829871" y="3733789"/>
              <a:chExt cx="72008" cy="57606"/>
            </a:xfrm>
          </p:grpSpPr>
          <p:sp>
            <p:nvSpPr>
              <p:cNvPr id="27" name="Arco 26"/>
              <p:cNvSpPr>
                <a:spLocks noChangeAspect="1"/>
              </p:cNvSpPr>
              <p:nvPr/>
            </p:nvSpPr>
            <p:spPr>
              <a:xfrm rot="10435370" flipH="1">
                <a:off x="6829871" y="3733789"/>
                <a:ext cx="72008" cy="57606"/>
              </a:xfrm>
              <a:prstGeom prst="arc">
                <a:avLst/>
              </a:prstGeom>
              <a:ln>
                <a:solidFill>
                  <a:srgbClr val="02020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8" name="Arco 27"/>
              <p:cNvSpPr>
                <a:spLocks noChangeAspect="1"/>
              </p:cNvSpPr>
              <p:nvPr/>
            </p:nvSpPr>
            <p:spPr>
              <a:xfrm rot="10435370">
                <a:off x="6829871" y="3733789"/>
                <a:ext cx="72008" cy="57606"/>
              </a:xfrm>
              <a:prstGeom prst="arc">
                <a:avLst/>
              </a:prstGeom>
              <a:ln>
                <a:solidFill>
                  <a:srgbClr val="02020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21" name="Gruppo 96"/>
            <p:cNvGrpSpPr>
              <a:grpSpLocks noChangeAspect="1"/>
            </p:cNvGrpSpPr>
            <p:nvPr/>
          </p:nvGrpSpPr>
          <p:grpSpPr>
            <a:xfrm>
              <a:off x="3600178" y="1996098"/>
              <a:ext cx="151217" cy="120973"/>
              <a:chOff x="6818483" y="3591264"/>
              <a:chExt cx="360040" cy="288033"/>
            </a:xfrm>
          </p:grpSpPr>
          <p:sp>
            <p:nvSpPr>
              <p:cNvPr id="25" name="Arco 24"/>
              <p:cNvSpPr>
                <a:spLocks noChangeAspect="1"/>
              </p:cNvSpPr>
              <p:nvPr/>
            </p:nvSpPr>
            <p:spPr>
              <a:xfrm rot="10435370" flipH="1">
                <a:off x="6818483" y="3591265"/>
                <a:ext cx="360040" cy="288032"/>
              </a:xfrm>
              <a:prstGeom prst="arc">
                <a:avLst/>
              </a:prstGeom>
              <a:ln>
                <a:solidFill>
                  <a:srgbClr val="02020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6" name="Arco 25"/>
              <p:cNvSpPr/>
              <p:nvPr/>
            </p:nvSpPr>
            <p:spPr>
              <a:xfrm rot="10435370">
                <a:off x="6818483" y="3591264"/>
                <a:ext cx="360040" cy="288032"/>
              </a:xfrm>
              <a:prstGeom prst="arc">
                <a:avLst/>
              </a:prstGeom>
              <a:ln>
                <a:solidFill>
                  <a:srgbClr val="02020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22" name="Gruppo 97"/>
            <p:cNvGrpSpPr>
              <a:grpSpLocks noChangeAspect="1"/>
            </p:cNvGrpSpPr>
            <p:nvPr/>
          </p:nvGrpSpPr>
          <p:grpSpPr>
            <a:xfrm>
              <a:off x="3563888" y="1988840"/>
              <a:ext cx="234386" cy="189002"/>
              <a:chOff x="6818483" y="3588968"/>
              <a:chExt cx="360040" cy="290328"/>
            </a:xfrm>
          </p:grpSpPr>
          <p:sp>
            <p:nvSpPr>
              <p:cNvPr id="23" name="Arco 22"/>
              <p:cNvSpPr>
                <a:spLocks noChangeAspect="1"/>
              </p:cNvSpPr>
              <p:nvPr/>
            </p:nvSpPr>
            <p:spPr>
              <a:xfrm rot="10435370" flipH="1">
                <a:off x="6818483" y="3588968"/>
                <a:ext cx="360040" cy="288033"/>
              </a:xfrm>
              <a:prstGeom prst="arc">
                <a:avLst/>
              </a:prstGeom>
              <a:ln>
                <a:solidFill>
                  <a:srgbClr val="02020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4" name="Arco 23"/>
              <p:cNvSpPr/>
              <p:nvPr/>
            </p:nvSpPr>
            <p:spPr>
              <a:xfrm rot="10435370">
                <a:off x="6818483" y="3591264"/>
                <a:ext cx="360040" cy="288032"/>
              </a:xfrm>
              <a:prstGeom prst="arc">
                <a:avLst/>
              </a:prstGeom>
              <a:ln>
                <a:solidFill>
                  <a:srgbClr val="02020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cxnSp>
        <p:nvCxnSpPr>
          <p:cNvPr id="31" name="Connettore 4 102"/>
          <p:cNvCxnSpPr/>
          <p:nvPr/>
        </p:nvCxnSpPr>
        <p:spPr>
          <a:xfrm>
            <a:off x="2663789" y="4651299"/>
            <a:ext cx="5004555" cy="1297981"/>
          </a:xfrm>
          <a:prstGeom prst="bentConnector3">
            <a:avLst>
              <a:gd name="adj1" fmla="val 278"/>
            </a:avLst>
          </a:prstGeom>
          <a:noFill/>
          <a:ln w="76200" cap="flat" cmpd="sng" algn="ctr">
            <a:solidFill>
              <a:schemeClr val="accent6">
                <a:lumMod val="75000"/>
              </a:schemeClr>
            </a:solidFill>
            <a:prstDash val="solid"/>
            <a:headEnd type="none" w="med" len="med"/>
            <a:tailEnd type="arrow" w="med" len="med"/>
          </a:ln>
          <a:effectLst/>
        </p:spPr>
      </p:cxn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36096" y="2348880"/>
            <a:ext cx="1224136" cy="1622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5" name="Connettore 4 102"/>
          <p:cNvCxnSpPr/>
          <p:nvPr/>
        </p:nvCxnSpPr>
        <p:spPr>
          <a:xfrm rot="16200000" flipH="1">
            <a:off x="6197115" y="3685963"/>
            <a:ext cx="1584180" cy="1358282"/>
          </a:xfrm>
          <a:prstGeom prst="bentConnector3">
            <a:avLst>
              <a:gd name="adj1" fmla="val 100151"/>
            </a:avLst>
          </a:prstGeom>
          <a:noFill/>
          <a:ln w="76200" cap="flat" cmpd="sng" algn="ctr">
            <a:solidFill>
              <a:schemeClr val="accent6">
                <a:lumMod val="75000"/>
              </a:schemeClr>
            </a:solidFill>
            <a:prstDash val="solid"/>
          </a:ln>
          <a:effectLst/>
        </p:spPr>
      </p:cxn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15816" y="2204864"/>
            <a:ext cx="1008112" cy="133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63888" y="2636912"/>
            <a:ext cx="1872208" cy="2481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8" name="Gruppo 76"/>
          <p:cNvGrpSpPr>
            <a:grpSpLocks noChangeAspect="1"/>
          </p:cNvGrpSpPr>
          <p:nvPr/>
        </p:nvGrpSpPr>
        <p:grpSpPr>
          <a:xfrm rot="916373">
            <a:off x="1714406" y="2259857"/>
            <a:ext cx="1080115" cy="864096"/>
            <a:chOff x="3502767" y="1956179"/>
            <a:chExt cx="360040" cy="288032"/>
          </a:xfrm>
        </p:grpSpPr>
        <p:grpSp>
          <p:nvGrpSpPr>
            <p:cNvPr id="39" name="Gruppo 100"/>
            <p:cNvGrpSpPr/>
            <p:nvPr/>
          </p:nvGrpSpPr>
          <p:grpSpPr>
            <a:xfrm>
              <a:off x="3502767" y="1956179"/>
              <a:ext cx="360040" cy="288032"/>
              <a:chOff x="6098404" y="3519256"/>
              <a:chExt cx="360040" cy="288032"/>
            </a:xfrm>
          </p:grpSpPr>
          <p:sp>
            <p:nvSpPr>
              <p:cNvPr id="49" name="Arco 48"/>
              <p:cNvSpPr/>
              <p:nvPr/>
            </p:nvSpPr>
            <p:spPr>
              <a:xfrm rot="10435370">
                <a:off x="6098404" y="3519256"/>
                <a:ext cx="360040" cy="288032"/>
              </a:xfrm>
              <a:prstGeom prst="arc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0" name="Arco 49"/>
              <p:cNvSpPr/>
              <p:nvPr/>
            </p:nvSpPr>
            <p:spPr>
              <a:xfrm rot="10435370" flipH="1">
                <a:off x="6098404" y="3519256"/>
                <a:ext cx="360040" cy="288032"/>
              </a:xfrm>
              <a:prstGeom prst="arc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40" name="Gruppo 93"/>
            <p:cNvGrpSpPr/>
            <p:nvPr/>
          </p:nvGrpSpPr>
          <p:grpSpPr>
            <a:xfrm>
              <a:off x="3639525" y="2006871"/>
              <a:ext cx="72008" cy="57606"/>
              <a:chOff x="6829871" y="3733789"/>
              <a:chExt cx="72008" cy="57606"/>
            </a:xfrm>
          </p:grpSpPr>
          <p:sp>
            <p:nvSpPr>
              <p:cNvPr id="47" name="Arco 46"/>
              <p:cNvSpPr>
                <a:spLocks noChangeAspect="1"/>
              </p:cNvSpPr>
              <p:nvPr/>
            </p:nvSpPr>
            <p:spPr>
              <a:xfrm rot="10435370" flipH="1">
                <a:off x="6829871" y="3733789"/>
                <a:ext cx="72008" cy="57606"/>
              </a:xfrm>
              <a:prstGeom prst="arc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8" name="Arco 47"/>
              <p:cNvSpPr>
                <a:spLocks noChangeAspect="1"/>
              </p:cNvSpPr>
              <p:nvPr/>
            </p:nvSpPr>
            <p:spPr>
              <a:xfrm rot="10435370">
                <a:off x="6829871" y="3733789"/>
                <a:ext cx="72008" cy="57606"/>
              </a:xfrm>
              <a:prstGeom prst="arc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41" name="Gruppo 96"/>
            <p:cNvGrpSpPr>
              <a:grpSpLocks noChangeAspect="1"/>
            </p:cNvGrpSpPr>
            <p:nvPr/>
          </p:nvGrpSpPr>
          <p:grpSpPr>
            <a:xfrm>
              <a:off x="3600178" y="1996098"/>
              <a:ext cx="151217" cy="120973"/>
              <a:chOff x="6818483" y="3591264"/>
              <a:chExt cx="360040" cy="288033"/>
            </a:xfrm>
          </p:grpSpPr>
          <p:sp>
            <p:nvSpPr>
              <p:cNvPr id="45" name="Arco 44"/>
              <p:cNvSpPr>
                <a:spLocks noChangeAspect="1"/>
              </p:cNvSpPr>
              <p:nvPr/>
            </p:nvSpPr>
            <p:spPr>
              <a:xfrm rot="10435370" flipH="1">
                <a:off x="6818483" y="3591265"/>
                <a:ext cx="360040" cy="288032"/>
              </a:xfrm>
              <a:prstGeom prst="arc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6" name="Arco 45"/>
              <p:cNvSpPr/>
              <p:nvPr/>
            </p:nvSpPr>
            <p:spPr>
              <a:xfrm rot="10435370">
                <a:off x="6818483" y="3591264"/>
                <a:ext cx="360040" cy="288032"/>
              </a:xfrm>
              <a:prstGeom prst="arc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42" name="Gruppo 97"/>
            <p:cNvGrpSpPr>
              <a:grpSpLocks noChangeAspect="1"/>
            </p:cNvGrpSpPr>
            <p:nvPr/>
          </p:nvGrpSpPr>
          <p:grpSpPr>
            <a:xfrm>
              <a:off x="3563888" y="1988840"/>
              <a:ext cx="234386" cy="189002"/>
              <a:chOff x="6818483" y="3588968"/>
              <a:chExt cx="360040" cy="290328"/>
            </a:xfrm>
          </p:grpSpPr>
          <p:sp>
            <p:nvSpPr>
              <p:cNvPr id="43" name="Arco 42"/>
              <p:cNvSpPr>
                <a:spLocks noChangeAspect="1"/>
              </p:cNvSpPr>
              <p:nvPr/>
            </p:nvSpPr>
            <p:spPr>
              <a:xfrm rot="10435370" flipH="1">
                <a:off x="6818483" y="3588968"/>
                <a:ext cx="360040" cy="288033"/>
              </a:xfrm>
              <a:prstGeom prst="arc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4" name="Arco 43"/>
              <p:cNvSpPr/>
              <p:nvPr/>
            </p:nvSpPr>
            <p:spPr>
              <a:xfrm rot="10435370">
                <a:off x="6818483" y="3591264"/>
                <a:ext cx="360040" cy="288032"/>
              </a:xfrm>
              <a:prstGeom prst="arc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51" name="Gruppo 38"/>
          <p:cNvGrpSpPr>
            <a:grpSpLocks noChangeAspect="1"/>
          </p:cNvGrpSpPr>
          <p:nvPr/>
        </p:nvGrpSpPr>
        <p:grpSpPr>
          <a:xfrm>
            <a:off x="4572000" y="4113104"/>
            <a:ext cx="252000" cy="252000"/>
            <a:chOff x="611560" y="2708920"/>
            <a:chExt cx="504056" cy="432048"/>
          </a:xfrm>
        </p:grpSpPr>
        <p:sp>
          <p:nvSpPr>
            <p:cNvPr id="52" name="Triangolo isoscele 51"/>
            <p:cNvSpPr/>
            <p:nvPr/>
          </p:nvSpPr>
          <p:spPr>
            <a:xfrm rot="5400000">
              <a:off x="697415" y="2786185"/>
              <a:ext cx="375047" cy="272762"/>
            </a:xfrm>
            <a:prstGeom prst="triangle">
              <a:avLst/>
            </a:prstGeom>
            <a:solidFill>
              <a:srgbClr val="FFFF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Rettangolo arrotondato 52"/>
            <p:cNvSpPr/>
            <p:nvPr/>
          </p:nvSpPr>
          <p:spPr>
            <a:xfrm>
              <a:off x="611560" y="2708920"/>
              <a:ext cx="504056" cy="432048"/>
            </a:xfrm>
            <a:prstGeom prst="roundRect">
              <a:avLst/>
            </a:prstGeom>
            <a:solidFill>
              <a:srgbClr val="FFFF00">
                <a:alpha val="31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19746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4" name="Gruppo 38"/>
          <p:cNvGrpSpPr>
            <a:grpSpLocks noChangeAspect="1"/>
          </p:cNvGrpSpPr>
          <p:nvPr/>
        </p:nvGrpSpPr>
        <p:grpSpPr>
          <a:xfrm>
            <a:off x="3491880" y="2996968"/>
            <a:ext cx="144000" cy="144000"/>
            <a:chOff x="611560" y="2708920"/>
            <a:chExt cx="504056" cy="432048"/>
          </a:xfrm>
        </p:grpSpPr>
        <p:sp>
          <p:nvSpPr>
            <p:cNvPr id="55" name="Triangolo isoscele 54"/>
            <p:cNvSpPr/>
            <p:nvPr/>
          </p:nvSpPr>
          <p:spPr>
            <a:xfrm rot="5400000">
              <a:off x="697415" y="2786185"/>
              <a:ext cx="375047" cy="272762"/>
            </a:xfrm>
            <a:prstGeom prst="triangle">
              <a:avLst/>
            </a:prstGeom>
            <a:solidFill>
              <a:srgbClr val="FFFF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Rettangolo arrotondato 55"/>
            <p:cNvSpPr/>
            <p:nvPr/>
          </p:nvSpPr>
          <p:spPr>
            <a:xfrm>
              <a:off x="611560" y="2708920"/>
              <a:ext cx="504056" cy="432048"/>
            </a:xfrm>
            <a:prstGeom prst="roundRect">
              <a:avLst/>
            </a:prstGeom>
            <a:solidFill>
              <a:srgbClr val="FFFF00">
                <a:alpha val="31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19746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7" name="Gruppo 38"/>
          <p:cNvGrpSpPr/>
          <p:nvPr/>
        </p:nvGrpSpPr>
        <p:grpSpPr>
          <a:xfrm flipH="1">
            <a:off x="1691680" y="4293096"/>
            <a:ext cx="288032" cy="288032"/>
            <a:chOff x="611560" y="2708920"/>
            <a:chExt cx="504056" cy="432048"/>
          </a:xfrm>
        </p:grpSpPr>
        <p:sp>
          <p:nvSpPr>
            <p:cNvPr id="58" name="Triangolo isoscele 57"/>
            <p:cNvSpPr/>
            <p:nvPr/>
          </p:nvSpPr>
          <p:spPr>
            <a:xfrm rot="5400000">
              <a:off x="697415" y="2786185"/>
              <a:ext cx="375047" cy="272762"/>
            </a:xfrm>
            <a:prstGeom prst="triangle">
              <a:avLst/>
            </a:prstGeom>
            <a:solidFill>
              <a:srgbClr val="FFFF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Rettangolo arrotondato 58"/>
            <p:cNvSpPr/>
            <p:nvPr/>
          </p:nvSpPr>
          <p:spPr>
            <a:xfrm>
              <a:off x="611560" y="2708920"/>
              <a:ext cx="504056" cy="432048"/>
            </a:xfrm>
            <a:prstGeom prst="roundRect">
              <a:avLst/>
            </a:prstGeom>
            <a:solidFill>
              <a:srgbClr val="FFFF00">
                <a:alpha val="31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19746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0" name="Gruppo 38"/>
          <p:cNvGrpSpPr/>
          <p:nvPr/>
        </p:nvGrpSpPr>
        <p:grpSpPr>
          <a:xfrm flipH="1">
            <a:off x="3203864" y="2996968"/>
            <a:ext cx="144000" cy="144000"/>
            <a:chOff x="611560" y="2708920"/>
            <a:chExt cx="504056" cy="432048"/>
          </a:xfrm>
        </p:grpSpPr>
        <p:sp>
          <p:nvSpPr>
            <p:cNvPr id="61" name="Triangolo isoscele 60"/>
            <p:cNvSpPr/>
            <p:nvPr/>
          </p:nvSpPr>
          <p:spPr>
            <a:xfrm rot="5400000">
              <a:off x="697415" y="2786185"/>
              <a:ext cx="375047" cy="272762"/>
            </a:xfrm>
            <a:prstGeom prst="triangle">
              <a:avLst/>
            </a:prstGeom>
            <a:solidFill>
              <a:srgbClr val="FFFF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Rettangolo arrotondato 61"/>
            <p:cNvSpPr/>
            <p:nvPr/>
          </p:nvSpPr>
          <p:spPr>
            <a:xfrm>
              <a:off x="611560" y="2708920"/>
              <a:ext cx="504056" cy="432048"/>
            </a:xfrm>
            <a:prstGeom prst="roundRect">
              <a:avLst/>
            </a:prstGeom>
            <a:solidFill>
              <a:srgbClr val="FFFF00">
                <a:alpha val="31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19746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3" name="Gruppo 38"/>
          <p:cNvGrpSpPr>
            <a:grpSpLocks noChangeAspect="1"/>
          </p:cNvGrpSpPr>
          <p:nvPr/>
        </p:nvGrpSpPr>
        <p:grpSpPr>
          <a:xfrm flipH="1">
            <a:off x="5808352" y="3308248"/>
            <a:ext cx="216000" cy="216000"/>
            <a:chOff x="611560" y="2708920"/>
            <a:chExt cx="504056" cy="432048"/>
          </a:xfrm>
        </p:grpSpPr>
        <p:sp>
          <p:nvSpPr>
            <p:cNvPr id="64" name="Triangolo isoscele 63"/>
            <p:cNvSpPr/>
            <p:nvPr/>
          </p:nvSpPr>
          <p:spPr>
            <a:xfrm rot="5400000">
              <a:off x="697415" y="2786185"/>
              <a:ext cx="375047" cy="272762"/>
            </a:xfrm>
            <a:prstGeom prst="triangle">
              <a:avLst/>
            </a:prstGeom>
            <a:solidFill>
              <a:srgbClr val="FFFF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Rettangolo arrotondato 64"/>
            <p:cNvSpPr/>
            <p:nvPr/>
          </p:nvSpPr>
          <p:spPr>
            <a:xfrm>
              <a:off x="611560" y="2708920"/>
              <a:ext cx="504056" cy="432048"/>
            </a:xfrm>
            <a:prstGeom prst="roundRect">
              <a:avLst/>
            </a:prstGeom>
            <a:solidFill>
              <a:srgbClr val="FFFF00">
                <a:alpha val="31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19746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6" name="Gruppo 38"/>
          <p:cNvGrpSpPr>
            <a:grpSpLocks noChangeAspect="1"/>
          </p:cNvGrpSpPr>
          <p:nvPr/>
        </p:nvGrpSpPr>
        <p:grpSpPr>
          <a:xfrm flipH="1">
            <a:off x="4175984" y="4113104"/>
            <a:ext cx="252000" cy="252000"/>
            <a:chOff x="611560" y="2708920"/>
            <a:chExt cx="504056" cy="432048"/>
          </a:xfrm>
        </p:grpSpPr>
        <p:sp>
          <p:nvSpPr>
            <p:cNvPr id="67" name="Triangolo isoscele 66"/>
            <p:cNvSpPr/>
            <p:nvPr/>
          </p:nvSpPr>
          <p:spPr>
            <a:xfrm rot="5400000">
              <a:off x="697415" y="2786185"/>
              <a:ext cx="375047" cy="272762"/>
            </a:xfrm>
            <a:prstGeom prst="triangle">
              <a:avLst/>
            </a:prstGeom>
            <a:solidFill>
              <a:srgbClr val="FFFF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Rettangolo arrotondato 67"/>
            <p:cNvSpPr/>
            <p:nvPr/>
          </p:nvSpPr>
          <p:spPr>
            <a:xfrm>
              <a:off x="611560" y="2708920"/>
              <a:ext cx="504056" cy="432048"/>
            </a:xfrm>
            <a:prstGeom prst="roundRect">
              <a:avLst/>
            </a:prstGeom>
            <a:solidFill>
              <a:srgbClr val="FFFF00">
                <a:alpha val="31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19746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134" name="Connettore 2 133"/>
          <p:cNvCxnSpPr/>
          <p:nvPr/>
        </p:nvCxnSpPr>
        <p:spPr>
          <a:xfrm>
            <a:off x="6156176" y="3356992"/>
            <a:ext cx="144016" cy="216024"/>
          </a:xfrm>
          <a:prstGeom prst="straightConnector1">
            <a:avLst/>
          </a:prstGeom>
          <a:noFill/>
          <a:ln w="76200" cap="flat" cmpd="sng" algn="ctr">
            <a:solidFill>
              <a:schemeClr val="accent6">
                <a:lumMod val="75000"/>
              </a:schemeClr>
            </a:solidFill>
            <a:prstDash val="solid"/>
            <a:headEnd type="arrow" w="med" len="med"/>
            <a:tailEnd type="none" w="med" len="med"/>
          </a:ln>
          <a:effectLst/>
        </p:spPr>
      </p:cxnSp>
      <p:sp>
        <p:nvSpPr>
          <p:cNvPr id="32" name="Rettangolo 31"/>
          <p:cNvSpPr/>
          <p:nvPr/>
        </p:nvSpPr>
        <p:spPr>
          <a:xfrm>
            <a:off x="7659672" y="4797152"/>
            <a:ext cx="1039514" cy="1435025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lvl="0" algn="ctr">
              <a:defRPr/>
            </a:pPr>
            <a:r>
              <a:rPr lang="en-US" b="1" kern="0" dirty="0" smtClean="0">
                <a:solidFill>
                  <a:sysClr val="windowText" lastClr="000000"/>
                </a:solidFill>
                <a:latin typeface="Calibri" pitchFamily="34" charset="0"/>
              </a:rPr>
              <a:t>VNA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AAVS0: mutual coupling</a:t>
            </a:r>
            <a:endParaRPr lang="it-IT" dirty="0"/>
          </a:p>
        </p:txBody>
      </p:sp>
      <p:sp>
        <p:nvSpPr>
          <p:cNvPr id="4" name="Parallelogramma 3"/>
          <p:cNvSpPr/>
          <p:nvPr/>
        </p:nvSpPr>
        <p:spPr>
          <a:xfrm>
            <a:off x="0" y="2852936"/>
            <a:ext cx="8316416" cy="2880320"/>
          </a:xfrm>
          <a:prstGeom prst="parallelogram">
            <a:avLst>
              <a:gd name="adj" fmla="val 125178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43608" y="2924944"/>
            <a:ext cx="2016224" cy="2672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uppo 38"/>
          <p:cNvGrpSpPr/>
          <p:nvPr/>
        </p:nvGrpSpPr>
        <p:grpSpPr>
          <a:xfrm>
            <a:off x="2123728" y="4293096"/>
            <a:ext cx="288032" cy="288032"/>
            <a:chOff x="611560" y="2708920"/>
            <a:chExt cx="504056" cy="432048"/>
          </a:xfrm>
        </p:grpSpPr>
        <p:sp>
          <p:nvSpPr>
            <p:cNvPr id="7" name="Triangolo isoscele 6"/>
            <p:cNvSpPr/>
            <p:nvPr/>
          </p:nvSpPr>
          <p:spPr>
            <a:xfrm rot="5400000">
              <a:off x="697415" y="2786185"/>
              <a:ext cx="375047" cy="272762"/>
            </a:xfrm>
            <a:prstGeom prst="triangle">
              <a:avLst/>
            </a:prstGeom>
            <a:solidFill>
              <a:srgbClr val="FFFF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ttangolo arrotondato 7"/>
            <p:cNvSpPr/>
            <p:nvPr/>
          </p:nvSpPr>
          <p:spPr>
            <a:xfrm>
              <a:off x="611560" y="2708920"/>
              <a:ext cx="504056" cy="432048"/>
            </a:xfrm>
            <a:prstGeom prst="roundRect">
              <a:avLst/>
            </a:prstGeom>
            <a:solidFill>
              <a:srgbClr val="FFFF00">
                <a:alpha val="31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19746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9" name="Connettore 2 8"/>
          <p:cNvCxnSpPr>
            <a:stCxn id="8" idx="3"/>
            <a:endCxn id="10" idx="1"/>
          </p:cNvCxnSpPr>
          <p:nvPr/>
        </p:nvCxnSpPr>
        <p:spPr>
          <a:xfrm>
            <a:off x="2411760" y="4437112"/>
            <a:ext cx="72008" cy="71090"/>
          </a:xfrm>
          <a:prstGeom prst="straightConnector1">
            <a:avLst/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10" name="Rettangolo arrotondato 9"/>
          <p:cNvSpPr/>
          <p:nvPr/>
        </p:nvSpPr>
        <p:spPr>
          <a:xfrm>
            <a:off x="2483768" y="4365104"/>
            <a:ext cx="360040" cy="286196"/>
          </a:xfrm>
          <a:prstGeom prst="roundRect">
            <a:avLst/>
          </a:prstGeom>
          <a:solidFill>
            <a:srgbClr val="00B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TX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6588224" y="4581128"/>
            <a:ext cx="2295584" cy="1944216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CasellaDiTesto 81"/>
          <p:cNvSpPr txBox="1">
            <a:spLocks noChangeArrowheads="1"/>
          </p:cNvSpPr>
          <p:nvPr/>
        </p:nvSpPr>
        <p:spPr bwMode="auto">
          <a:xfrm>
            <a:off x="6651560" y="6165304"/>
            <a:ext cx="71468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Shelter</a:t>
            </a:r>
          </a:p>
        </p:txBody>
      </p:sp>
      <p:cxnSp>
        <p:nvCxnSpPr>
          <p:cNvPr id="13" name="Connettore 2 12"/>
          <p:cNvCxnSpPr/>
          <p:nvPr/>
        </p:nvCxnSpPr>
        <p:spPr>
          <a:xfrm flipH="1">
            <a:off x="7302604" y="5190629"/>
            <a:ext cx="357068" cy="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arrow"/>
          </a:ln>
          <a:effectLst/>
        </p:spPr>
      </p:cxnSp>
      <p:cxnSp>
        <p:nvCxnSpPr>
          <p:cNvPr id="14" name="Connettore 2 13"/>
          <p:cNvCxnSpPr/>
          <p:nvPr/>
        </p:nvCxnSpPr>
        <p:spPr>
          <a:xfrm>
            <a:off x="7302417" y="5910709"/>
            <a:ext cx="357255" cy="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arrow"/>
          </a:ln>
          <a:effectLst/>
        </p:spPr>
      </p:cxnSp>
      <p:sp>
        <p:nvSpPr>
          <p:cNvPr id="15" name="Rettangolo arrotondato 14"/>
          <p:cNvSpPr/>
          <p:nvPr/>
        </p:nvSpPr>
        <p:spPr>
          <a:xfrm>
            <a:off x="6802541" y="4976316"/>
            <a:ext cx="500063" cy="428625"/>
          </a:xfrm>
          <a:prstGeom prst="roundRect">
            <a:avLst/>
          </a:prstGeom>
          <a:solidFill>
            <a:srgbClr val="00B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TX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ttangolo arrotondato 15"/>
          <p:cNvSpPr/>
          <p:nvPr/>
        </p:nvSpPr>
        <p:spPr>
          <a:xfrm>
            <a:off x="6802354" y="5696396"/>
            <a:ext cx="500063" cy="428625"/>
          </a:xfrm>
          <a:prstGeom prst="roundRect">
            <a:avLst/>
          </a:prstGeom>
          <a:solidFill>
            <a:srgbClr val="00B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RX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ruppo 55"/>
          <p:cNvGrpSpPr>
            <a:grpSpLocks noChangeAspect="1"/>
          </p:cNvGrpSpPr>
          <p:nvPr/>
        </p:nvGrpSpPr>
        <p:grpSpPr>
          <a:xfrm rot="10649967">
            <a:off x="5526355" y="1795860"/>
            <a:ext cx="1075154" cy="860127"/>
            <a:chOff x="3502767" y="1956179"/>
            <a:chExt cx="360040" cy="288032"/>
          </a:xfrm>
        </p:grpSpPr>
        <p:grpSp>
          <p:nvGrpSpPr>
            <p:cNvPr id="18" name="Gruppo 100"/>
            <p:cNvGrpSpPr/>
            <p:nvPr/>
          </p:nvGrpSpPr>
          <p:grpSpPr>
            <a:xfrm>
              <a:off x="3502767" y="1956179"/>
              <a:ext cx="360040" cy="288032"/>
              <a:chOff x="6098404" y="3519256"/>
              <a:chExt cx="360040" cy="288032"/>
            </a:xfrm>
          </p:grpSpPr>
          <p:sp>
            <p:nvSpPr>
              <p:cNvPr id="28" name="Arco 27"/>
              <p:cNvSpPr/>
              <p:nvPr/>
            </p:nvSpPr>
            <p:spPr>
              <a:xfrm rot="10435370">
                <a:off x="6098404" y="3519256"/>
                <a:ext cx="360040" cy="288032"/>
              </a:xfrm>
              <a:prstGeom prst="arc">
                <a:avLst/>
              </a:prstGeom>
              <a:ln>
                <a:solidFill>
                  <a:srgbClr val="02020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9" name="Arco 28"/>
              <p:cNvSpPr/>
              <p:nvPr/>
            </p:nvSpPr>
            <p:spPr>
              <a:xfrm rot="10435370" flipH="1">
                <a:off x="6098404" y="3519256"/>
                <a:ext cx="360040" cy="288032"/>
              </a:xfrm>
              <a:prstGeom prst="arc">
                <a:avLst/>
              </a:prstGeom>
              <a:ln>
                <a:solidFill>
                  <a:srgbClr val="02020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19" name="Gruppo 93"/>
            <p:cNvGrpSpPr/>
            <p:nvPr/>
          </p:nvGrpSpPr>
          <p:grpSpPr>
            <a:xfrm>
              <a:off x="3639525" y="2006871"/>
              <a:ext cx="72008" cy="57606"/>
              <a:chOff x="6829871" y="3733789"/>
              <a:chExt cx="72008" cy="57606"/>
            </a:xfrm>
          </p:grpSpPr>
          <p:sp>
            <p:nvSpPr>
              <p:cNvPr id="26" name="Arco 25"/>
              <p:cNvSpPr>
                <a:spLocks noChangeAspect="1"/>
              </p:cNvSpPr>
              <p:nvPr/>
            </p:nvSpPr>
            <p:spPr>
              <a:xfrm rot="10435370" flipH="1">
                <a:off x="6829871" y="3733789"/>
                <a:ext cx="72008" cy="57606"/>
              </a:xfrm>
              <a:prstGeom prst="arc">
                <a:avLst/>
              </a:prstGeom>
              <a:ln>
                <a:solidFill>
                  <a:srgbClr val="02020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7" name="Arco 26"/>
              <p:cNvSpPr>
                <a:spLocks noChangeAspect="1"/>
              </p:cNvSpPr>
              <p:nvPr/>
            </p:nvSpPr>
            <p:spPr>
              <a:xfrm rot="10435370">
                <a:off x="6829871" y="3733789"/>
                <a:ext cx="72008" cy="57606"/>
              </a:xfrm>
              <a:prstGeom prst="arc">
                <a:avLst/>
              </a:prstGeom>
              <a:ln>
                <a:solidFill>
                  <a:srgbClr val="02020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20" name="Gruppo 96"/>
            <p:cNvGrpSpPr>
              <a:grpSpLocks noChangeAspect="1"/>
            </p:cNvGrpSpPr>
            <p:nvPr/>
          </p:nvGrpSpPr>
          <p:grpSpPr>
            <a:xfrm>
              <a:off x="3600178" y="1996098"/>
              <a:ext cx="151217" cy="120973"/>
              <a:chOff x="6818483" y="3591264"/>
              <a:chExt cx="360040" cy="288033"/>
            </a:xfrm>
          </p:grpSpPr>
          <p:sp>
            <p:nvSpPr>
              <p:cNvPr id="24" name="Arco 23"/>
              <p:cNvSpPr>
                <a:spLocks noChangeAspect="1"/>
              </p:cNvSpPr>
              <p:nvPr/>
            </p:nvSpPr>
            <p:spPr>
              <a:xfrm rot="10435370" flipH="1">
                <a:off x="6818483" y="3591265"/>
                <a:ext cx="360040" cy="288032"/>
              </a:xfrm>
              <a:prstGeom prst="arc">
                <a:avLst/>
              </a:prstGeom>
              <a:ln>
                <a:solidFill>
                  <a:srgbClr val="02020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5" name="Arco 24"/>
              <p:cNvSpPr/>
              <p:nvPr/>
            </p:nvSpPr>
            <p:spPr>
              <a:xfrm rot="10435370">
                <a:off x="6818483" y="3591264"/>
                <a:ext cx="360040" cy="288032"/>
              </a:xfrm>
              <a:prstGeom prst="arc">
                <a:avLst/>
              </a:prstGeom>
              <a:ln>
                <a:solidFill>
                  <a:srgbClr val="02020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21" name="Gruppo 97"/>
            <p:cNvGrpSpPr>
              <a:grpSpLocks noChangeAspect="1"/>
            </p:cNvGrpSpPr>
            <p:nvPr/>
          </p:nvGrpSpPr>
          <p:grpSpPr>
            <a:xfrm>
              <a:off x="3563888" y="1988840"/>
              <a:ext cx="234386" cy="189002"/>
              <a:chOff x="6818483" y="3588968"/>
              <a:chExt cx="360040" cy="290328"/>
            </a:xfrm>
          </p:grpSpPr>
          <p:sp>
            <p:nvSpPr>
              <p:cNvPr id="22" name="Arco 21"/>
              <p:cNvSpPr>
                <a:spLocks noChangeAspect="1"/>
              </p:cNvSpPr>
              <p:nvPr/>
            </p:nvSpPr>
            <p:spPr>
              <a:xfrm rot="10435370" flipH="1">
                <a:off x="6818483" y="3588968"/>
                <a:ext cx="360040" cy="288033"/>
              </a:xfrm>
              <a:prstGeom prst="arc">
                <a:avLst/>
              </a:prstGeom>
              <a:ln>
                <a:solidFill>
                  <a:srgbClr val="02020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3" name="Arco 22"/>
              <p:cNvSpPr/>
              <p:nvPr/>
            </p:nvSpPr>
            <p:spPr>
              <a:xfrm rot="10435370">
                <a:off x="6818483" y="3591264"/>
                <a:ext cx="360040" cy="288032"/>
              </a:xfrm>
              <a:prstGeom prst="arc">
                <a:avLst/>
              </a:prstGeom>
              <a:ln>
                <a:solidFill>
                  <a:srgbClr val="02020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cxnSp>
        <p:nvCxnSpPr>
          <p:cNvPr id="30" name="Connettore 4 102"/>
          <p:cNvCxnSpPr>
            <a:stCxn id="10" idx="2"/>
            <a:endCxn id="16" idx="1"/>
          </p:cNvCxnSpPr>
          <p:nvPr/>
        </p:nvCxnSpPr>
        <p:spPr>
          <a:xfrm rot="16200000" flipH="1">
            <a:off x="4103367" y="3211721"/>
            <a:ext cx="1259409" cy="4138566"/>
          </a:xfrm>
          <a:prstGeom prst="bentConnector2">
            <a:avLst/>
          </a:prstGeom>
          <a:noFill/>
          <a:ln w="76200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31" name="Rettangolo 30"/>
          <p:cNvSpPr/>
          <p:nvPr/>
        </p:nvSpPr>
        <p:spPr>
          <a:xfrm>
            <a:off x="7659672" y="4797152"/>
            <a:ext cx="1039514" cy="1435025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lvl="0" algn="ctr">
              <a:defRPr/>
            </a:pPr>
            <a:r>
              <a:rPr lang="en-US" b="1" kern="0" dirty="0" smtClean="0">
                <a:solidFill>
                  <a:sysClr val="windowText" lastClr="000000"/>
                </a:solidFill>
                <a:latin typeface="Calibri" pitchFamily="34" charset="0"/>
              </a:rPr>
              <a:t>VNA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36096" y="2348880"/>
            <a:ext cx="1224136" cy="1622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ttangolo arrotondato 32"/>
          <p:cNvSpPr>
            <a:spLocks noChangeAspect="1"/>
          </p:cNvSpPr>
          <p:nvPr/>
        </p:nvSpPr>
        <p:spPr>
          <a:xfrm>
            <a:off x="6084168" y="3212976"/>
            <a:ext cx="397718" cy="360040"/>
          </a:xfrm>
          <a:prstGeom prst="roundRect">
            <a:avLst/>
          </a:prstGeom>
          <a:solidFill>
            <a:srgbClr val="00B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0" dirty="0" smtClean="0">
                <a:solidFill>
                  <a:sysClr val="windowText" lastClr="000000"/>
                </a:solidFill>
                <a:latin typeface="Calibri"/>
              </a:rPr>
              <a:t>R</a:t>
            </a: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4" name="Connettore 4 102"/>
          <p:cNvCxnSpPr>
            <a:stCxn id="33" idx="2"/>
            <a:endCxn id="15" idx="1"/>
          </p:cNvCxnSpPr>
          <p:nvPr/>
        </p:nvCxnSpPr>
        <p:spPr>
          <a:xfrm rot="16200000" flipH="1">
            <a:off x="5733978" y="4122065"/>
            <a:ext cx="1617613" cy="519514"/>
          </a:xfrm>
          <a:prstGeom prst="bentConnector2">
            <a:avLst/>
          </a:prstGeom>
          <a:noFill/>
          <a:ln w="76200" cap="flat" cmpd="sng" algn="ctr">
            <a:solidFill>
              <a:srgbClr val="FF0000"/>
            </a:solidFill>
            <a:prstDash val="solid"/>
          </a:ln>
          <a:effectLst/>
        </p:spPr>
      </p:cxn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15816" y="2204864"/>
            <a:ext cx="1008112" cy="133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63888" y="2636912"/>
            <a:ext cx="1872208" cy="2481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7" name="Gruppo 76"/>
          <p:cNvGrpSpPr>
            <a:grpSpLocks noChangeAspect="1"/>
          </p:cNvGrpSpPr>
          <p:nvPr/>
        </p:nvGrpSpPr>
        <p:grpSpPr>
          <a:xfrm rot="916373">
            <a:off x="1714406" y="2259857"/>
            <a:ext cx="1080115" cy="864096"/>
            <a:chOff x="3502767" y="1956179"/>
            <a:chExt cx="360040" cy="288032"/>
          </a:xfrm>
        </p:grpSpPr>
        <p:grpSp>
          <p:nvGrpSpPr>
            <p:cNvPr id="38" name="Gruppo 100"/>
            <p:cNvGrpSpPr/>
            <p:nvPr/>
          </p:nvGrpSpPr>
          <p:grpSpPr>
            <a:xfrm>
              <a:off x="3502767" y="1956179"/>
              <a:ext cx="360040" cy="288032"/>
              <a:chOff x="6098404" y="3519256"/>
              <a:chExt cx="360040" cy="288032"/>
            </a:xfrm>
          </p:grpSpPr>
          <p:sp>
            <p:nvSpPr>
              <p:cNvPr id="48" name="Arco 47"/>
              <p:cNvSpPr/>
              <p:nvPr/>
            </p:nvSpPr>
            <p:spPr>
              <a:xfrm rot="10435370">
                <a:off x="6098404" y="3519256"/>
                <a:ext cx="360040" cy="288032"/>
              </a:xfrm>
              <a:prstGeom prst="arc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9" name="Arco 48"/>
              <p:cNvSpPr/>
              <p:nvPr/>
            </p:nvSpPr>
            <p:spPr>
              <a:xfrm rot="10435370" flipH="1">
                <a:off x="6098404" y="3519256"/>
                <a:ext cx="360040" cy="288032"/>
              </a:xfrm>
              <a:prstGeom prst="arc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39" name="Gruppo 93"/>
            <p:cNvGrpSpPr/>
            <p:nvPr/>
          </p:nvGrpSpPr>
          <p:grpSpPr>
            <a:xfrm>
              <a:off x="3639525" y="2006871"/>
              <a:ext cx="72008" cy="57606"/>
              <a:chOff x="6829871" y="3733789"/>
              <a:chExt cx="72008" cy="57606"/>
            </a:xfrm>
          </p:grpSpPr>
          <p:sp>
            <p:nvSpPr>
              <p:cNvPr id="46" name="Arco 45"/>
              <p:cNvSpPr>
                <a:spLocks noChangeAspect="1"/>
              </p:cNvSpPr>
              <p:nvPr/>
            </p:nvSpPr>
            <p:spPr>
              <a:xfrm rot="10435370" flipH="1">
                <a:off x="6829871" y="3733789"/>
                <a:ext cx="72008" cy="57606"/>
              </a:xfrm>
              <a:prstGeom prst="arc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7" name="Arco 46"/>
              <p:cNvSpPr>
                <a:spLocks noChangeAspect="1"/>
              </p:cNvSpPr>
              <p:nvPr/>
            </p:nvSpPr>
            <p:spPr>
              <a:xfrm rot="10435370">
                <a:off x="6829871" y="3733789"/>
                <a:ext cx="72008" cy="57606"/>
              </a:xfrm>
              <a:prstGeom prst="arc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40" name="Gruppo 96"/>
            <p:cNvGrpSpPr>
              <a:grpSpLocks noChangeAspect="1"/>
            </p:cNvGrpSpPr>
            <p:nvPr/>
          </p:nvGrpSpPr>
          <p:grpSpPr>
            <a:xfrm>
              <a:off x="3600178" y="1996098"/>
              <a:ext cx="151217" cy="120973"/>
              <a:chOff x="6818483" y="3591264"/>
              <a:chExt cx="360040" cy="288033"/>
            </a:xfrm>
          </p:grpSpPr>
          <p:sp>
            <p:nvSpPr>
              <p:cNvPr id="44" name="Arco 43"/>
              <p:cNvSpPr>
                <a:spLocks noChangeAspect="1"/>
              </p:cNvSpPr>
              <p:nvPr/>
            </p:nvSpPr>
            <p:spPr>
              <a:xfrm rot="10435370" flipH="1">
                <a:off x="6818483" y="3591265"/>
                <a:ext cx="360040" cy="288032"/>
              </a:xfrm>
              <a:prstGeom prst="arc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5" name="Arco 44"/>
              <p:cNvSpPr/>
              <p:nvPr/>
            </p:nvSpPr>
            <p:spPr>
              <a:xfrm rot="10435370">
                <a:off x="6818483" y="3591264"/>
                <a:ext cx="360040" cy="288032"/>
              </a:xfrm>
              <a:prstGeom prst="arc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41" name="Gruppo 97"/>
            <p:cNvGrpSpPr>
              <a:grpSpLocks noChangeAspect="1"/>
            </p:cNvGrpSpPr>
            <p:nvPr/>
          </p:nvGrpSpPr>
          <p:grpSpPr>
            <a:xfrm>
              <a:off x="3563888" y="1988840"/>
              <a:ext cx="234386" cy="189002"/>
              <a:chOff x="6818483" y="3588968"/>
              <a:chExt cx="360040" cy="290328"/>
            </a:xfrm>
          </p:grpSpPr>
          <p:sp>
            <p:nvSpPr>
              <p:cNvPr id="42" name="Arco 41"/>
              <p:cNvSpPr>
                <a:spLocks noChangeAspect="1"/>
              </p:cNvSpPr>
              <p:nvPr/>
            </p:nvSpPr>
            <p:spPr>
              <a:xfrm rot="10435370" flipH="1">
                <a:off x="6818483" y="3588968"/>
                <a:ext cx="360040" cy="288033"/>
              </a:xfrm>
              <a:prstGeom prst="arc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3" name="Arco 42"/>
              <p:cNvSpPr/>
              <p:nvPr/>
            </p:nvSpPr>
            <p:spPr>
              <a:xfrm rot="10435370">
                <a:off x="6818483" y="3591264"/>
                <a:ext cx="360040" cy="288032"/>
              </a:xfrm>
              <a:prstGeom prst="arc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50" name="Gruppo 38"/>
          <p:cNvGrpSpPr>
            <a:grpSpLocks noChangeAspect="1"/>
          </p:cNvGrpSpPr>
          <p:nvPr/>
        </p:nvGrpSpPr>
        <p:grpSpPr>
          <a:xfrm>
            <a:off x="4572000" y="4113104"/>
            <a:ext cx="252000" cy="252000"/>
            <a:chOff x="611560" y="2708920"/>
            <a:chExt cx="504056" cy="432048"/>
          </a:xfrm>
        </p:grpSpPr>
        <p:sp>
          <p:nvSpPr>
            <p:cNvPr id="51" name="Triangolo isoscele 50"/>
            <p:cNvSpPr/>
            <p:nvPr/>
          </p:nvSpPr>
          <p:spPr>
            <a:xfrm rot="5400000">
              <a:off x="697415" y="2786185"/>
              <a:ext cx="375047" cy="272762"/>
            </a:xfrm>
            <a:prstGeom prst="triangle">
              <a:avLst/>
            </a:prstGeom>
            <a:solidFill>
              <a:srgbClr val="FFFF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Rettangolo arrotondato 51"/>
            <p:cNvSpPr/>
            <p:nvPr/>
          </p:nvSpPr>
          <p:spPr>
            <a:xfrm>
              <a:off x="611560" y="2708920"/>
              <a:ext cx="504056" cy="432048"/>
            </a:xfrm>
            <a:prstGeom prst="roundRect">
              <a:avLst/>
            </a:prstGeom>
            <a:solidFill>
              <a:srgbClr val="FFFF00">
                <a:alpha val="31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19746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3" name="Gruppo 38"/>
          <p:cNvGrpSpPr>
            <a:grpSpLocks noChangeAspect="1"/>
          </p:cNvGrpSpPr>
          <p:nvPr/>
        </p:nvGrpSpPr>
        <p:grpSpPr>
          <a:xfrm>
            <a:off x="3491880" y="2996968"/>
            <a:ext cx="144000" cy="144000"/>
            <a:chOff x="611560" y="2708920"/>
            <a:chExt cx="504056" cy="432048"/>
          </a:xfrm>
        </p:grpSpPr>
        <p:sp>
          <p:nvSpPr>
            <p:cNvPr id="54" name="Triangolo isoscele 53"/>
            <p:cNvSpPr/>
            <p:nvPr/>
          </p:nvSpPr>
          <p:spPr>
            <a:xfrm rot="5400000">
              <a:off x="697415" y="2786185"/>
              <a:ext cx="375047" cy="272762"/>
            </a:xfrm>
            <a:prstGeom prst="triangle">
              <a:avLst/>
            </a:prstGeom>
            <a:solidFill>
              <a:srgbClr val="FFFF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Rettangolo arrotondato 54"/>
            <p:cNvSpPr/>
            <p:nvPr/>
          </p:nvSpPr>
          <p:spPr>
            <a:xfrm>
              <a:off x="611560" y="2708920"/>
              <a:ext cx="504056" cy="432048"/>
            </a:xfrm>
            <a:prstGeom prst="roundRect">
              <a:avLst/>
            </a:prstGeom>
            <a:solidFill>
              <a:srgbClr val="FFFF00">
                <a:alpha val="31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19746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6" name="Gruppo 38"/>
          <p:cNvGrpSpPr/>
          <p:nvPr/>
        </p:nvGrpSpPr>
        <p:grpSpPr>
          <a:xfrm flipH="1">
            <a:off x="1691680" y="4293096"/>
            <a:ext cx="288032" cy="288032"/>
            <a:chOff x="611560" y="2708920"/>
            <a:chExt cx="504056" cy="432048"/>
          </a:xfrm>
        </p:grpSpPr>
        <p:sp>
          <p:nvSpPr>
            <p:cNvPr id="57" name="Triangolo isoscele 56"/>
            <p:cNvSpPr/>
            <p:nvPr/>
          </p:nvSpPr>
          <p:spPr>
            <a:xfrm rot="5400000">
              <a:off x="697415" y="2786185"/>
              <a:ext cx="375047" cy="272762"/>
            </a:xfrm>
            <a:prstGeom prst="triangle">
              <a:avLst/>
            </a:prstGeom>
            <a:solidFill>
              <a:srgbClr val="FFFF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Rettangolo arrotondato 57"/>
            <p:cNvSpPr/>
            <p:nvPr/>
          </p:nvSpPr>
          <p:spPr>
            <a:xfrm>
              <a:off x="611560" y="2708920"/>
              <a:ext cx="504056" cy="432048"/>
            </a:xfrm>
            <a:prstGeom prst="roundRect">
              <a:avLst/>
            </a:prstGeom>
            <a:solidFill>
              <a:srgbClr val="FFFF00">
                <a:alpha val="31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19746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9" name="Gruppo 38"/>
          <p:cNvGrpSpPr/>
          <p:nvPr/>
        </p:nvGrpSpPr>
        <p:grpSpPr>
          <a:xfrm flipH="1">
            <a:off x="3203864" y="2996968"/>
            <a:ext cx="144000" cy="144000"/>
            <a:chOff x="611560" y="2708920"/>
            <a:chExt cx="504056" cy="432048"/>
          </a:xfrm>
        </p:grpSpPr>
        <p:sp>
          <p:nvSpPr>
            <p:cNvPr id="60" name="Triangolo isoscele 59"/>
            <p:cNvSpPr/>
            <p:nvPr/>
          </p:nvSpPr>
          <p:spPr>
            <a:xfrm rot="5400000">
              <a:off x="697415" y="2786185"/>
              <a:ext cx="375047" cy="272762"/>
            </a:xfrm>
            <a:prstGeom prst="triangle">
              <a:avLst/>
            </a:prstGeom>
            <a:solidFill>
              <a:srgbClr val="FFFF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Rettangolo arrotondato 60"/>
            <p:cNvSpPr/>
            <p:nvPr/>
          </p:nvSpPr>
          <p:spPr>
            <a:xfrm>
              <a:off x="611560" y="2708920"/>
              <a:ext cx="504056" cy="432048"/>
            </a:xfrm>
            <a:prstGeom prst="roundRect">
              <a:avLst/>
            </a:prstGeom>
            <a:solidFill>
              <a:srgbClr val="FFFF00">
                <a:alpha val="31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19746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2" name="Gruppo 38"/>
          <p:cNvGrpSpPr>
            <a:grpSpLocks noChangeAspect="1"/>
          </p:cNvGrpSpPr>
          <p:nvPr/>
        </p:nvGrpSpPr>
        <p:grpSpPr>
          <a:xfrm flipH="1">
            <a:off x="5808352" y="3308248"/>
            <a:ext cx="216000" cy="216000"/>
            <a:chOff x="611560" y="2708920"/>
            <a:chExt cx="504056" cy="432048"/>
          </a:xfrm>
        </p:grpSpPr>
        <p:sp>
          <p:nvSpPr>
            <p:cNvPr id="63" name="Triangolo isoscele 62"/>
            <p:cNvSpPr/>
            <p:nvPr/>
          </p:nvSpPr>
          <p:spPr>
            <a:xfrm rot="5400000">
              <a:off x="697415" y="2786185"/>
              <a:ext cx="375047" cy="272762"/>
            </a:xfrm>
            <a:prstGeom prst="triangle">
              <a:avLst/>
            </a:prstGeom>
            <a:solidFill>
              <a:srgbClr val="FFFF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Rettangolo arrotondato 63"/>
            <p:cNvSpPr/>
            <p:nvPr/>
          </p:nvSpPr>
          <p:spPr>
            <a:xfrm>
              <a:off x="611560" y="2708920"/>
              <a:ext cx="504056" cy="432048"/>
            </a:xfrm>
            <a:prstGeom prst="roundRect">
              <a:avLst/>
            </a:prstGeom>
            <a:solidFill>
              <a:srgbClr val="FFFF00">
                <a:alpha val="31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19746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5" name="Gruppo 38"/>
          <p:cNvGrpSpPr>
            <a:grpSpLocks noChangeAspect="1"/>
          </p:cNvGrpSpPr>
          <p:nvPr/>
        </p:nvGrpSpPr>
        <p:grpSpPr>
          <a:xfrm flipH="1">
            <a:off x="4175984" y="4113104"/>
            <a:ext cx="252000" cy="252000"/>
            <a:chOff x="611560" y="2708920"/>
            <a:chExt cx="504056" cy="432048"/>
          </a:xfrm>
        </p:grpSpPr>
        <p:sp>
          <p:nvSpPr>
            <p:cNvPr id="66" name="Triangolo isoscele 65"/>
            <p:cNvSpPr/>
            <p:nvPr/>
          </p:nvSpPr>
          <p:spPr>
            <a:xfrm rot="5400000">
              <a:off x="697415" y="2786185"/>
              <a:ext cx="375047" cy="272762"/>
            </a:xfrm>
            <a:prstGeom prst="triangle">
              <a:avLst/>
            </a:prstGeom>
            <a:solidFill>
              <a:srgbClr val="FFFF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Rettangolo arrotondato 66"/>
            <p:cNvSpPr/>
            <p:nvPr/>
          </p:nvSpPr>
          <p:spPr>
            <a:xfrm>
              <a:off x="611560" y="2708920"/>
              <a:ext cx="504056" cy="432048"/>
            </a:xfrm>
            <a:prstGeom prst="roundRect">
              <a:avLst/>
            </a:prstGeom>
            <a:solidFill>
              <a:srgbClr val="FFFF00">
                <a:alpha val="31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19746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Link for AAVS0 tests</a:t>
            </a:r>
            <a:endParaRPr lang="en-GB" dirty="0"/>
          </a:p>
        </p:txBody>
      </p:sp>
      <p:pic>
        <p:nvPicPr>
          <p:cNvPr id="25" name="Immagine 24" descr="P1450989.JPG"/>
          <p:cNvPicPr>
            <a:picLocks noChangeAspect="1"/>
          </p:cNvPicPr>
          <p:nvPr/>
        </p:nvPicPr>
        <p:blipFill>
          <a:blip r:embed="rId3" cstate="print"/>
          <a:srcRect b="16400"/>
          <a:stretch>
            <a:fillRect/>
          </a:stretch>
        </p:blipFill>
        <p:spPr>
          <a:xfrm>
            <a:off x="251520" y="1340768"/>
            <a:ext cx="8532440" cy="5349810"/>
          </a:xfrm>
          <a:prstGeom prst="rect">
            <a:avLst/>
          </a:prstGeom>
        </p:spPr>
      </p:pic>
      <p:graphicFrame>
        <p:nvGraphicFramePr>
          <p:cNvPr id="28" name="Tabella 27"/>
          <p:cNvGraphicFramePr>
            <a:graphicFrameLocks noGrp="1"/>
          </p:cNvGraphicFramePr>
          <p:nvPr/>
        </p:nvGraphicFramePr>
        <p:xfrm>
          <a:off x="1115616" y="1916832"/>
          <a:ext cx="2448000" cy="1604748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1512000"/>
                <a:gridCol w="936000"/>
              </a:tblGrid>
              <a:tr h="2674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20202"/>
                          </a:solidFill>
                        </a:rPr>
                        <a:t>Gain (dB)</a:t>
                      </a:r>
                      <a:endParaRPr lang="it-IT" sz="1600" dirty="0">
                        <a:solidFill>
                          <a:srgbClr val="02020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20202"/>
                          </a:solidFill>
                        </a:rPr>
                        <a:t>-25</a:t>
                      </a:r>
                      <a:endParaRPr lang="it-IT" sz="1600" dirty="0">
                        <a:solidFill>
                          <a:srgbClr val="02020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74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20202"/>
                          </a:solidFill>
                        </a:rPr>
                        <a:t>IRL (dB)</a:t>
                      </a:r>
                      <a:endParaRPr lang="it-IT" sz="1600" dirty="0">
                        <a:solidFill>
                          <a:srgbClr val="02020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20202"/>
                          </a:solidFill>
                        </a:rPr>
                        <a:t>&gt;15</a:t>
                      </a:r>
                      <a:endParaRPr lang="it-IT" sz="1600" dirty="0">
                        <a:solidFill>
                          <a:srgbClr val="02020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74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20202"/>
                          </a:solidFill>
                        </a:rPr>
                        <a:t>ORL (dB)</a:t>
                      </a:r>
                      <a:endParaRPr lang="it-IT" sz="1600" dirty="0">
                        <a:solidFill>
                          <a:srgbClr val="02020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20202"/>
                          </a:solidFill>
                        </a:rPr>
                        <a:t>&gt;20</a:t>
                      </a:r>
                      <a:endParaRPr lang="it-IT" sz="1600" dirty="0">
                        <a:solidFill>
                          <a:srgbClr val="02020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74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20202"/>
                          </a:solidFill>
                        </a:rPr>
                        <a:t>IIP3 (</a:t>
                      </a:r>
                      <a:r>
                        <a:rPr lang="en-GB" sz="1600" dirty="0" err="1">
                          <a:solidFill>
                            <a:srgbClr val="020202"/>
                          </a:solidFill>
                        </a:rPr>
                        <a:t>dBm</a:t>
                      </a:r>
                      <a:r>
                        <a:rPr lang="en-GB" sz="1600" dirty="0">
                          <a:solidFill>
                            <a:srgbClr val="020202"/>
                          </a:solidFill>
                        </a:rPr>
                        <a:t>)</a:t>
                      </a:r>
                      <a:endParaRPr lang="it-IT" sz="1600" dirty="0">
                        <a:solidFill>
                          <a:srgbClr val="02020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20202"/>
                          </a:solidFill>
                        </a:rPr>
                        <a:t>+33</a:t>
                      </a:r>
                      <a:endParaRPr lang="it-IT" sz="1600" dirty="0">
                        <a:solidFill>
                          <a:srgbClr val="02020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74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20202"/>
                          </a:solidFill>
                        </a:rPr>
                        <a:t>NF (dB)</a:t>
                      </a:r>
                      <a:endParaRPr lang="it-IT" sz="1600" dirty="0">
                        <a:solidFill>
                          <a:srgbClr val="02020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20202"/>
                          </a:solidFill>
                        </a:rPr>
                        <a:t>36</a:t>
                      </a:r>
                      <a:endParaRPr lang="it-IT" sz="1600" dirty="0">
                        <a:solidFill>
                          <a:srgbClr val="02020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74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20202"/>
                          </a:solidFill>
                        </a:rPr>
                        <a:t>SFDR (dB/Hz</a:t>
                      </a:r>
                      <a:r>
                        <a:rPr lang="en-GB" sz="1600" baseline="30000">
                          <a:solidFill>
                            <a:srgbClr val="020202"/>
                          </a:solidFill>
                        </a:rPr>
                        <a:t>2/3</a:t>
                      </a:r>
                      <a:r>
                        <a:rPr lang="en-GB" sz="1600">
                          <a:solidFill>
                            <a:srgbClr val="020202"/>
                          </a:solidFill>
                        </a:rPr>
                        <a:t>)</a:t>
                      </a:r>
                      <a:endParaRPr lang="it-IT" sz="1600">
                        <a:solidFill>
                          <a:srgbClr val="02020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20202"/>
                          </a:solidFill>
                        </a:rPr>
                        <a:t>114</a:t>
                      </a:r>
                      <a:endParaRPr lang="it-IT" sz="1600" dirty="0">
                        <a:solidFill>
                          <a:srgbClr val="02020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Immagine 5"/>
          <p:cNvPicPr/>
          <p:nvPr/>
        </p:nvPicPr>
        <p:blipFill>
          <a:blip r:embed="rId4" cstate="print"/>
          <a:srcRect l="432" t="11583" r="14710" b="11969"/>
          <a:stretch>
            <a:fillRect/>
          </a:stretch>
        </p:blipFill>
        <p:spPr bwMode="auto">
          <a:xfrm>
            <a:off x="3851920" y="1556792"/>
            <a:ext cx="4858966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AAVS0, 1 ,#?</a:t>
            </a:r>
            <a:endParaRPr lang="en-GB" dirty="0"/>
          </a:p>
        </p:txBody>
      </p:sp>
      <p:pic>
        <p:nvPicPr>
          <p:cNvPr id="34" name="Immagine 9" descr="marchiopersito_colore_estes.gif"/>
          <p:cNvPicPr>
            <a:picLocks noChangeAspect="1"/>
          </p:cNvPicPr>
          <p:nvPr/>
        </p:nvPicPr>
        <p:blipFill>
          <a:blip r:embed="rId3" cstate="print"/>
          <a:srcRect t="10080" b="9281"/>
          <a:stretch>
            <a:fillRect/>
          </a:stretch>
        </p:blipFill>
        <p:spPr bwMode="auto">
          <a:xfrm>
            <a:off x="4128" y="6309320"/>
            <a:ext cx="114300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504950"/>
            <a:ext cx="8286750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1259632" y="1844824"/>
            <a:ext cx="7488832" cy="576064"/>
          </a:xfrm>
          <a:prstGeom prst="rect">
            <a:avLst/>
          </a:prstGeom>
          <a:solidFill>
            <a:srgbClr val="FF0000">
              <a:alpha val="4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4644008" y="3212976"/>
            <a:ext cx="4104456" cy="1152128"/>
          </a:xfrm>
          <a:prstGeom prst="rect">
            <a:avLst/>
          </a:prstGeom>
          <a:solidFill>
            <a:srgbClr val="FF0000">
              <a:alpha val="4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932040" y="4509120"/>
            <a:ext cx="3744416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400" dirty="0" err="1" smtClean="0">
                <a:solidFill>
                  <a:srgbClr val="020202"/>
                </a:solidFill>
              </a:rPr>
              <a:t>Embedded</a:t>
            </a:r>
            <a:r>
              <a:rPr lang="it-IT" sz="2400" dirty="0" smtClean="0">
                <a:solidFill>
                  <a:srgbClr val="020202"/>
                </a:solidFill>
              </a:rPr>
              <a:t> </a:t>
            </a:r>
            <a:r>
              <a:rPr lang="it-IT" sz="2400" dirty="0" err="1" smtClean="0">
                <a:solidFill>
                  <a:srgbClr val="020202"/>
                </a:solidFill>
              </a:rPr>
              <a:t>element</a:t>
            </a:r>
            <a:endParaRPr lang="it-IT" sz="2400" dirty="0" smtClean="0">
              <a:solidFill>
                <a:srgbClr val="020202"/>
              </a:solidFill>
            </a:endParaRPr>
          </a:p>
          <a:p>
            <a:r>
              <a:rPr lang="it-IT" sz="2400" dirty="0" err="1" smtClean="0">
                <a:solidFill>
                  <a:srgbClr val="020202"/>
                </a:solidFill>
              </a:rPr>
              <a:t>Mutual</a:t>
            </a:r>
            <a:r>
              <a:rPr lang="it-IT" sz="2400" dirty="0" smtClean="0">
                <a:solidFill>
                  <a:srgbClr val="020202"/>
                </a:solidFill>
              </a:rPr>
              <a:t> </a:t>
            </a:r>
            <a:r>
              <a:rPr lang="it-IT" sz="2400" dirty="0" err="1" smtClean="0">
                <a:solidFill>
                  <a:srgbClr val="020202"/>
                </a:solidFill>
              </a:rPr>
              <a:t>coupling</a:t>
            </a:r>
            <a:endParaRPr lang="it-IT" sz="2400" dirty="0" smtClean="0">
              <a:solidFill>
                <a:srgbClr val="020202"/>
              </a:solidFill>
            </a:endParaRPr>
          </a:p>
          <a:p>
            <a:r>
              <a:rPr lang="it-IT" sz="2400" dirty="0" smtClean="0">
                <a:solidFill>
                  <a:srgbClr val="020202"/>
                </a:solidFill>
              </a:rPr>
              <a:t>Beamforming</a:t>
            </a:r>
          </a:p>
          <a:p>
            <a:r>
              <a:rPr lang="it-IT" sz="2400" dirty="0" err="1" smtClean="0">
                <a:solidFill>
                  <a:srgbClr val="020202"/>
                </a:solidFill>
              </a:rPr>
              <a:t>Bandpass</a:t>
            </a:r>
            <a:endParaRPr lang="it-IT" sz="2400" dirty="0" smtClean="0">
              <a:solidFill>
                <a:srgbClr val="020202"/>
              </a:solidFill>
            </a:endParaRPr>
          </a:p>
          <a:p>
            <a:r>
              <a:rPr lang="it-IT" sz="2400" dirty="0" err="1" smtClean="0">
                <a:solidFill>
                  <a:srgbClr val="020202"/>
                </a:solidFill>
              </a:rPr>
              <a:t>Tsys</a:t>
            </a:r>
            <a:endParaRPr lang="it-IT" sz="2400" dirty="0" smtClean="0">
              <a:solidFill>
                <a:srgbClr val="020202"/>
              </a:solidFill>
            </a:endParaRPr>
          </a:p>
          <a:p>
            <a:r>
              <a:rPr lang="it-IT" sz="2400" dirty="0" smtClean="0">
                <a:solidFill>
                  <a:srgbClr val="020202"/>
                </a:solidFill>
              </a:rPr>
              <a:t>….</a:t>
            </a:r>
            <a:endParaRPr lang="it-IT" sz="2400" dirty="0">
              <a:solidFill>
                <a:srgbClr val="020202"/>
              </a:solidFill>
            </a:endParaRPr>
          </a:p>
        </p:txBody>
      </p:sp>
      <p:sp>
        <p:nvSpPr>
          <p:cNvPr id="8" name="Parentesi graffa chiusa 7"/>
          <p:cNvSpPr/>
          <p:nvPr/>
        </p:nvSpPr>
        <p:spPr>
          <a:xfrm>
            <a:off x="6732240" y="5301208"/>
            <a:ext cx="216024" cy="1368152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7020272" y="5775647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020202"/>
                </a:solidFill>
              </a:rPr>
              <a:t>AAVS0+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 descr="DSCN9178.JPG"/>
          <p:cNvPicPr>
            <a:picLocks noChangeAspect="1"/>
          </p:cNvPicPr>
          <p:nvPr/>
        </p:nvPicPr>
        <p:blipFill>
          <a:blip r:embed="rId3" cstate="print"/>
          <a:srcRect l="13775" t="8001" r="20863" b="9450"/>
          <a:stretch>
            <a:fillRect/>
          </a:stretch>
        </p:blipFill>
        <p:spPr>
          <a:xfrm>
            <a:off x="35496" y="1196752"/>
            <a:ext cx="5976664" cy="5661248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SKADS/</a:t>
            </a:r>
            <a:r>
              <a:rPr lang="en-GB" dirty="0" err="1" smtClean="0"/>
              <a:t>prepSKA</a:t>
            </a:r>
            <a:r>
              <a:rPr lang="en-GB" dirty="0" smtClean="0"/>
              <a:t> BEST RX</a:t>
            </a:r>
            <a:endParaRPr lang="en-GB" dirty="0"/>
          </a:p>
        </p:txBody>
      </p:sp>
      <p:grpSp>
        <p:nvGrpSpPr>
          <p:cNvPr id="11" name="Gruppo 10"/>
          <p:cNvGrpSpPr>
            <a:grpSpLocks noChangeAspect="1"/>
          </p:cNvGrpSpPr>
          <p:nvPr/>
        </p:nvGrpSpPr>
        <p:grpSpPr>
          <a:xfrm>
            <a:off x="4352850" y="3429000"/>
            <a:ext cx="4791150" cy="3429000"/>
            <a:chOff x="4139951" y="4221088"/>
            <a:chExt cx="3684409" cy="2636912"/>
          </a:xfrm>
        </p:grpSpPr>
        <p:pic>
          <p:nvPicPr>
            <p:cNvPr id="12" name="Picture 4" descr="3C196.image.png"/>
            <p:cNvPicPr>
              <a:picLocks noChangeAspect="1"/>
            </p:cNvPicPr>
            <p:nvPr/>
          </p:nvPicPr>
          <p:blipFill>
            <a:blip r:embed="rId4" cstate="print"/>
            <a:srcRect l="6535"/>
            <a:stretch>
              <a:fillRect/>
            </a:stretch>
          </p:blipFill>
          <p:spPr bwMode="auto">
            <a:xfrm>
              <a:off x="4139951" y="4221088"/>
              <a:ext cx="3684409" cy="2636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94" descr="University of Oxford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948264" y="6589811"/>
              <a:ext cx="864096" cy="268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" name="Picture 10" descr="DSCF372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1196752"/>
            <a:ext cx="2891813" cy="216886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9" name="Rettangolo 18"/>
          <p:cNvSpPr/>
          <p:nvPr/>
        </p:nvSpPr>
        <p:spPr>
          <a:xfrm>
            <a:off x="251520" y="1700808"/>
            <a:ext cx="1872208" cy="33843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/>
          <p:cNvSpPr/>
          <p:nvPr/>
        </p:nvSpPr>
        <p:spPr>
          <a:xfrm>
            <a:off x="2267744" y="2708920"/>
            <a:ext cx="1872208" cy="36004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reccia a destra 17"/>
          <p:cNvSpPr/>
          <p:nvPr/>
        </p:nvSpPr>
        <p:spPr>
          <a:xfrm>
            <a:off x="4211960" y="2708920"/>
            <a:ext cx="504056" cy="43204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2123728" y="4077072"/>
            <a:ext cx="2232248" cy="175432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3C196 </a:t>
            </a:r>
            <a:r>
              <a:rPr lang="en-US" dirty="0" err="1" smtClean="0"/>
              <a:t>radiomap</a:t>
            </a:r>
            <a:r>
              <a:rPr lang="en-US" dirty="0" smtClean="0"/>
              <a:t> obtained with the </a:t>
            </a:r>
            <a:r>
              <a:rPr lang="en-US" dirty="0" err="1" smtClean="0"/>
              <a:t>Medicina</a:t>
            </a:r>
            <a:r>
              <a:rPr lang="en-US" dirty="0" smtClean="0"/>
              <a:t> BEST-2 SKADS demonstrator array and the CASPER data processing</a:t>
            </a:r>
            <a:endParaRPr lang="it-IT" dirty="0"/>
          </a:p>
        </p:txBody>
      </p:sp>
      <p:grpSp>
        <p:nvGrpSpPr>
          <p:cNvPr id="25" name="Gruppo 24"/>
          <p:cNvGrpSpPr/>
          <p:nvPr/>
        </p:nvGrpSpPr>
        <p:grpSpPr>
          <a:xfrm>
            <a:off x="1187624" y="2132856"/>
            <a:ext cx="5976664" cy="4064132"/>
            <a:chOff x="1187624" y="2132856"/>
            <a:chExt cx="5976664" cy="4064132"/>
          </a:xfrm>
        </p:grpSpPr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7" cstate="print"/>
            <a:srcRect r="2353"/>
            <a:stretch>
              <a:fillRect/>
            </a:stretch>
          </p:blipFill>
          <p:spPr bwMode="auto">
            <a:xfrm>
              <a:off x="1187624" y="2132856"/>
              <a:ext cx="5976664" cy="4064132"/>
            </a:xfrm>
            <a:prstGeom prst="rect">
              <a:avLst/>
            </a:prstGeom>
            <a:noFill/>
            <a:ln w="57150">
              <a:solidFill>
                <a:schemeClr val="accent1">
                  <a:lumMod val="20000"/>
                  <a:lumOff val="80000"/>
                </a:schemeClr>
              </a:solidFill>
            </a:ln>
          </p:spPr>
        </p:pic>
        <p:sp>
          <p:nvSpPr>
            <p:cNvPr id="21" name="Ovale 20"/>
            <p:cNvSpPr/>
            <p:nvPr/>
          </p:nvSpPr>
          <p:spPr>
            <a:xfrm>
              <a:off x="5580112" y="4005064"/>
              <a:ext cx="72008" cy="7200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Ovale 21"/>
            <p:cNvSpPr/>
            <p:nvPr/>
          </p:nvSpPr>
          <p:spPr>
            <a:xfrm>
              <a:off x="4355976" y="4157464"/>
              <a:ext cx="72008" cy="7200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Ovale 22"/>
            <p:cNvSpPr/>
            <p:nvPr/>
          </p:nvSpPr>
          <p:spPr>
            <a:xfrm>
              <a:off x="5148064" y="4051672"/>
              <a:ext cx="72008" cy="7200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Ovale 23"/>
            <p:cNvSpPr/>
            <p:nvPr/>
          </p:nvSpPr>
          <p:spPr>
            <a:xfrm>
              <a:off x="4766816" y="4102472"/>
              <a:ext cx="72008" cy="7200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18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584" y="1268760"/>
            <a:ext cx="495301" cy="656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Rettangolo 51"/>
          <p:cNvSpPr/>
          <p:nvPr/>
        </p:nvSpPr>
        <p:spPr>
          <a:xfrm>
            <a:off x="1835696" y="1345031"/>
            <a:ext cx="648072" cy="5040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NB</a:t>
            </a:r>
            <a:endParaRPr lang="it-IT" dirty="0"/>
          </a:p>
        </p:txBody>
      </p:sp>
      <p:sp>
        <p:nvSpPr>
          <p:cNvPr id="53" name="Rettangolo 52"/>
          <p:cNvSpPr/>
          <p:nvPr/>
        </p:nvSpPr>
        <p:spPr>
          <a:xfrm>
            <a:off x="2771800" y="1345030"/>
            <a:ext cx="1152128" cy="525232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ADC</a:t>
            </a:r>
          </a:p>
          <a:p>
            <a:pPr algn="ctr"/>
            <a:r>
              <a:rPr lang="it-IT" dirty="0" smtClean="0"/>
              <a:t>65MS/s</a:t>
            </a:r>
          </a:p>
          <a:p>
            <a:pPr algn="ctr"/>
            <a:r>
              <a:rPr lang="it-IT" dirty="0" smtClean="0"/>
              <a:t>12bit</a:t>
            </a:r>
            <a:endParaRPr lang="it-IT" dirty="0"/>
          </a:p>
        </p:txBody>
      </p:sp>
      <p:sp>
        <p:nvSpPr>
          <p:cNvPr id="54" name="Rettangolo 53"/>
          <p:cNvSpPr/>
          <p:nvPr/>
        </p:nvSpPr>
        <p:spPr>
          <a:xfrm>
            <a:off x="4283968" y="1340768"/>
            <a:ext cx="2088232" cy="525658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ROACH</a:t>
            </a:r>
            <a:endParaRPr lang="it-IT" dirty="0"/>
          </a:p>
        </p:txBody>
      </p:sp>
      <p:cxnSp>
        <p:nvCxnSpPr>
          <p:cNvPr id="55" name="Connettore 2 54"/>
          <p:cNvCxnSpPr/>
          <p:nvPr/>
        </p:nvCxnSpPr>
        <p:spPr>
          <a:xfrm flipV="1">
            <a:off x="1322885" y="1597059"/>
            <a:ext cx="51281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584" y="1916832"/>
            <a:ext cx="495301" cy="656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Rettangolo 57"/>
          <p:cNvSpPr/>
          <p:nvPr/>
        </p:nvSpPr>
        <p:spPr>
          <a:xfrm>
            <a:off x="1835696" y="1993103"/>
            <a:ext cx="648072" cy="5040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NB</a:t>
            </a:r>
            <a:endParaRPr lang="it-IT" dirty="0"/>
          </a:p>
        </p:txBody>
      </p:sp>
      <p:cxnSp>
        <p:nvCxnSpPr>
          <p:cNvPr id="60" name="Connettore 2 59"/>
          <p:cNvCxnSpPr/>
          <p:nvPr/>
        </p:nvCxnSpPr>
        <p:spPr>
          <a:xfrm flipV="1">
            <a:off x="1322885" y="2245131"/>
            <a:ext cx="51281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nettore 2 60"/>
          <p:cNvCxnSpPr>
            <a:stCxn id="58" idx="3"/>
          </p:cNvCxnSpPr>
          <p:nvPr/>
        </p:nvCxnSpPr>
        <p:spPr>
          <a:xfrm>
            <a:off x="2483768" y="2245131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584" y="2628385"/>
            <a:ext cx="495301" cy="656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" name="Rettangolo 62"/>
          <p:cNvSpPr/>
          <p:nvPr/>
        </p:nvSpPr>
        <p:spPr>
          <a:xfrm>
            <a:off x="1835696" y="2704656"/>
            <a:ext cx="648072" cy="5040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NB</a:t>
            </a:r>
            <a:endParaRPr lang="it-IT" dirty="0"/>
          </a:p>
        </p:txBody>
      </p:sp>
      <p:cxnSp>
        <p:nvCxnSpPr>
          <p:cNvPr id="65" name="Connettore 2 64"/>
          <p:cNvCxnSpPr/>
          <p:nvPr/>
        </p:nvCxnSpPr>
        <p:spPr>
          <a:xfrm flipV="1">
            <a:off x="1322885" y="2956684"/>
            <a:ext cx="51281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Connettore 2 65"/>
          <p:cNvCxnSpPr>
            <a:stCxn id="63" idx="3"/>
          </p:cNvCxnSpPr>
          <p:nvPr/>
        </p:nvCxnSpPr>
        <p:spPr>
          <a:xfrm>
            <a:off x="2483768" y="2956684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Connettore 2 71"/>
          <p:cNvCxnSpPr/>
          <p:nvPr/>
        </p:nvCxnSpPr>
        <p:spPr>
          <a:xfrm>
            <a:off x="3995936" y="3933056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584" y="6012761"/>
            <a:ext cx="495301" cy="656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" name="Rettangolo 88"/>
          <p:cNvSpPr/>
          <p:nvPr/>
        </p:nvSpPr>
        <p:spPr>
          <a:xfrm>
            <a:off x="1835696" y="6089032"/>
            <a:ext cx="648072" cy="5040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NB</a:t>
            </a:r>
            <a:endParaRPr lang="it-IT" dirty="0"/>
          </a:p>
        </p:txBody>
      </p:sp>
      <p:cxnSp>
        <p:nvCxnSpPr>
          <p:cNvPr id="90" name="Connettore 2 89"/>
          <p:cNvCxnSpPr/>
          <p:nvPr/>
        </p:nvCxnSpPr>
        <p:spPr>
          <a:xfrm flipV="1">
            <a:off x="1322885" y="6341060"/>
            <a:ext cx="51281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Connettore 2 90"/>
          <p:cNvCxnSpPr>
            <a:stCxn id="89" idx="3"/>
          </p:cNvCxnSpPr>
          <p:nvPr/>
        </p:nvCxnSpPr>
        <p:spPr>
          <a:xfrm>
            <a:off x="2483768" y="6341060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CasellaDiTesto 91"/>
          <p:cNvSpPr txBox="1"/>
          <p:nvPr/>
        </p:nvSpPr>
        <p:spPr>
          <a:xfrm>
            <a:off x="251520" y="141277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/>
              <a:t>1</a:t>
            </a:r>
            <a:endParaRPr lang="it-IT" dirty="0"/>
          </a:p>
        </p:txBody>
      </p:sp>
      <p:sp>
        <p:nvSpPr>
          <p:cNvPr id="93" name="CasellaDiTesto 92"/>
          <p:cNvSpPr txBox="1"/>
          <p:nvPr/>
        </p:nvSpPr>
        <p:spPr>
          <a:xfrm>
            <a:off x="251520" y="205155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/>
              <a:t>2</a:t>
            </a:r>
            <a:endParaRPr lang="it-IT" dirty="0"/>
          </a:p>
        </p:txBody>
      </p:sp>
      <p:sp>
        <p:nvSpPr>
          <p:cNvPr id="94" name="CasellaDiTesto 93"/>
          <p:cNvSpPr txBox="1"/>
          <p:nvPr/>
        </p:nvSpPr>
        <p:spPr>
          <a:xfrm>
            <a:off x="251520" y="278092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/>
              <a:t>3</a:t>
            </a:r>
            <a:endParaRPr lang="it-IT" dirty="0"/>
          </a:p>
        </p:txBody>
      </p:sp>
      <p:sp>
        <p:nvSpPr>
          <p:cNvPr id="96" name="CasellaDiTesto 95"/>
          <p:cNvSpPr txBox="1"/>
          <p:nvPr/>
        </p:nvSpPr>
        <p:spPr>
          <a:xfrm>
            <a:off x="251520" y="616530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/>
              <a:t>16</a:t>
            </a:r>
            <a:endParaRPr lang="it-IT" dirty="0"/>
          </a:p>
        </p:txBody>
      </p:sp>
      <p:cxnSp>
        <p:nvCxnSpPr>
          <p:cNvPr id="101" name="Connettore 2 100"/>
          <p:cNvCxnSpPr/>
          <p:nvPr/>
        </p:nvCxnSpPr>
        <p:spPr>
          <a:xfrm>
            <a:off x="2483768" y="1628800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AAVS0+ receiver: Narrow Band</a:t>
            </a:r>
            <a:endParaRPr lang="en-GB" dirty="0"/>
          </a:p>
        </p:txBody>
      </p:sp>
      <p:cxnSp>
        <p:nvCxnSpPr>
          <p:cNvPr id="78" name="Connettore 1 77"/>
          <p:cNvCxnSpPr/>
          <p:nvPr/>
        </p:nvCxnSpPr>
        <p:spPr>
          <a:xfrm>
            <a:off x="1115616" y="3573016"/>
            <a:ext cx="0" cy="2232248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9" name="Connettore 1 78"/>
          <p:cNvCxnSpPr/>
          <p:nvPr/>
        </p:nvCxnSpPr>
        <p:spPr>
          <a:xfrm>
            <a:off x="2123728" y="3573016"/>
            <a:ext cx="0" cy="223224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0" name="Immagine 99"/>
          <p:cNvPicPr>
            <a:picLocks noChangeAspect="1"/>
          </p:cNvPicPr>
          <p:nvPr/>
        </p:nvPicPr>
        <p:blipFill>
          <a:blip r:embed="rId4" cstate="print"/>
          <a:srcRect l="2525" t="3334" r="4042" b="3323"/>
          <a:stretch>
            <a:fillRect/>
          </a:stretch>
        </p:blipFill>
        <p:spPr bwMode="auto">
          <a:xfrm>
            <a:off x="611560" y="1268760"/>
            <a:ext cx="951429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" name="Immagine 104"/>
          <p:cNvPicPr>
            <a:picLocks noChangeAspect="1"/>
          </p:cNvPicPr>
          <p:nvPr/>
        </p:nvPicPr>
        <p:blipFill>
          <a:blip r:embed="rId4" cstate="print"/>
          <a:srcRect l="2525" t="3334" r="4042" b="3323"/>
          <a:stretch>
            <a:fillRect/>
          </a:stretch>
        </p:blipFill>
        <p:spPr bwMode="auto">
          <a:xfrm>
            <a:off x="611560" y="1916832"/>
            <a:ext cx="951429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" name="Immagine 105"/>
          <p:cNvPicPr>
            <a:picLocks noChangeAspect="1"/>
          </p:cNvPicPr>
          <p:nvPr/>
        </p:nvPicPr>
        <p:blipFill>
          <a:blip r:embed="rId4" cstate="print"/>
          <a:srcRect l="2525" t="3334" r="4042" b="3323"/>
          <a:stretch>
            <a:fillRect/>
          </a:stretch>
        </p:blipFill>
        <p:spPr bwMode="auto">
          <a:xfrm>
            <a:off x="611560" y="2636912"/>
            <a:ext cx="951429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" name="Immagine 106"/>
          <p:cNvPicPr>
            <a:picLocks noChangeAspect="1"/>
          </p:cNvPicPr>
          <p:nvPr/>
        </p:nvPicPr>
        <p:blipFill>
          <a:blip r:embed="rId4" cstate="print"/>
          <a:srcRect l="2525" t="3334" r="4042" b="3323"/>
          <a:stretch>
            <a:fillRect/>
          </a:stretch>
        </p:blipFill>
        <p:spPr bwMode="auto">
          <a:xfrm>
            <a:off x="611560" y="5949280"/>
            <a:ext cx="951429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CasellaDiTesto 63"/>
          <p:cNvSpPr txBox="1"/>
          <p:nvPr/>
        </p:nvSpPr>
        <p:spPr>
          <a:xfrm>
            <a:off x="6516216" y="3429000"/>
            <a:ext cx="2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n-US" dirty="0" smtClean="0"/>
              <a:t> I/Q balancing</a:t>
            </a:r>
            <a:endParaRPr lang="it-IT" dirty="0" smtClean="0"/>
          </a:p>
          <a:p>
            <a:pPr lvl="0">
              <a:buFont typeface="Arial" pitchFamily="34" charset="0"/>
              <a:buChar char="•"/>
            </a:pPr>
            <a:r>
              <a:rPr lang="en-US" dirty="0" smtClean="0"/>
              <a:t> 1024ch spectrometer</a:t>
            </a:r>
            <a:endParaRPr lang="it-IT" dirty="0" smtClean="0"/>
          </a:p>
          <a:p>
            <a:pPr lvl="0">
              <a:buFont typeface="Arial" pitchFamily="34" charset="0"/>
              <a:buChar char="•"/>
            </a:pPr>
            <a:r>
              <a:rPr lang="en-US" dirty="0" smtClean="0"/>
              <a:t> Digital Beamformer</a:t>
            </a:r>
            <a:endParaRPr lang="it-IT" dirty="0" smtClean="0"/>
          </a:p>
          <a:p>
            <a:pPr lvl="0">
              <a:buFont typeface="Arial" pitchFamily="34" charset="0"/>
              <a:buChar char="•"/>
            </a:pPr>
            <a:r>
              <a:rPr lang="en-US" dirty="0" smtClean="0"/>
              <a:t> Digital Correlator</a:t>
            </a:r>
            <a:endParaRPr lang="it-IT" dirty="0" smtClean="0"/>
          </a:p>
        </p:txBody>
      </p:sp>
      <p:sp>
        <p:nvSpPr>
          <p:cNvPr id="34" name="Freccia a destra 33"/>
          <p:cNvSpPr/>
          <p:nvPr/>
        </p:nvSpPr>
        <p:spPr>
          <a:xfrm>
            <a:off x="5868144" y="3789040"/>
            <a:ext cx="648072" cy="432048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5" name="Connettore 2 44"/>
          <p:cNvCxnSpPr/>
          <p:nvPr/>
        </p:nvCxnSpPr>
        <p:spPr>
          <a:xfrm flipV="1">
            <a:off x="1466901" y="1709334"/>
            <a:ext cx="51281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2 46"/>
          <p:cNvCxnSpPr/>
          <p:nvPr/>
        </p:nvCxnSpPr>
        <p:spPr>
          <a:xfrm flipV="1">
            <a:off x="1466901" y="2357406"/>
            <a:ext cx="51281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2 47"/>
          <p:cNvCxnSpPr/>
          <p:nvPr/>
        </p:nvCxnSpPr>
        <p:spPr>
          <a:xfrm>
            <a:off x="2483768" y="2389147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2 49"/>
          <p:cNvCxnSpPr/>
          <p:nvPr/>
        </p:nvCxnSpPr>
        <p:spPr>
          <a:xfrm flipV="1">
            <a:off x="1466901" y="3068959"/>
            <a:ext cx="51281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onnettore 2 55"/>
          <p:cNvCxnSpPr/>
          <p:nvPr/>
        </p:nvCxnSpPr>
        <p:spPr>
          <a:xfrm>
            <a:off x="2483768" y="3100700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Connettore 2 66"/>
          <p:cNvCxnSpPr/>
          <p:nvPr/>
        </p:nvCxnSpPr>
        <p:spPr>
          <a:xfrm flipV="1">
            <a:off x="1466901" y="6453335"/>
            <a:ext cx="51281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Connettore 2 67"/>
          <p:cNvCxnSpPr/>
          <p:nvPr/>
        </p:nvCxnSpPr>
        <p:spPr>
          <a:xfrm>
            <a:off x="2483768" y="6485076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Connettore 2 68"/>
          <p:cNvCxnSpPr/>
          <p:nvPr/>
        </p:nvCxnSpPr>
        <p:spPr>
          <a:xfrm>
            <a:off x="2483768" y="1772816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onnettore 1 69"/>
          <p:cNvCxnSpPr/>
          <p:nvPr/>
        </p:nvCxnSpPr>
        <p:spPr>
          <a:xfrm>
            <a:off x="2267744" y="3640761"/>
            <a:ext cx="0" cy="223224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ttangolo 43"/>
          <p:cNvSpPr/>
          <p:nvPr/>
        </p:nvSpPr>
        <p:spPr>
          <a:xfrm>
            <a:off x="1979712" y="1412776"/>
            <a:ext cx="648072" cy="5040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NB</a:t>
            </a:r>
            <a:endParaRPr lang="it-IT" dirty="0"/>
          </a:p>
        </p:txBody>
      </p:sp>
      <p:sp>
        <p:nvSpPr>
          <p:cNvPr id="46" name="Rettangolo 45"/>
          <p:cNvSpPr/>
          <p:nvPr/>
        </p:nvSpPr>
        <p:spPr>
          <a:xfrm>
            <a:off x="1979712" y="2060848"/>
            <a:ext cx="648072" cy="5040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NB</a:t>
            </a:r>
            <a:endParaRPr lang="it-IT" dirty="0"/>
          </a:p>
        </p:txBody>
      </p:sp>
      <p:sp>
        <p:nvSpPr>
          <p:cNvPr id="49" name="Rettangolo 48"/>
          <p:cNvSpPr/>
          <p:nvPr/>
        </p:nvSpPr>
        <p:spPr>
          <a:xfrm>
            <a:off x="1979712" y="2772401"/>
            <a:ext cx="648072" cy="5040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NB</a:t>
            </a:r>
            <a:endParaRPr lang="it-IT" dirty="0"/>
          </a:p>
        </p:txBody>
      </p:sp>
      <p:sp>
        <p:nvSpPr>
          <p:cNvPr id="59" name="Rettangolo 58"/>
          <p:cNvSpPr/>
          <p:nvPr/>
        </p:nvSpPr>
        <p:spPr>
          <a:xfrm>
            <a:off x="1979712" y="6156777"/>
            <a:ext cx="648072" cy="5040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NB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NB RX specifications</a:t>
            </a:r>
            <a:endParaRPr lang="en-GB" dirty="0"/>
          </a:p>
        </p:txBody>
      </p:sp>
      <p:graphicFrame>
        <p:nvGraphicFramePr>
          <p:cNvPr id="4" name="Tabella 3"/>
          <p:cNvGraphicFramePr>
            <a:graphicFrameLocks noGrp="1"/>
          </p:cNvGraphicFramePr>
          <p:nvPr/>
        </p:nvGraphicFramePr>
        <p:xfrm>
          <a:off x="827584" y="1628800"/>
          <a:ext cx="7128792" cy="4431272"/>
        </p:xfrm>
        <a:graphic>
          <a:graphicData uri="http://schemas.openxmlformats.org/drawingml/2006/table">
            <a:tbl>
              <a:tblPr/>
              <a:tblGrid>
                <a:gridCol w="2463601"/>
                <a:gridCol w="4665191"/>
              </a:tblGrid>
              <a:tr h="321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Cambria"/>
                          <a:ea typeface="Times New Roman"/>
                          <a:cs typeface="Times New Roman"/>
                        </a:rPr>
                        <a:t>Frequency Range</a:t>
                      </a:r>
                      <a:endParaRPr lang="it-IT" sz="16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Cambria"/>
                          <a:ea typeface="Times New Roman"/>
                          <a:cs typeface="Times New Roman"/>
                        </a:rPr>
                        <a:t>70 </a:t>
                      </a:r>
                      <a:r>
                        <a:rPr lang="en-GB" sz="1600" dirty="0" smtClean="0">
                          <a:latin typeface="Cambria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GB" sz="1600" dirty="0">
                          <a:latin typeface="Cambria"/>
                          <a:ea typeface="Times New Roman"/>
                          <a:cs typeface="Times New Roman"/>
                        </a:rPr>
                        <a:t>450MHz</a:t>
                      </a:r>
                      <a:endParaRPr lang="it-IT" sz="16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Cambria"/>
                          <a:ea typeface="Times New Roman"/>
                          <a:cs typeface="Times New Roman"/>
                        </a:rPr>
                        <a:t>Output Bandwidth</a:t>
                      </a:r>
                      <a:endParaRPr lang="it-IT" sz="16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latin typeface="Cambria"/>
                          <a:ea typeface="Times New Roman"/>
                          <a:cs typeface="Times New Roman"/>
                        </a:rPr>
                        <a:t>2xIQ 0-16MHz</a:t>
                      </a:r>
                      <a:endParaRPr lang="it-IT" sz="16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50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Cambria"/>
                          <a:ea typeface="Times New Roman"/>
                          <a:cs typeface="Times New Roman"/>
                        </a:rPr>
                        <a:t>Minimum Gain</a:t>
                      </a:r>
                      <a:endParaRPr lang="it-IT" sz="1600" dirty="0">
                        <a:latin typeface="Cambria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Cambria"/>
                          <a:ea typeface="Times New Roman"/>
                          <a:cs typeface="Times New Roman"/>
                        </a:rPr>
                        <a:t>KTB@50MHz=-88.5dBm</a:t>
                      </a:r>
                      <a:endParaRPr lang="it-IT" sz="1600" dirty="0">
                        <a:latin typeface="Cambria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Cambria"/>
                          <a:ea typeface="Times New Roman"/>
                          <a:cs typeface="Times New Roman"/>
                        </a:rPr>
                        <a:t>KTB@70MHz=-92dBm</a:t>
                      </a:r>
                      <a:endParaRPr lang="it-IT" sz="1600" dirty="0">
                        <a:latin typeface="Cambria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Cambria"/>
                          <a:ea typeface="Times New Roman"/>
                          <a:cs typeface="Times New Roman"/>
                        </a:rPr>
                        <a:t>KTB@450MHz=-108dBm</a:t>
                      </a:r>
                      <a:endParaRPr lang="it-IT" sz="16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Cambria"/>
                          <a:ea typeface="Times New Roman"/>
                          <a:cs typeface="Times New Roman"/>
                        </a:rPr>
                        <a:t>53dB (considering the LNA) @2bit for noise</a:t>
                      </a:r>
                      <a:endParaRPr lang="it-IT" sz="1600" dirty="0">
                        <a:latin typeface="Cambria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Cambria"/>
                          <a:ea typeface="Times New Roman"/>
                          <a:cs typeface="Times New Roman"/>
                        </a:rPr>
                        <a:t>@50MHz=33.5dB</a:t>
                      </a:r>
                      <a:endParaRPr lang="it-IT" sz="1600" dirty="0">
                        <a:latin typeface="Cambria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Cambria"/>
                          <a:ea typeface="Times New Roman"/>
                          <a:cs typeface="Times New Roman"/>
                        </a:rPr>
                        <a:t>@70MHz=37dB</a:t>
                      </a:r>
                      <a:endParaRPr lang="it-IT" sz="1600" dirty="0">
                        <a:latin typeface="Cambria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Cambria"/>
                          <a:ea typeface="Times New Roman"/>
                          <a:cs typeface="Times New Roman"/>
                        </a:rPr>
                        <a:t>@450MHz=53dB</a:t>
                      </a:r>
                      <a:endParaRPr lang="it-IT" sz="16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Cambria"/>
                          <a:ea typeface="Times New Roman"/>
                          <a:cs typeface="Times New Roman"/>
                        </a:rPr>
                        <a:t>Noise Figure</a:t>
                      </a:r>
                      <a:endParaRPr lang="it-IT" sz="16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Cambria"/>
                          <a:ea typeface="Times New Roman"/>
                          <a:cs typeface="Times New Roman"/>
                        </a:rPr>
                        <a:t>&lt;5dB</a:t>
                      </a:r>
                      <a:endParaRPr lang="it-IT" sz="16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Cambria"/>
                          <a:ea typeface="Times New Roman"/>
                          <a:cs typeface="Times New Roman"/>
                        </a:rPr>
                        <a:t>Input return loss</a:t>
                      </a:r>
                      <a:endParaRPr lang="it-IT" sz="16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Cambria"/>
                          <a:ea typeface="Times New Roman"/>
                          <a:cs typeface="Times New Roman"/>
                        </a:rPr>
                        <a:t>&lt;-15dB</a:t>
                      </a:r>
                      <a:endParaRPr lang="it-IT" sz="16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latin typeface="Cambria"/>
                          <a:ea typeface="Times New Roman"/>
                          <a:cs typeface="Times New Roman"/>
                        </a:rPr>
                        <a:t>Output return loss</a:t>
                      </a:r>
                      <a:endParaRPr lang="it-IT" sz="16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Cambria"/>
                          <a:ea typeface="Times New Roman"/>
                          <a:cs typeface="Times New Roman"/>
                        </a:rPr>
                        <a:t>&lt;-15dB</a:t>
                      </a:r>
                      <a:endParaRPr lang="it-IT" sz="16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latin typeface="Cambria"/>
                          <a:ea typeface="Times New Roman"/>
                          <a:cs typeface="Times New Roman"/>
                        </a:rPr>
                        <a:t>SFDR</a:t>
                      </a:r>
                      <a:endParaRPr lang="it-IT" sz="16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Cambria"/>
                          <a:ea typeface="Times New Roman"/>
                          <a:cs typeface="Times New Roman"/>
                        </a:rPr>
                        <a:t>&gt;60dB (10bits) TBD</a:t>
                      </a:r>
                      <a:endParaRPr lang="it-IT" sz="16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25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latin typeface="Cambria"/>
                          <a:ea typeface="Times New Roman"/>
                          <a:cs typeface="Times New Roman"/>
                        </a:rPr>
                        <a:t>Minimum output signal</a:t>
                      </a:r>
                      <a:endParaRPr lang="it-IT" sz="16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mbria"/>
                          <a:ea typeface="Times New Roman"/>
                          <a:cs typeface="Times New Roman"/>
                        </a:rPr>
                        <a:t>-49dBm @3bit for noise</a:t>
                      </a:r>
                      <a:endParaRPr lang="it-IT" sz="1600" dirty="0">
                        <a:latin typeface="Cambria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mbria"/>
                          <a:ea typeface="Times New Roman"/>
                          <a:cs typeface="Times New Roman"/>
                        </a:rPr>
                        <a:t>-55dBm @2bit for noise</a:t>
                      </a:r>
                      <a:endParaRPr lang="it-IT" sz="16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9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latin typeface="Cambria"/>
                          <a:ea typeface="Times New Roman"/>
                          <a:cs typeface="Times New Roman"/>
                        </a:rPr>
                        <a:t>Ripple</a:t>
                      </a:r>
                      <a:endParaRPr lang="it-IT" sz="16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dirty="0">
                          <a:latin typeface="Cambria"/>
                          <a:ea typeface="Times New Roman"/>
                          <a:cs typeface="Times New Roman"/>
                        </a:rPr>
                        <a:t>±</a:t>
                      </a:r>
                      <a:r>
                        <a:rPr lang="en-GB" sz="1600" dirty="0">
                          <a:latin typeface="Cambria"/>
                          <a:ea typeface="Times New Roman"/>
                          <a:cs typeface="Times New Roman"/>
                        </a:rPr>
                        <a:t>1dB</a:t>
                      </a:r>
                      <a:endParaRPr lang="it-IT" sz="16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latin typeface="Cambria"/>
                          <a:ea typeface="Times New Roman"/>
                          <a:cs typeface="Times New Roman"/>
                        </a:rPr>
                        <a:t>Disequalization</a:t>
                      </a:r>
                      <a:endParaRPr lang="it-IT" sz="16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latin typeface="Cambria"/>
                          <a:ea typeface="Times New Roman"/>
                          <a:cs typeface="Times New Roman"/>
                        </a:rPr>
                        <a:t>&lt;3dB (</a:t>
                      </a:r>
                      <a:r>
                        <a:rPr lang="en-GB" sz="1600" dirty="0" smtClean="0">
                          <a:latin typeface="Cambria"/>
                          <a:ea typeface="Times New Roman"/>
                          <a:cs typeface="Times New Roman"/>
                        </a:rPr>
                        <a:t>70-450MHz</a:t>
                      </a:r>
                      <a:r>
                        <a:rPr lang="en-GB" sz="1600" dirty="0">
                          <a:latin typeface="Cambria"/>
                          <a:ea typeface="Times New Roman"/>
                          <a:cs typeface="Times New Roman"/>
                        </a:rPr>
                        <a:t>)</a:t>
                      </a:r>
                      <a:endParaRPr lang="it-IT" sz="16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Rettangolo 107"/>
          <p:cNvSpPr/>
          <p:nvPr/>
        </p:nvSpPr>
        <p:spPr>
          <a:xfrm>
            <a:off x="791072" y="1134012"/>
            <a:ext cx="7525344" cy="266429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1" name="Rettangolo 100"/>
          <p:cNvSpPr/>
          <p:nvPr/>
        </p:nvSpPr>
        <p:spPr>
          <a:xfrm>
            <a:off x="1763688" y="4221088"/>
            <a:ext cx="4968552" cy="263691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5" name="Rettangolo 84"/>
          <p:cNvSpPr/>
          <p:nvPr/>
        </p:nvSpPr>
        <p:spPr>
          <a:xfrm>
            <a:off x="878726" y="1494052"/>
            <a:ext cx="6609090" cy="223224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NB receiver: block diagram</a:t>
            </a:r>
            <a:endParaRPr lang="it-IT" dirty="0"/>
          </a:p>
        </p:txBody>
      </p:sp>
      <p:sp>
        <p:nvSpPr>
          <p:cNvPr id="4" name="Rettangolo arrotondato 12"/>
          <p:cNvSpPr/>
          <p:nvPr/>
        </p:nvSpPr>
        <p:spPr>
          <a:xfrm>
            <a:off x="1069811" y="4968178"/>
            <a:ext cx="503005" cy="49559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anchor="ctr"/>
          <a:lstStyle/>
          <a:p>
            <a:pPr algn="ctr">
              <a:defRPr/>
            </a:pPr>
            <a:endParaRPr lang="en-US" sz="1600"/>
          </a:p>
        </p:txBody>
      </p:sp>
      <p:cxnSp>
        <p:nvCxnSpPr>
          <p:cNvPr id="5" name="Straight Arrow Connector 23"/>
          <p:cNvCxnSpPr/>
          <p:nvPr/>
        </p:nvCxnSpPr>
        <p:spPr>
          <a:xfrm>
            <a:off x="8168468" y="2124381"/>
            <a:ext cx="504000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" name="Rettangolo arrotondato 12"/>
          <p:cNvSpPr/>
          <p:nvPr/>
        </p:nvSpPr>
        <p:spPr>
          <a:xfrm>
            <a:off x="7665463" y="1887585"/>
            <a:ext cx="503005" cy="49559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7" name="CasellaDiTesto 93"/>
          <p:cNvSpPr txBox="1">
            <a:spLocks noChangeArrowheads="1"/>
          </p:cNvSpPr>
          <p:nvPr/>
        </p:nvSpPr>
        <p:spPr bwMode="auto">
          <a:xfrm>
            <a:off x="1378107" y="2013863"/>
            <a:ext cx="364663" cy="261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4" tIns="45708" rIns="91414" bIns="45708">
            <a:spAutoFit/>
          </a:bodyPr>
          <a:lstStyle/>
          <a:p>
            <a:r>
              <a:rPr lang="en-US" sz="1100" dirty="0">
                <a:latin typeface="Calibri" pitchFamily="34" charset="0"/>
              </a:rPr>
              <a:t>NG</a:t>
            </a:r>
          </a:p>
        </p:txBody>
      </p:sp>
      <p:cxnSp>
        <p:nvCxnSpPr>
          <p:cNvPr id="8" name="Connettore 2 13"/>
          <p:cNvCxnSpPr/>
          <p:nvPr/>
        </p:nvCxnSpPr>
        <p:spPr>
          <a:xfrm>
            <a:off x="5081585" y="2137006"/>
            <a:ext cx="387379" cy="15301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ttangolo 7"/>
          <p:cNvSpPr/>
          <p:nvPr/>
        </p:nvSpPr>
        <p:spPr>
          <a:xfrm>
            <a:off x="5468964" y="1938005"/>
            <a:ext cx="1037757" cy="41330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anchor="ctr"/>
          <a:lstStyle/>
          <a:p>
            <a:pPr algn="ctr">
              <a:defRPr/>
            </a:pPr>
            <a:endParaRPr lang="en-US" sz="1600"/>
          </a:p>
        </p:txBody>
      </p:sp>
      <p:cxnSp>
        <p:nvCxnSpPr>
          <p:cNvPr id="10" name="Connettore 2 9"/>
          <p:cNvCxnSpPr/>
          <p:nvPr/>
        </p:nvCxnSpPr>
        <p:spPr>
          <a:xfrm flipV="1">
            <a:off x="3439184" y="2144083"/>
            <a:ext cx="346257" cy="1146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riangolo isoscele 10"/>
          <p:cNvSpPr/>
          <p:nvPr/>
        </p:nvSpPr>
        <p:spPr>
          <a:xfrm rot="5400000">
            <a:off x="3748909" y="1893154"/>
            <a:ext cx="576064" cy="503005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anchor="ctr"/>
          <a:lstStyle/>
          <a:p>
            <a:pPr algn="ctr">
              <a:defRPr/>
            </a:pPr>
            <a:endParaRPr lang="en-US" sz="1600"/>
          </a:p>
        </p:txBody>
      </p:sp>
      <p:cxnSp>
        <p:nvCxnSpPr>
          <p:cNvPr id="12" name="Connettore 2 13"/>
          <p:cNvCxnSpPr/>
          <p:nvPr/>
        </p:nvCxnSpPr>
        <p:spPr>
          <a:xfrm>
            <a:off x="4272477" y="2140999"/>
            <a:ext cx="386435" cy="7315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86"/>
          <p:cNvSpPr txBox="1">
            <a:spLocks noChangeArrowheads="1"/>
          </p:cNvSpPr>
          <p:nvPr/>
        </p:nvSpPr>
        <p:spPr bwMode="auto">
          <a:xfrm>
            <a:off x="7727099" y="1960002"/>
            <a:ext cx="389798" cy="338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4" tIns="45708" rIns="91414" bIns="45708">
            <a:spAutoFit/>
          </a:bodyPr>
          <a:lstStyle/>
          <a:p>
            <a:r>
              <a:rPr lang="en-US" sz="1600" dirty="0" smtClean="0">
                <a:solidFill>
                  <a:srgbClr val="020202"/>
                </a:solidFill>
                <a:latin typeface="Calibri" pitchFamily="34" charset="0"/>
              </a:rPr>
              <a:t>TX</a:t>
            </a:r>
            <a:endParaRPr lang="en-US" sz="1600" dirty="0">
              <a:solidFill>
                <a:srgbClr val="020202"/>
              </a:solidFill>
              <a:latin typeface="Calibri" pitchFamily="34" charset="0"/>
            </a:endParaRPr>
          </a:p>
        </p:txBody>
      </p:sp>
      <p:sp>
        <p:nvSpPr>
          <p:cNvPr id="14" name="CasellaDiTesto 93"/>
          <p:cNvSpPr txBox="1">
            <a:spLocks noChangeArrowheads="1"/>
          </p:cNvSpPr>
          <p:nvPr/>
        </p:nvSpPr>
        <p:spPr bwMode="auto">
          <a:xfrm>
            <a:off x="3785438" y="1987123"/>
            <a:ext cx="288809" cy="30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4" tIns="45708" rIns="91414" bIns="45708">
            <a:spAutoFit/>
          </a:bodyPr>
          <a:lstStyle/>
          <a:p>
            <a:pPr algn="ctr"/>
            <a:r>
              <a:rPr lang="en-US" sz="1400" dirty="0" smtClean="0">
                <a:solidFill>
                  <a:srgbClr val="020202"/>
                </a:solidFill>
                <a:latin typeface="Calibri" pitchFamily="34" charset="0"/>
              </a:rPr>
              <a:t>A</a:t>
            </a:r>
            <a:endParaRPr lang="en-US" sz="1400" dirty="0">
              <a:solidFill>
                <a:srgbClr val="020202"/>
              </a:solidFill>
              <a:latin typeface="Calibri" pitchFamily="34" charset="0"/>
            </a:endParaRPr>
          </a:p>
        </p:txBody>
      </p:sp>
      <p:sp>
        <p:nvSpPr>
          <p:cNvPr id="15" name="CasellaDiTesto 94"/>
          <p:cNvSpPr txBox="1">
            <a:spLocks noChangeArrowheads="1"/>
          </p:cNvSpPr>
          <p:nvPr/>
        </p:nvSpPr>
        <p:spPr bwMode="auto">
          <a:xfrm>
            <a:off x="5540972" y="1990780"/>
            <a:ext cx="958426" cy="30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4" tIns="45708" rIns="91414" bIns="45708">
            <a:spAutoFit/>
          </a:bodyPr>
          <a:lstStyle/>
          <a:p>
            <a:r>
              <a:rPr lang="en-US" sz="1400" dirty="0">
                <a:solidFill>
                  <a:srgbClr val="020202"/>
                </a:solidFill>
                <a:latin typeface="Calibri" pitchFamily="34" charset="0"/>
              </a:rPr>
              <a:t>Filter bank</a:t>
            </a:r>
          </a:p>
        </p:txBody>
      </p:sp>
      <p:sp>
        <p:nvSpPr>
          <p:cNvPr id="17" name="Oval 25"/>
          <p:cNvSpPr/>
          <p:nvPr/>
        </p:nvSpPr>
        <p:spPr>
          <a:xfrm>
            <a:off x="4649535" y="1928632"/>
            <a:ext cx="432048" cy="43204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anchor="ctr"/>
          <a:lstStyle/>
          <a:p>
            <a:pPr algn="ctr"/>
            <a:endParaRPr lang="en-US" sz="1600" dirty="0"/>
          </a:p>
        </p:txBody>
      </p:sp>
      <p:sp>
        <p:nvSpPr>
          <p:cNvPr id="18" name="CasellaDiTesto 93"/>
          <p:cNvSpPr txBox="1">
            <a:spLocks noChangeArrowheads="1"/>
          </p:cNvSpPr>
          <p:nvPr/>
        </p:nvSpPr>
        <p:spPr bwMode="auto">
          <a:xfrm>
            <a:off x="4577528" y="2013863"/>
            <a:ext cx="561588" cy="261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4" tIns="45708" rIns="91414" bIns="45708">
            <a:spAutoFit/>
          </a:bodyPr>
          <a:lstStyle/>
          <a:p>
            <a:r>
              <a:rPr lang="en-US" sz="1100" dirty="0">
                <a:solidFill>
                  <a:srgbClr val="020202"/>
                </a:solidFill>
                <a:latin typeface="Calibri" pitchFamily="34" charset="0"/>
              </a:rPr>
              <a:t>0-180°</a:t>
            </a:r>
          </a:p>
        </p:txBody>
      </p:sp>
      <p:cxnSp>
        <p:nvCxnSpPr>
          <p:cNvPr id="19" name="Straight Arrow Connector 27"/>
          <p:cNvCxnSpPr>
            <a:endCxn id="17" idx="4"/>
          </p:cNvCxnSpPr>
          <p:nvPr/>
        </p:nvCxnSpPr>
        <p:spPr>
          <a:xfrm flipV="1">
            <a:off x="4862310" y="2360680"/>
            <a:ext cx="3249" cy="7912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28"/>
          <p:cNvSpPr/>
          <p:nvPr/>
        </p:nvSpPr>
        <p:spPr>
          <a:xfrm>
            <a:off x="1767974" y="2415468"/>
            <a:ext cx="432048" cy="43204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anchor="ctr"/>
          <a:lstStyle/>
          <a:p>
            <a:pPr algn="ctr"/>
            <a:endParaRPr lang="en-US" sz="1600" dirty="0"/>
          </a:p>
        </p:txBody>
      </p:sp>
      <p:sp>
        <p:nvSpPr>
          <p:cNvPr id="21" name="CasellaDiTesto 93"/>
          <p:cNvSpPr txBox="1">
            <a:spLocks noChangeArrowheads="1"/>
          </p:cNvSpPr>
          <p:nvPr/>
        </p:nvSpPr>
        <p:spPr bwMode="auto">
          <a:xfrm>
            <a:off x="1805070" y="2487476"/>
            <a:ext cx="364663" cy="261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4" tIns="45708" rIns="91414" bIns="45708">
            <a:spAutoFit/>
          </a:bodyPr>
          <a:lstStyle/>
          <a:p>
            <a:r>
              <a:rPr lang="en-US" sz="1100" dirty="0">
                <a:solidFill>
                  <a:srgbClr val="020202"/>
                </a:solidFill>
                <a:latin typeface="Calibri" pitchFamily="34" charset="0"/>
              </a:rPr>
              <a:t>NG</a:t>
            </a:r>
          </a:p>
        </p:txBody>
      </p:sp>
      <p:cxnSp>
        <p:nvCxnSpPr>
          <p:cNvPr id="22" name="Straight Arrow Connector 30"/>
          <p:cNvCxnSpPr/>
          <p:nvPr/>
        </p:nvCxnSpPr>
        <p:spPr>
          <a:xfrm flipV="1">
            <a:off x="1977191" y="2847518"/>
            <a:ext cx="6809" cy="3258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ttangolo 7"/>
          <p:cNvSpPr/>
          <p:nvPr/>
        </p:nvSpPr>
        <p:spPr>
          <a:xfrm>
            <a:off x="975886" y="1964636"/>
            <a:ext cx="648072" cy="3600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24" name="CasellaDiTesto 93"/>
          <p:cNvSpPr txBox="1">
            <a:spLocks noChangeArrowheads="1"/>
          </p:cNvSpPr>
          <p:nvPr/>
        </p:nvSpPr>
        <p:spPr bwMode="auto">
          <a:xfrm>
            <a:off x="975888" y="1990780"/>
            <a:ext cx="646278" cy="30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4" tIns="45708" rIns="91414" bIns="45708">
            <a:spAutoFit/>
          </a:bodyPr>
          <a:lstStyle/>
          <a:p>
            <a:r>
              <a:rPr lang="en-US" sz="1400" dirty="0">
                <a:solidFill>
                  <a:srgbClr val="020202"/>
                </a:solidFill>
                <a:latin typeface="Calibri" pitchFamily="34" charset="0"/>
              </a:rPr>
              <a:t>BIAS T</a:t>
            </a:r>
          </a:p>
        </p:txBody>
      </p:sp>
      <p:cxnSp>
        <p:nvCxnSpPr>
          <p:cNvPr id="25" name="Straight Connector 33"/>
          <p:cNvCxnSpPr/>
          <p:nvPr/>
        </p:nvCxnSpPr>
        <p:spPr>
          <a:xfrm flipV="1">
            <a:off x="1983998" y="2000640"/>
            <a:ext cx="0" cy="2880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34"/>
          <p:cNvCxnSpPr>
            <a:endCxn id="9" idx="2"/>
          </p:cNvCxnSpPr>
          <p:nvPr/>
        </p:nvCxnSpPr>
        <p:spPr>
          <a:xfrm flipV="1">
            <a:off x="5980312" y="2351308"/>
            <a:ext cx="7531" cy="83967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ttangolo 7"/>
          <p:cNvSpPr/>
          <p:nvPr/>
        </p:nvSpPr>
        <p:spPr>
          <a:xfrm>
            <a:off x="1839982" y="1964636"/>
            <a:ext cx="720080" cy="3600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cxnSp>
        <p:nvCxnSpPr>
          <p:cNvPr id="31" name="Straight Connector 39"/>
          <p:cNvCxnSpPr/>
          <p:nvPr/>
        </p:nvCxnSpPr>
        <p:spPr>
          <a:xfrm>
            <a:off x="1623958" y="2144656"/>
            <a:ext cx="21602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43"/>
          <p:cNvCxnSpPr>
            <a:stCxn id="23" idx="2"/>
          </p:cNvCxnSpPr>
          <p:nvPr/>
        </p:nvCxnSpPr>
        <p:spPr>
          <a:xfrm>
            <a:off x="1299922" y="2324676"/>
            <a:ext cx="10852" cy="8577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47"/>
          <p:cNvCxnSpPr>
            <a:stCxn id="49" idx="6"/>
          </p:cNvCxnSpPr>
          <p:nvPr/>
        </p:nvCxnSpPr>
        <p:spPr>
          <a:xfrm>
            <a:off x="4932040" y="5841268"/>
            <a:ext cx="504056" cy="3600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48"/>
          <p:cNvCxnSpPr>
            <a:stCxn id="48" idx="6"/>
          </p:cNvCxnSpPr>
          <p:nvPr/>
        </p:nvCxnSpPr>
        <p:spPr>
          <a:xfrm>
            <a:off x="4932040" y="4761148"/>
            <a:ext cx="432048" cy="3600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6" name="Group 49"/>
          <p:cNvGrpSpPr/>
          <p:nvPr/>
        </p:nvGrpSpPr>
        <p:grpSpPr>
          <a:xfrm>
            <a:off x="5208565" y="4509120"/>
            <a:ext cx="1832501" cy="576063"/>
            <a:chOff x="3995937" y="4653137"/>
            <a:chExt cx="2181033" cy="792089"/>
          </a:xfrm>
        </p:grpSpPr>
        <p:sp>
          <p:nvSpPr>
            <p:cNvPr id="37" name="Triangolo isoscele 10"/>
            <p:cNvSpPr/>
            <p:nvPr/>
          </p:nvSpPr>
          <p:spPr>
            <a:xfrm rot="5400000">
              <a:off x="3923928" y="4725146"/>
              <a:ext cx="792089" cy="648071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7" tIns="45714" rIns="91427" bIns="45714"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38" name="Rettangolo 7"/>
            <p:cNvSpPr/>
            <p:nvPr/>
          </p:nvSpPr>
          <p:spPr>
            <a:xfrm>
              <a:off x="4860032" y="4837472"/>
              <a:ext cx="576064" cy="43204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7" tIns="45714" rIns="91427" bIns="45714" anchor="ctr"/>
            <a:lstStyle/>
            <a:p>
              <a:pPr algn="ctr">
                <a:defRPr/>
              </a:pPr>
              <a:r>
                <a:rPr lang="en-US" sz="1100" dirty="0">
                  <a:solidFill>
                    <a:srgbClr val="000000"/>
                  </a:solidFill>
                </a:rPr>
                <a:t>Filter</a:t>
              </a:r>
            </a:p>
          </p:txBody>
        </p:sp>
        <p:cxnSp>
          <p:nvCxnSpPr>
            <p:cNvPr id="40" name="Straight Connector 53"/>
            <p:cNvCxnSpPr>
              <a:stCxn id="38" idx="1"/>
              <a:endCxn id="37" idx="0"/>
            </p:cNvCxnSpPr>
            <p:nvPr/>
          </p:nvCxnSpPr>
          <p:spPr>
            <a:xfrm flipH="1" flipV="1">
              <a:off x="4644008" y="5049182"/>
              <a:ext cx="216025" cy="431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54"/>
            <p:cNvCxnSpPr>
              <a:stCxn id="38" idx="3"/>
            </p:cNvCxnSpPr>
            <p:nvPr/>
          </p:nvCxnSpPr>
          <p:spPr>
            <a:xfrm flipV="1">
              <a:off x="5436097" y="5044218"/>
              <a:ext cx="740873" cy="927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Summing Junction 61"/>
          <p:cNvSpPr/>
          <p:nvPr/>
        </p:nvSpPr>
        <p:spPr>
          <a:xfrm>
            <a:off x="4572000" y="4581128"/>
            <a:ext cx="360040" cy="360040"/>
          </a:xfrm>
          <a:prstGeom prst="flowChartSummingJuncti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anchor="ctr"/>
          <a:lstStyle/>
          <a:p>
            <a:pPr algn="ctr"/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9" name="Summing Junction 62"/>
          <p:cNvSpPr/>
          <p:nvPr/>
        </p:nvSpPr>
        <p:spPr>
          <a:xfrm>
            <a:off x="4572000" y="5661248"/>
            <a:ext cx="360040" cy="360040"/>
          </a:xfrm>
          <a:prstGeom prst="flowChartSummingJuncti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anchor="ctr"/>
          <a:lstStyle/>
          <a:p>
            <a:pPr algn="ctr"/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0" name="Rettangolo 7"/>
          <p:cNvSpPr/>
          <p:nvPr/>
        </p:nvSpPr>
        <p:spPr>
          <a:xfrm>
            <a:off x="4572000" y="5157192"/>
            <a:ext cx="360040" cy="2880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anchor="ctr"/>
          <a:lstStyle/>
          <a:p>
            <a:pPr algn="ctr">
              <a:defRPr/>
            </a:pPr>
            <a:r>
              <a:rPr lang="en-US" sz="800" dirty="0">
                <a:solidFill>
                  <a:srgbClr val="000000"/>
                </a:solidFill>
              </a:rPr>
              <a:t>0  90°</a:t>
            </a:r>
          </a:p>
        </p:txBody>
      </p:sp>
      <p:cxnSp>
        <p:nvCxnSpPr>
          <p:cNvPr id="51" name="Straight Arrow Connector 64"/>
          <p:cNvCxnSpPr/>
          <p:nvPr/>
        </p:nvCxnSpPr>
        <p:spPr>
          <a:xfrm>
            <a:off x="205715" y="5184060"/>
            <a:ext cx="864096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2" name="Triangolo isoscele 10"/>
          <p:cNvSpPr/>
          <p:nvPr/>
        </p:nvSpPr>
        <p:spPr>
          <a:xfrm rot="5400000">
            <a:off x="1887443" y="4961430"/>
            <a:ext cx="504055" cy="463532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anchor="ctr"/>
          <a:lstStyle/>
          <a:p>
            <a:pPr algn="ctr">
              <a:defRPr/>
            </a:pPr>
            <a:endParaRPr lang="en-US" sz="1200" dirty="0"/>
          </a:p>
        </p:txBody>
      </p:sp>
      <p:sp>
        <p:nvSpPr>
          <p:cNvPr id="53" name="Rettangolo 7"/>
          <p:cNvSpPr/>
          <p:nvPr/>
        </p:nvSpPr>
        <p:spPr>
          <a:xfrm>
            <a:off x="3131840" y="5013176"/>
            <a:ext cx="597214" cy="3780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anchor="ctr"/>
          <a:lstStyle/>
          <a:p>
            <a:pPr algn="ctr">
              <a:defRPr/>
            </a:pPr>
            <a:r>
              <a:rPr lang="en-US" sz="1100" dirty="0">
                <a:solidFill>
                  <a:srgbClr val="000000"/>
                </a:solidFill>
              </a:rPr>
              <a:t>DIG ATT</a:t>
            </a:r>
          </a:p>
        </p:txBody>
      </p:sp>
      <p:sp>
        <p:nvSpPr>
          <p:cNvPr id="54" name="CasellaDiTesto 93"/>
          <p:cNvSpPr txBox="1">
            <a:spLocks noChangeArrowheads="1"/>
          </p:cNvSpPr>
          <p:nvPr/>
        </p:nvSpPr>
        <p:spPr bwMode="auto">
          <a:xfrm>
            <a:off x="1907705" y="5085184"/>
            <a:ext cx="274382" cy="261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4" tIns="45708" rIns="91414" bIns="45708">
            <a:spAutoFit/>
          </a:bodyPr>
          <a:lstStyle/>
          <a:p>
            <a:r>
              <a:rPr lang="en-US" sz="1100" dirty="0">
                <a:solidFill>
                  <a:srgbClr val="020202"/>
                </a:solidFill>
                <a:latin typeface="Calibri" pitchFamily="34" charset="0"/>
              </a:rPr>
              <a:t>A</a:t>
            </a:r>
          </a:p>
        </p:txBody>
      </p:sp>
      <p:cxnSp>
        <p:nvCxnSpPr>
          <p:cNvPr id="55" name="Straight Connector 69"/>
          <p:cNvCxnSpPr>
            <a:endCxn id="54" idx="1"/>
          </p:cNvCxnSpPr>
          <p:nvPr/>
        </p:nvCxnSpPr>
        <p:spPr>
          <a:xfrm>
            <a:off x="1568814" y="5210928"/>
            <a:ext cx="338891" cy="50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ettangolo 7"/>
          <p:cNvSpPr/>
          <p:nvPr/>
        </p:nvSpPr>
        <p:spPr>
          <a:xfrm>
            <a:off x="2483768" y="5013176"/>
            <a:ext cx="472226" cy="3780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anchor="ctr"/>
          <a:lstStyle/>
          <a:p>
            <a:pPr algn="ctr">
              <a:defRPr/>
            </a:pPr>
            <a:r>
              <a:rPr lang="en-US" sz="1100" dirty="0" smtClean="0">
                <a:solidFill>
                  <a:srgbClr val="020202"/>
                </a:solidFill>
              </a:rPr>
              <a:t>FILT</a:t>
            </a:r>
            <a:endParaRPr lang="en-US" sz="1100" dirty="0">
              <a:solidFill>
                <a:srgbClr val="020202"/>
              </a:solidFill>
            </a:endParaRPr>
          </a:p>
        </p:txBody>
      </p:sp>
      <p:cxnSp>
        <p:nvCxnSpPr>
          <p:cNvPr id="57" name="Straight Connector 72"/>
          <p:cNvCxnSpPr>
            <a:stCxn id="52" idx="0"/>
          </p:cNvCxnSpPr>
          <p:nvPr/>
        </p:nvCxnSpPr>
        <p:spPr>
          <a:xfrm flipV="1">
            <a:off x="2371237" y="5193197"/>
            <a:ext cx="133683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73"/>
          <p:cNvCxnSpPr>
            <a:stCxn id="56" idx="3"/>
            <a:endCxn id="53" idx="1"/>
          </p:cNvCxnSpPr>
          <p:nvPr/>
        </p:nvCxnSpPr>
        <p:spPr>
          <a:xfrm>
            <a:off x="2955994" y="5202197"/>
            <a:ext cx="1758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74"/>
          <p:cNvCxnSpPr>
            <a:stCxn id="50" idx="2"/>
            <a:endCxn id="49" idx="0"/>
          </p:cNvCxnSpPr>
          <p:nvPr/>
        </p:nvCxnSpPr>
        <p:spPr>
          <a:xfrm>
            <a:off x="4752020" y="5445224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75"/>
          <p:cNvCxnSpPr>
            <a:stCxn id="50" idx="0"/>
            <a:endCxn id="48" idx="4"/>
          </p:cNvCxnSpPr>
          <p:nvPr/>
        </p:nvCxnSpPr>
        <p:spPr>
          <a:xfrm flipV="1">
            <a:off x="4752020" y="4941168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Elbow Connector 76"/>
          <p:cNvCxnSpPr>
            <a:endCxn id="50" idx="1"/>
          </p:cNvCxnSpPr>
          <p:nvPr/>
        </p:nvCxnSpPr>
        <p:spPr>
          <a:xfrm rot="16200000" flipH="1">
            <a:off x="3851920" y="4581128"/>
            <a:ext cx="1224136" cy="216024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Or 78"/>
          <p:cNvSpPr/>
          <p:nvPr/>
        </p:nvSpPr>
        <p:spPr>
          <a:xfrm>
            <a:off x="3923928" y="5013176"/>
            <a:ext cx="360040" cy="360040"/>
          </a:xfrm>
          <a:prstGeom prst="flowChar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anchor="ctr"/>
          <a:lstStyle/>
          <a:p>
            <a:pPr algn="ctr"/>
            <a:endParaRPr lang="en-US" sz="1200">
              <a:solidFill>
                <a:srgbClr val="000000"/>
              </a:solidFill>
            </a:endParaRPr>
          </a:p>
        </p:txBody>
      </p:sp>
      <p:cxnSp>
        <p:nvCxnSpPr>
          <p:cNvPr id="63" name="Straight Connector 79"/>
          <p:cNvCxnSpPr/>
          <p:nvPr/>
        </p:nvCxnSpPr>
        <p:spPr>
          <a:xfrm flipV="1">
            <a:off x="3729054" y="5184060"/>
            <a:ext cx="194874" cy="90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80"/>
          <p:cNvCxnSpPr>
            <a:stCxn id="62" idx="0"/>
            <a:endCxn id="48" idx="2"/>
          </p:cNvCxnSpPr>
          <p:nvPr/>
        </p:nvCxnSpPr>
        <p:spPr>
          <a:xfrm rot="5400000" flipH="1" flipV="1">
            <a:off x="4211960" y="4653136"/>
            <a:ext cx="252028" cy="468052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Elbow Connector 81"/>
          <p:cNvCxnSpPr>
            <a:stCxn id="62" idx="4"/>
            <a:endCxn id="49" idx="2"/>
          </p:cNvCxnSpPr>
          <p:nvPr/>
        </p:nvCxnSpPr>
        <p:spPr>
          <a:xfrm rot="16200000" flipH="1">
            <a:off x="4103948" y="5373216"/>
            <a:ext cx="468052" cy="468052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riangolo isoscele 10"/>
          <p:cNvSpPr/>
          <p:nvPr/>
        </p:nvSpPr>
        <p:spPr>
          <a:xfrm rot="5400000">
            <a:off x="6674845" y="1883882"/>
            <a:ext cx="576064" cy="503005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anchor="ctr"/>
          <a:lstStyle/>
          <a:p>
            <a:pPr algn="ctr">
              <a:defRPr/>
            </a:pPr>
            <a:endParaRPr lang="en-US" sz="1600"/>
          </a:p>
        </p:txBody>
      </p:sp>
      <p:cxnSp>
        <p:nvCxnSpPr>
          <p:cNvPr id="67" name="Connettore 2 13"/>
          <p:cNvCxnSpPr>
            <a:endCxn id="6" idx="1"/>
          </p:cNvCxnSpPr>
          <p:nvPr/>
        </p:nvCxnSpPr>
        <p:spPr>
          <a:xfrm>
            <a:off x="7215430" y="2128039"/>
            <a:ext cx="450033" cy="7345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Rettangolo 7"/>
          <p:cNvSpPr/>
          <p:nvPr/>
        </p:nvSpPr>
        <p:spPr>
          <a:xfrm>
            <a:off x="2894950" y="1955636"/>
            <a:ext cx="544234" cy="3780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anchor="ctr"/>
          <a:lstStyle/>
          <a:p>
            <a:pPr algn="ctr">
              <a:defRPr/>
            </a:pPr>
            <a:r>
              <a:rPr lang="en-US" sz="1100" dirty="0" smtClean="0">
                <a:solidFill>
                  <a:srgbClr val="020202"/>
                </a:solidFill>
              </a:rPr>
              <a:t>FM</a:t>
            </a:r>
          </a:p>
          <a:p>
            <a:pPr algn="ctr">
              <a:defRPr/>
            </a:pPr>
            <a:r>
              <a:rPr lang="en-US" sz="1100" dirty="0" smtClean="0">
                <a:solidFill>
                  <a:srgbClr val="020202"/>
                </a:solidFill>
              </a:rPr>
              <a:t>STOP</a:t>
            </a:r>
            <a:endParaRPr lang="en-US" sz="1100" dirty="0">
              <a:solidFill>
                <a:srgbClr val="020202"/>
              </a:solidFill>
            </a:endParaRPr>
          </a:p>
        </p:txBody>
      </p:sp>
      <p:cxnSp>
        <p:nvCxnSpPr>
          <p:cNvPr id="69" name="Straight Connector 92"/>
          <p:cNvCxnSpPr/>
          <p:nvPr/>
        </p:nvCxnSpPr>
        <p:spPr>
          <a:xfrm>
            <a:off x="2560062" y="2144656"/>
            <a:ext cx="334888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onnettore 2 13"/>
          <p:cNvCxnSpPr/>
          <p:nvPr/>
        </p:nvCxnSpPr>
        <p:spPr>
          <a:xfrm>
            <a:off x="6506721" y="2144656"/>
            <a:ext cx="204654" cy="0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CasellaDiTesto 86"/>
          <p:cNvSpPr txBox="1">
            <a:spLocks noChangeArrowheads="1"/>
          </p:cNvSpPr>
          <p:nvPr/>
        </p:nvSpPr>
        <p:spPr bwMode="auto">
          <a:xfrm>
            <a:off x="1098682" y="5023392"/>
            <a:ext cx="402622" cy="338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4" tIns="45708" rIns="91414" bIns="45708">
            <a:spAutoFit/>
          </a:bodyPr>
          <a:lstStyle/>
          <a:p>
            <a:r>
              <a:rPr lang="en-US" sz="1600" dirty="0" smtClean="0">
                <a:solidFill>
                  <a:srgbClr val="020202"/>
                </a:solidFill>
                <a:latin typeface="Calibri" pitchFamily="34" charset="0"/>
              </a:rPr>
              <a:t>RX</a:t>
            </a:r>
            <a:endParaRPr lang="en-US" sz="1600" dirty="0">
              <a:solidFill>
                <a:srgbClr val="020202"/>
              </a:solidFill>
              <a:latin typeface="Calibri" pitchFamily="34" charset="0"/>
            </a:endParaRPr>
          </a:p>
        </p:txBody>
      </p:sp>
      <p:sp>
        <p:nvSpPr>
          <p:cNvPr id="72" name="Rectangle 111"/>
          <p:cNvSpPr/>
          <p:nvPr/>
        </p:nvSpPr>
        <p:spPr>
          <a:xfrm>
            <a:off x="3851920" y="4365104"/>
            <a:ext cx="1224136" cy="18002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34000"/>
                </a:schemeClr>
              </a:gs>
              <a:gs pos="80000">
                <a:schemeClr val="accent1">
                  <a:shade val="93000"/>
                  <a:satMod val="130000"/>
                  <a:alpha val="34000"/>
                </a:schemeClr>
              </a:gs>
              <a:gs pos="100000">
                <a:schemeClr val="accent1">
                  <a:shade val="94000"/>
                  <a:satMod val="135000"/>
                  <a:alpha val="34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CasellaDiTesto 93"/>
          <p:cNvSpPr txBox="1">
            <a:spLocks noChangeArrowheads="1"/>
          </p:cNvSpPr>
          <p:nvPr/>
        </p:nvSpPr>
        <p:spPr bwMode="auto">
          <a:xfrm>
            <a:off x="6711375" y="1974163"/>
            <a:ext cx="288809" cy="30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4" tIns="45708" rIns="91414" bIns="45708">
            <a:spAutoFit/>
          </a:bodyPr>
          <a:lstStyle/>
          <a:p>
            <a:pPr algn="ctr"/>
            <a:r>
              <a:rPr lang="en-US" sz="1400" dirty="0" smtClean="0">
                <a:solidFill>
                  <a:srgbClr val="020202"/>
                </a:solidFill>
                <a:latin typeface="Calibri" pitchFamily="34" charset="0"/>
              </a:rPr>
              <a:t>A</a:t>
            </a:r>
            <a:endParaRPr lang="en-US" sz="1400" dirty="0">
              <a:solidFill>
                <a:srgbClr val="020202"/>
              </a:solidFill>
              <a:latin typeface="Calibri" pitchFamily="34" charset="0"/>
            </a:endParaRPr>
          </a:p>
        </p:txBody>
      </p:sp>
      <p:sp>
        <p:nvSpPr>
          <p:cNvPr id="75" name="Rettangolo 74"/>
          <p:cNvSpPr/>
          <p:nvPr/>
        </p:nvSpPr>
        <p:spPr>
          <a:xfrm>
            <a:off x="7041066" y="4108361"/>
            <a:ext cx="1868348" cy="23449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ADC</a:t>
            </a:r>
          </a:p>
          <a:p>
            <a:pPr algn="ctr"/>
            <a:r>
              <a:rPr lang="it-IT" dirty="0" smtClean="0"/>
              <a:t>65MS/s</a:t>
            </a:r>
          </a:p>
          <a:p>
            <a:pPr algn="ctr"/>
            <a:r>
              <a:rPr lang="it-IT" dirty="0" smtClean="0"/>
              <a:t>12bit</a:t>
            </a:r>
          </a:p>
          <a:p>
            <a:pPr algn="ctr"/>
            <a:r>
              <a:rPr lang="it-IT" dirty="0" smtClean="0"/>
              <a:t>+</a:t>
            </a:r>
          </a:p>
          <a:p>
            <a:pPr algn="ctr"/>
            <a:r>
              <a:rPr lang="it-IT" dirty="0" smtClean="0"/>
              <a:t>ROACH</a:t>
            </a:r>
            <a:endParaRPr lang="it-IT" dirty="0"/>
          </a:p>
        </p:txBody>
      </p:sp>
      <p:sp>
        <p:nvSpPr>
          <p:cNvPr id="76" name="CasellaDiTesto 93"/>
          <p:cNvSpPr txBox="1">
            <a:spLocks noChangeArrowheads="1"/>
          </p:cNvSpPr>
          <p:nvPr/>
        </p:nvSpPr>
        <p:spPr bwMode="auto">
          <a:xfrm>
            <a:off x="5220072" y="4653136"/>
            <a:ext cx="266393" cy="261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4" rIns="91427" bIns="45714">
            <a:spAutoFit/>
          </a:bodyPr>
          <a:lstStyle/>
          <a:p>
            <a:r>
              <a:rPr lang="en-US" sz="1100" dirty="0" smtClean="0">
                <a:solidFill>
                  <a:srgbClr val="020202"/>
                </a:solidFill>
                <a:latin typeface="Calibri" pitchFamily="34" charset="0"/>
              </a:rPr>
              <a:t>A</a:t>
            </a:r>
            <a:endParaRPr lang="en-US" sz="1100" dirty="0">
              <a:solidFill>
                <a:srgbClr val="020202"/>
              </a:solidFill>
              <a:latin typeface="Calibri" pitchFamily="34" charset="0"/>
            </a:endParaRPr>
          </a:p>
        </p:txBody>
      </p:sp>
      <p:sp>
        <p:nvSpPr>
          <p:cNvPr id="77" name="Rounded Rectangle 44"/>
          <p:cNvSpPr/>
          <p:nvPr/>
        </p:nvSpPr>
        <p:spPr>
          <a:xfrm>
            <a:off x="1835696" y="6309320"/>
            <a:ext cx="4392488" cy="360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14" tIns="45708" rIns="91414" bIns="45708"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Control </a:t>
            </a:r>
            <a:r>
              <a:rPr lang="en-US" dirty="0" smtClean="0">
                <a:solidFill>
                  <a:srgbClr val="000000"/>
                </a:solidFill>
              </a:rPr>
              <a:t>&amp;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chemeClr val="accent1"/>
                </a:solidFill>
              </a:rPr>
              <a:t>Power Supplies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9" name="TextBox 24"/>
          <p:cNvSpPr txBox="1"/>
          <p:nvPr/>
        </p:nvSpPr>
        <p:spPr>
          <a:xfrm>
            <a:off x="4142383" y="3789040"/>
            <a:ext cx="429617" cy="369308"/>
          </a:xfrm>
          <a:prstGeom prst="rect">
            <a:avLst/>
          </a:prstGeom>
          <a:noFill/>
        </p:spPr>
        <p:txBody>
          <a:bodyPr wrap="none" lIns="91414" tIns="45708" rIns="91414" bIns="45708" rtlCol="0">
            <a:spAutoFit/>
          </a:bodyPr>
          <a:lstStyle/>
          <a:p>
            <a:r>
              <a:rPr lang="en-US" dirty="0" smtClean="0"/>
              <a:t>LO</a:t>
            </a:r>
            <a:endParaRPr lang="en-US" dirty="0"/>
          </a:p>
        </p:txBody>
      </p:sp>
      <p:cxnSp>
        <p:nvCxnSpPr>
          <p:cNvPr id="80" name="Straight Arrow Connector 27"/>
          <p:cNvCxnSpPr/>
          <p:nvPr/>
        </p:nvCxnSpPr>
        <p:spPr>
          <a:xfrm flipV="1">
            <a:off x="3419872" y="5373217"/>
            <a:ext cx="3249" cy="93610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30"/>
          <p:cNvCxnSpPr/>
          <p:nvPr/>
        </p:nvCxnSpPr>
        <p:spPr>
          <a:xfrm flipV="1">
            <a:off x="3975070" y="2358149"/>
            <a:ext cx="6809" cy="864095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Freccia angolare in su 83"/>
          <p:cNvSpPr/>
          <p:nvPr/>
        </p:nvSpPr>
        <p:spPr>
          <a:xfrm rot="16200000">
            <a:off x="546867" y="2386329"/>
            <a:ext cx="720080" cy="519702"/>
          </a:xfrm>
          <a:prstGeom prst="bentUpArrow">
            <a:avLst>
              <a:gd name="adj1" fmla="val 25000"/>
              <a:gd name="adj2" fmla="val 20673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9" name="TextBox 24"/>
          <p:cNvSpPr txBox="1"/>
          <p:nvPr/>
        </p:nvSpPr>
        <p:spPr>
          <a:xfrm>
            <a:off x="107504" y="1278028"/>
            <a:ext cx="755576" cy="923305"/>
          </a:xfrm>
          <a:prstGeom prst="rect">
            <a:avLst/>
          </a:prstGeom>
          <a:noFill/>
        </p:spPr>
        <p:txBody>
          <a:bodyPr wrap="square" lIns="91414" tIns="45708" rIns="91414" bIns="45708" rtlCol="0">
            <a:spAutoFit/>
          </a:bodyPr>
          <a:lstStyle/>
          <a:p>
            <a:pPr algn="ctr"/>
            <a:r>
              <a:rPr lang="en-US" dirty="0" smtClean="0"/>
              <a:t>Coax from LNA</a:t>
            </a:r>
            <a:endParaRPr lang="en-US" dirty="0"/>
          </a:p>
        </p:txBody>
      </p:sp>
      <p:cxnSp>
        <p:nvCxnSpPr>
          <p:cNvPr id="93" name="Connettore 2 13"/>
          <p:cNvCxnSpPr>
            <a:endCxn id="23" idx="1"/>
          </p:cNvCxnSpPr>
          <p:nvPr/>
        </p:nvCxnSpPr>
        <p:spPr>
          <a:xfrm>
            <a:off x="287016" y="2142124"/>
            <a:ext cx="688870" cy="2532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TextBox 24"/>
          <p:cNvSpPr txBox="1"/>
          <p:nvPr/>
        </p:nvSpPr>
        <p:spPr>
          <a:xfrm>
            <a:off x="35496" y="2430156"/>
            <a:ext cx="813953" cy="646307"/>
          </a:xfrm>
          <a:prstGeom prst="rect">
            <a:avLst/>
          </a:prstGeom>
          <a:noFill/>
        </p:spPr>
        <p:txBody>
          <a:bodyPr wrap="none" lIns="91414" tIns="45708" rIns="91414" bIns="45708" rtlCol="0">
            <a:spAutoFit/>
          </a:bodyPr>
          <a:lstStyle/>
          <a:p>
            <a:r>
              <a:rPr lang="en-US" dirty="0" smtClean="0"/>
              <a:t>Power</a:t>
            </a:r>
          </a:p>
          <a:p>
            <a:r>
              <a:rPr lang="en-US" dirty="0" smtClean="0"/>
              <a:t>to LNA</a:t>
            </a:r>
            <a:endParaRPr lang="en-US" dirty="0"/>
          </a:p>
        </p:txBody>
      </p:sp>
      <p:sp>
        <p:nvSpPr>
          <p:cNvPr id="97" name="CasellaDiTesto 93"/>
          <p:cNvSpPr txBox="1">
            <a:spLocks noChangeArrowheads="1"/>
          </p:cNvSpPr>
          <p:nvPr/>
        </p:nvSpPr>
        <p:spPr bwMode="auto">
          <a:xfrm>
            <a:off x="1799184" y="1998108"/>
            <a:ext cx="681544" cy="30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4" tIns="45708" rIns="91414" bIns="45708">
            <a:spAutoFit/>
          </a:bodyPr>
          <a:lstStyle/>
          <a:p>
            <a:r>
              <a:rPr lang="en-US" sz="1400" dirty="0" smtClean="0">
                <a:solidFill>
                  <a:srgbClr val="020202"/>
                </a:solidFill>
                <a:latin typeface="Calibri" pitchFamily="34" charset="0"/>
              </a:rPr>
              <a:t>COUPL</a:t>
            </a:r>
            <a:endParaRPr lang="en-US" sz="1400" dirty="0">
              <a:solidFill>
                <a:srgbClr val="020202"/>
              </a:solidFill>
              <a:latin typeface="Calibri" pitchFamily="34" charset="0"/>
            </a:endParaRPr>
          </a:p>
        </p:txBody>
      </p:sp>
      <p:cxnSp>
        <p:nvCxnSpPr>
          <p:cNvPr id="99" name="Straight Arrow Connector 30"/>
          <p:cNvCxnSpPr/>
          <p:nvPr/>
        </p:nvCxnSpPr>
        <p:spPr>
          <a:xfrm flipV="1">
            <a:off x="6911752" y="2358148"/>
            <a:ext cx="6809" cy="864095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44"/>
          <p:cNvSpPr/>
          <p:nvPr/>
        </p:nvSpPr>
        <p:spPr>
          <a:xfrm>
            <a:off x="1022742" y="3182404"/>
            <a:ext cx="6321058" cy="3998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14" tIns="45708" rIns="91414" bIns="45708"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Control</a:t>
            </a:r>
            <a:r>
              <a:rPr lang="en-US" dirty="0" smtClean="0">
                <a:solidFill>
                  <a:srgbClr val="000000"/>
                </a:solidFill>
              </a:rPr>
              <a:t> &amp;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Power Supplies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02" name="Straight Arrow Connector 27"/>
          <p:cNvCxnSpPr/>
          <p:nvPr/>
        </p:nvCxnSpPr>
        <p:spPr>
          <a:xfrm flipV="1">
            <a:off x="2123728" y="5373216"/>
            <a:ext cx="3249" cy="936103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27"/>
          <p:cNvCxnSpPr/>
          <p:nvPr/>
        </p:nvCxnSpPr>
        <p:spPr>
          <a:xfrm flipV="1">
            <a:off x="5292080" y="5085184"/>
            <a:ext cx="0" cy="1224136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27"/>
          <p:cNvCxnSpPr/>
          <p:nvPr/>
        </p:nvCxnSpPr>
        <p:spPr>
          <a:xfrm flipV="1">
            <a:off x="5580112" y="5949280"/>
            <a:ext cx="0" cy="360040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55"/>
          <p:cNvGrpSpPr/>
          <p:nvPr/>
        </p:nvGrpSpPr>
        <p:grpSpPr>
          <a:xfrm>
            <a:off x="5208565" y="5589240"/>
            <a:ext cx="1832501" cy="576063"/>
            <a:chOff x="3995937" y="4653137"/>
            <a:chExt cx="2181033" cy="792089"/>
          </a:xfrm>
        </p:grpSpPr>
        <p:sp>
          <p:nvSpPr>
            <p:cNvPr id="43" name="Triangolo isoscele 10"/>
            <p:cNvSpPr/>
            <p:nvPr/>
          </p:nvSpPr>
          <p:spPr>
            <a:xfrm rot="5400000">
              <a:off x="3923928" y="4725146"/>
              <a:ext cx="792089" cy="648071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7" tIns="45714" rIns="91427" bIns="45714"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44" name="Rettangolo 7"/>
            <p:cNvSpPr/>
            <p:nvPr/>
          </p:nvSpPr>
          <p:spPr>
            <a:xfrm>
              <a:off x="4860032" y="4837472"/>
              <a:ext cx="576064" cy="43204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7" tIns="45714" rIns="91427" bIns="45714" anchor="ctr"/>
            <a:lstStyle/>
            <a:p>
              <a:pPr algn="ctr">
                <a:defRPr/>
              </a:pPr>
              <a:r>
                <a:rPr lang="en-US" sz="1100" dirty="0">
                  <a:solidFill>
                    <a:srgbClr val="000000"/>
                  </a:solidFill>
                </a:rPr>
                <a:t>Filter</a:t>
              </a:r>
            </a:p>
          </p:txBody>
        </p:sp>
        <p:sp>
          <p:nvSpPr>
            <p:cNvPr id="45" name="CasellaDiTesto 93"/>
            <p:cNvSpPr txBox="1">
              <a:spLocks noChangeArrowheads="1"/>
            </p:cNvSpPr>
            <p:nvPr/>
          </p:nvSpPr>
          <p:spPr bwMode="auto">
            <a:xfrm>
              <a:off x="4009633" y="4851160"/>
              <a:ext cx="317060" cy="359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7" tIns="45714" rIns="91427" bIns="45714">
              <a:spAutoFit/>
            </a:bodyPr>
            <a:lstStyle/>
            <a:p>
              <a:r>
                <a:rPr lang="en-US" sz="1100" dirty="0" smtClean="0">
                  <a:solidFill>
                    <a:srgbClr val="020202"/>
                  </a:solidFill>
                  <a:latin typeface="Calibri" pitchFamily="34" charset="0"/>
                </a:rPr>
                <a:t>A</a:t>
              </a:r>
              <a:endParaRPr lang="en-US" sz="1100" dirty="0">
                <a:solidFill>
                  <a:srgbClr val="020202"/>
                </a:solidFill>
                <a:latin typeface="Calibri" pitchFamily="34" charset="0"/>
              </a:endParaRPr>
            </a:p>
          </p:txBody>
        </p:sp>
        <p:cxnSp>
          <p:nvCxnSpPr>
            <p:cNvPr id="46" name="Straight Connector 59"/>
            <p:cNvCxnSpPr>
              <a:stCxn id="44" idx="1"/>
              <a:endCxn id="43" idx="0"/>
            </p:cNvCxnSpPr>
            <p:nvPr/>
          </p:nvCxnSpPr>
          <p:spPr>
            <a:xfrm flipH="1" flipV="1">
              <a:off x="4644008" y="5049182"/>
              <a:ext cx="216025" cy="431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60"/>
            <p:cNvCxnSpPr>
              <a:stCxn id="44" idx="3"/>
            </p:cNvCxnSpPr>
            <p:nvPr/>
          </p:nvCxnSpPr>
          <p:spPr>
            <a:xfrm flipV="1">
              <a:off x="5436097" y="5044218"/>
              <a:ext cx="740873" cy="927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" name="TextBox 24"/>
          <p:cNvSpPr txBox="1"/>
          <p:nvPr/>
        </p:nvSpPr>
        <p:spPr>
          <a:xfrm>
            <a:off x="791072" y="1124744"/>
            <a:ext cx="3096344" cy="369308"/>
          </a:xfrm>
          <a:prstGeom prst="rect">
            <a:avLst/>
          </a:prstGeom>
          <a:noFill/>
        </p:spPr>
        <p:txBody>
          <a:bodyPr wrap="square" lIns="91414" tIns="45708" rIns="91414" bIns="45708" rtlCol="0">
            <a:spAutoFit/>
          </a:bodyPr>
          <a:lstStyle/>
          <a:p>
            <a:pPr algn="ctr"/>
            <a:r>
              <a:rPr lang="en-US" dirty="0" smtClean="0"/>
              <a:t>BOX under/close the antenna</a:t>
            </a:r>
            <a:endParaRPr lang="en-US" dirty="0"/>
          </a:p>
        </p:txBody>
      </p:sp>
      <p:pic>
        <p:nvPicPr>
          <p:cNvPr id="92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 rot="10800000">
            <a:off x="1331640" y="2492896"/>
            <a:ext cx="6282548" cy="30963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NB receiver components</a:t>
            </a:r>
            <a:endParaRPr lang="en-GB" dirty="0"/>
          </a:p>
        </p:txBody>
      </p:sp>
      <p:sp>
        <p:nvSpPr>
          <p:cNvPr id="83" name="Rettangolo 82"/>
          <p:cNvSpPr/>
          <p:nvPr/>
        </p:nvSpPr>
        <p:spPr>
          <a:xfrm>
            <a:off x="539552" y="1412776"/>
            <a:ext cx="1512168" cy="2016224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4581128"/>
            <a:ext cx="3323836" cy="201949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4437112"/>
            <a:ext cx="2355155" cy="222784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340768"/>
            <a:ext cx="3596085" cy="150768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2996952"/>
            <a:ext cx="2860902" cy="244827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1653017"/>
            <a:ext cx="4253310" cy="213602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AAVS0</a:t>
            </a:r>
            <a:endParaRPr lang="en-GB" dirty="0"/>
          </a:p>
        </p:txBody>
      </p:sp>
      <p:pic>
        <p:nvPicPr>
          <p:cNvPr id="34" name="Immagine 9" descr="marchiopersito_colore_estes.gif"/>
          <p:cNvPicPr>
            <a:picLocks noChangeAspect="1"/>
          </p:cNvPicPr>
          <p:nvPr/>
        </p:nvPicPr>
        <p:blipFill>
          <a:blip r:embed="rId3" cstate="print"/>
          <a:srcRect t="10080" b="9281"/>
          <a:stretch>
            <a:fillRect/>
          </a:stretch>
        </p:blipFill>
        <p:spPr bwMode="auto">
          <a:xfrm>
            <a:off x="4128" y="6309320"/>
            <a:ext cx="114300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504950"/>
            <a:ext cx="8286750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1259632" y="1844824"/>
            <a:ext cx="7488832" cy="576064"/>
          </a:xfrm>
          <a:prstGeom prst="rect">
            <a:avLst/>
          </a:prstGeom>
          <a:solidFill>
            <a:srgbClr val="FF0000">
              <a:alpha val="4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932040" y="4509120"/>
            <a:ext cx="3744416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400" dirty="0" err="1" smtClean="0">
                <a:solidFill>
                  <a:srgbClr val="020202"/>
                </a:solidFill>
              </a:rPr>
              <a:t>Embedded</a:t>
            </a:r>
            <a:r>
              <a:rPr lang="it-IT" sz="2400" dirty="0" smtClean="0">
                <a:solidFill>
                  <a:srgbClr val="020202"/>
                </a:solidFill>
              </a:rPr>
              <a:t> </a:t>
            </a:r>
            <a:r>
              <a:rPr lang="it-IT" sz="2400" dirty="0" err="1" smtClean="0">
                <a:solidFill>
                  <a:srgbClr val="020202"/>
                </a:solidFill>
              </a:rPr>
              <a:t>element</a:t>
            </a:r>
            <a:endParaRPr lang="it-IT" sz="2400" dirty="0" smtClean="0">
              <a:solidFill>
                <a:srgbClr val="020202"/>
              </a:solidFill>
            </a:endParaRPr>
          </a:p>
          <a:p>
            <a:r>
              <a:rPr lang="it-IT" sz="2400" dirty="0" err="1" smtClean="0">
                <a:solidFill>
                  <a:srgbClr val="020202"/>
                </a:solidFill>
              </a:rPr>
              <a:t>Mutual</a:t>
            </a:r>
            <a:r>
              <a:rPr lang="it-IT" sz="2400" dirty="0" smtClean="0">
                <a:solidFill>
                  <a:srgbClr val="020202"/>
                </a:solidFill>
              </a:rPr>
              <a:t> </a:t>
            </a:r>
            <a:r>
              <a:rPr lang="it-IT" sz="2400" dirty="0" err="1" smtClean="0">
                <a:solidFill>
                  <a:srgbClr val="020202"/>
                </a:solidFill>
              </a:rPr>
              <a:t>coupling</a:t>
            </a:r>
            <a:endParaRPr lang="it-IT" sz="2400" dirty="0" smtClean="0">
              <a:solidFill>
                <a:srgbClr val="020202"/>
              </a:solidFill>
            </a:endParaRPr>
          </a:p>
          <a:p>
            <a:endParaRPr lang="it-IT" sz="2400" dirty="0" smtClean="0">
              <a:solidFill>
                <a:srgbClr val="020202"/>
              </a:solidFill>
            </a:endParaRPr>
          </a:p>
          <a:p>
            <a:endParaRPr lang="it-IT" sz="2400" dirty="0" smtClean="0">
              <a:solidFill>
                <a:srgbClr val="020202"/>
              </a:solidFill>
            </a:endParaRPr>
          </a:p>
          <a:p>
            <a:endParaRPr lang="it-IT" sz="2400" dirty="0" smtClean="0">
              <a:solidFill>
                <a:srgbClr val="020202"/>
              </a:solidFill>
            </a:endParaRPr>
          </a:p>
          <a:p>
            <a:endParaRPr lang="it-IT" sz="2400" dirty="0" smtClean="0">
              <a:solidFill>
                <a:srgbClr val="02020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uiExpand="1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NB receiver: LO distributor</a:t>
            </a:r>
            <a:endParaRPr lang="en-GB" dirty="0"/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18" name="Immagine 9" descr="marchiopersito_colore_estes.gif"/>
          <p:cNvPicPr>
            <a:picLocks noChangeAspect="1"/>
          </p:cNvPicPr>
          <p:nvPr/>
        </p:nvPicPr>
        <p:blipFill>
          <a:blip r:embed="rId3" cstate="print"/>
          <a:srcRect t="10080" b="9281"/>
          <a:stretch>
            <a:fillRect/>
          </a:stretch>
        </p:blipFill>
        <p:spPr bwMode="auto">
          <a:xfrm>
            <a:off x="4128" y="6309320"/>
            <a:ext cx="114300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Immagine 20" descr="DSCN9561.JPG"/>
          <p:cNvPicPr>
            <a:picLocks noChangeAspect="1"/>
          </p:cNvPicPr>
          <p:nvPr/>
        </p:nvPicPr>
        <p:blipFill>
          <a:blip r:embed="rId4" cstate="print"/>
          <a:srcRect l="8075" t="4614" r="13484" b="13868"/>
          <a:stretch>
            <a:fillRect/>
          </a:stretch>
        </p:blipFill>
        <p:spPr>
          <a:xfrm>
            <a:off x="3923928" y="1412776"/>
            <a:ext cx="5112568" cy="3984796"/>
          </a:xfrm>
          <a:prstGeom prst="rect">
            <a:avLst/>
          </a:prstGeom>
        </p:spPr>
      </p:pic>
      <p:pic>
        <p:nvPicPr>
          <p:cNvPr id="22" name="Immagine 21" descr="DSCN9562.JPG"/>
          <p:cNvPicPr>
            <a:picLocks noChangeAspect="1"/>
          </p:cNvPicPr>
          <p:nvPr/>
        </p:nvPicPr>
        <p:blipFill>
          <a:blip r:embed="rId5" cstate="print"/>
          <a:srcRect l="6921" t="36914" r="10023" b="38477"/>
          <a:stretch>
            <a:fillRect/>
          </a:stretch>
        </p:blipFill>
        <p:spPr>
          <a:xfrm>
            <a:off x="3923928" y="5517232"/>
            <a:ext cx="5184576" cy="1152128"/>
          </a:xfrm>
          <a:prstGeom prst="rect">
            <a:avLst/>
          </a:prstGeom>
        </p:spPr>
      </p:pic>
      <p:sp>
        <p:nvSpPr>
          <p:cNvPr id="23" name="CasellaDiTesto 22"/>
          <p:cNvSpPr txBox="1"/>
          <p:nvPr/>
        </p:nvSpPr>
        <p:spPr>
          <a:xfrm>
            <a:off x="0" y="3335501"/>
            <a:ext cx="3779912" cy="34778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LO level: </a:t>
            </a:r>
            <a:r>
              <a:rPr lang="en-US" sz="2000" dirty="0" err="1" smtClean="0"/>
              <a:t>Typ</a:t>
            </a:r>
            <a:r>
              <a:rPr lang="en-US" sz="2000" dirty="0" smtClean="0"/>
              <a:t>=0dBm</a:t>
            </a:r>
          </a:p>
          <a:p>
            <a:pPr algn="ctr"/>
            <a:r>
              <a:rPr lang="en-US" sz="2000" dirty="0" smtClean="0"/>
              <a:t>(-6dBm to 6dBm)</a:t>
            </a:r>
          </a:p>
          <a:p>
            <a:endParaRPr lang="en-US" sz="2000" dirty="0" smtClean="0"/>
          </a:p>
          <a:p>
            <a:pPr algn="ctr"/>
            <a:r>
              <a:rPr lang="en-US" sz="2000" dirty="0" smtClean="0"/>
              <a:t>LO frequency at the input to the device have to be twice that of the desired LO frequency at the mixer core.</a:t>
            </a:r>
          </a:p>
          <a:p>
            <a:pPr algn="ctr"/>
            <a:endParaRPr lang="en-US" sz="2000" dirty="0" smtClean="0">
              <a:solidFill>
                <a:srgbClr val="FF0000"/>
              </a:solidFill>
            </a:endParaRP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RF from 70 to 450MHz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  <a:sym typeface="Wingdings" pitchFamily="2" charset="2"/>
              </a:rPr>
              <a:t>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  <a:sym typeface="Wingdings" pitchFamily="2" charset="2"/>
              </a:rPr>
              <a:t>LO from 140 to 900MHz</a:t>
            </a:r>
            <a:endParaRPr lang="en-GB" sz="2000" dirty="0" smtClean="0">
              <a:solidFill>
                <a:srgbClr val="FF0000"/>
              </a:solidFill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6" cstate="print"/>
          <a:srcRect t="8014"/>
          <a:stretch>
            <a:fillRect/>
          </a:stretch>
        </p:blipFill>
        <p:spPr bwMode="auto">
          <a:xfrm>
            <a:off x="1475656" y="1340768"/>
            <a:ext cx="2083448" cy="2016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sellaDiTesto 8"/>
          <p:cNvSpPr txBox="1"/>
          <p:nvPr/>
        </p:nvSpPr>
        <p:spPr>
          <a:xfrm>
            <a:off x="107504" y="1916832"/>
            <a:ext cx="1331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AD5387</a:t>
            </a:r>
          </a:p>
          <a:p>
            <a:pPr algn="ctr"/>
            <a:r>
              <a:rPr lang="it-IT" sz="2400" dirty="0" smtClean="0"/>
              <a:t>IQ mixer</a:t>
            </a:r>
            <a:endParaRPr lang="it-IT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WB RX</a:t>
            </a:r>
            <a:endParaRPr lang="it-IT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35088" y="2420888"/>
            <a:ext cx="495301" cy="656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tangolo 5"/>
          <p:cNvSpPr/>
          <p:nvPr/>
        </p:nvSpPr>
        <p:spPr>
          <a:xfrm>
            <a:off x="1943200" y="2497159"/>
            <a:ext cx="648072" cy="5040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WB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2879304" y="2497159"/>
            <a:ext cx="792088" cy="5040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1GS/s</a:t>
            </a:r>
          </a:p>
          <a:p>
            <a:pPr algn="ctr"/>
            <a:r>
              <a:rPr lang="it-IT" dirty="0" smtClean="0"/>
              <a:t>8bit</a:t>
            </a:r>
            <a:endParaRPr lang="it-IT" dirty="0"/>
          </a:p>
        </p:txBody>
      </p:sp>
      <p:sp>
        <p:nvSpPr>
          <p:cNvPr id="8" name="Rettangolo 7"/>
          <p:cNvSpPr/>
          <p:nvPr/>
        </p:nvSpPr>
        <p:spPr>
          <a:xfrm>
            <a:off x="3959424" y="2492896"/>
            <a:ext cx="2088232" cy="25202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ROACH</a:t>
            </a:r>
            <a:endParaRPr lang="it-IT" dirty="0"/>
          </a:p>
        </p:txBody>
      </p:sp>
      <p:cxnSp>
        <p:nvCxnSpPr>
          <p:cNvPr id="10" name="Connettore 2 9"/>
          <p:cNvCxnSpPr>
            <a:stCxn id="6" idx="3"/>
            <a:endCxn id="7" idx="1"/>
          </p:cNvCxnSpPr>
          <p:nvPr/>
        </p:nvCxnSpPr>
        <p:spPr>
          <a:xfrm>
            <a:off x="2591272" y="2749187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35088" y="3068960"/>
            <a:ext cx="495301" cy="656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tangolo 11"/>
          <p:cNvSpPr/>
          <p:nvPr/>
        </p:nvSpPr>
        <p:spPr>
          <a:xfrm>
            <a:off x="1943200" y="3145231"/>
            <a:ext cx="648072" cy="5040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WB</a:t>
            </a:r>
            <a:endParaRPr lang="it-IT" dirty="0"/>
          </a:p>
        </p:txBody>
      </p:sp>
      <p:sp>
        <p:nvSpPr>
          <p:cNvPr id="13" name="Rettangolo 12"/>
          <p:cNvSpPr/>
          <p:nvPr/>
        </p:nvSpPr>
        <p:spPr>
          <a:xfrm>
            <a:off x="2879304" y="3145231"/>
            <a:ext cx="792088" cy="5040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1GS/s</a:t>
            </a:r>
          </a:p>
          <a:p>
            <a:pPr algn="ctr"/>
            <a:r>
              <a:rPr lang="it-IT" dirty="0" smtClean="0"/>
              <a:t>8bit</a:t>
            </a:r>
            <a:endParaRPr lang="it-IT" dirty="0"/>
          </a:p>
        </p:txBody>
      </p:sp>
      <p:cxnSp>
        <p:nvCxnSpPr>
          <p:cNvPr id="15" name="Connettore 2 14"/>
          <p:cNvCxnSpPr>
            <a:stCxn id="12" idx="3"/>
            <a:endCxn id="13" idx="1"/>
          </p:cNvCxnSpPr>
          <p:nvPr/>
        </p:nvCxnSpPr>
        <p:spPr>
          <a:xfrm>
            <a:off x="2591272" y="3397259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35088" y="3780513"/>
            <a:ext cx="495301" cy="656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ttangolo 16"/>
          <p:cNvSpPr/>
          <p:nvPr/>
        </p:nvSpPr>
        <p:spPr>
          <a:xfrm>
            <a:off x="1943200" y="3856784"/>
            <a:ext cx="648072" cy="5040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WB</a:t>
            </a:r>
            <a:endParaRPr lang="it-IT" dirty="0"/>
          </a:p>
        </p:txBody>
      </p:sp>
      <p:sp>
        <p:nvSpPr>
          <p:cNvPr id="18" name="Rettangolo 17"/>
          <p:cNvSpPr/>
          <p:nvPr/>
        </p:nvSpPr>
        <p:spPr>
          <a:xfrm>
            <a:off x="2879304" y="3856784"/>
            <a:ext cx="792088" cy="5040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1GS/s</a:t>
            </a:r>
          </a:p>
          <a:p>
            <a:pPr algn="ctr"/>
            <a:r>
              <a:rPr lang="it-IT" dirty="0" smtClean="0"/>
              <a:t>8bit</a:t>
            </a:r>
            <a:endParaRPr lang="it-IT" dirty="0"/>
          </a:p>
        </p:txBody>
      </p:sp>
      <p:cxnSp>
        <p:nvCxnSpPr>
          <p:cNvPr id="20" name="Connettore 2 19"/>
          <p:cNvCxnSpPr>
            <a:stCxn id="17" idx="3"/>
            <a:endCxn id="18" idx="1"/>
          </p:cNvCxnSpPr>
          <p:nvPr/>
        </p:nvCxnSpPr>
        <p:spPr>
          <a:xfrm>
            <a:off x="2591272" y="4108812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35088" y="4428585"/>
            <a:ext cx="495301" cy="656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ttangolo 21"/>
          <p:cNvSpPr/>
          <p:nvPr/>
        </p:nvSpPr>
        <p:spPr>
          <a:xfrm>
            <a:off x="1943200" y="4504856"/>
            <a:ext cx="648072" cy="5040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WB</a:t>
            </a:r>
            <a:endParaRPr lang="it-IT" dirty="0"/>
          </a:p>
        </p:txBody>
      </p:sp>
      <p:sp>
        <p:nvSpPr>
          <p:cNvPr id="23" name="Rettangolo 22"/>
          <p:cNvSpPr/>
          <p:nvPr/>
        </p:nvSpPr>
        <p:spPr>
          <a:xfrm>
            <a:off x="2879304" y="4504856"/>
            <a:ext cx="792088" cy="5040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1GS/s</a:t>
            </a:r>
          </a:p>
          <a:p>
            <a:pPr algn="ctr"/>
            <a:r>
              <a:rPr lang="it-IT" dirty="0" smtClean="0"/>
              <a:t>8bit</a:t>
            </a:r>
            <a:endParaRPr lang="it-IT" dirty="0"/>
          </a:p>
        </p:txBody>
      </p:sp>
      <p:cxnSp>
        <p:nvCxnSpPr>
          <p:cNvPr id="25" name="Connettore 2 24"/>
          <p:cNvCxnSpPr>
            <a:stCxn id="22" idx="3"/>
            <a:endCxn id="23" idx="1"/>
          </p:cNvCxnSpPr>
          <p:nvPr/>
        </p:nvCxnSpPr>
        <p:spPr>
          <a:xfrm>
            <a:off x="2591272" y="4756884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/>
          <p:nvPr/>
        </p:nvCxnSpPr>
        <p:spPr>
          <a:xfrm>
            <a:off x="3671392" y="2780928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/>
          <p:nvPr/>
        </p:nvCxnSpPr>
        <p:spPr>
          <a:xfrm>
            <a:off x="3671392" y="3429000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/>
          <p:cNvCxnSpPr/>
          <p:nvPr/>
        </p:nvCxnSpPr>
        <p:spPr>
          <a:xfrm>
            <a:off x="3671392" y="4149080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/>
          <p:cNvCxnSpPr/>
          <p:nvPr/>
        </p:nvCxnSpPr>
        <p:spPr>
          <a:xfrm>
            <a:off x="3671392" y="4725144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Immagine 34"/>
          <p:cNvPicPr>
            <a:picLocks noChangeAspect="1"/>
          </p:cNvPicPr>
          <p:nvPr/>
        </p:nvPicPr>
        <p:blipFill>
          <a:blip r:embed="rId4" cstate="print"/>
          <a:srcRect l="2525" t="3334" r="4042" b="3323"/>
          <a:stretch>
            <a:fillRect/>
          </a:stretch>
        </p:blipFill>
        <p:spPr bwMode="auto">
          <a:xfrm>
            <a:off x="683568" y="2348880"/>
            <a:ext cx="951429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Connettore 2 8"/>
          <p:cNvCxnSpPr/>
          <p:nvPr/>
        </p:nvCxnSpPr>
        <p:spPr>
          <a:xfrm flipV="1">
            <a:off x="1430389" y="2749187"/>
            <a:ext cx="51281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Immagine 35"/>
          <p:cNvPicPr>
            <a:picLocks noChangeAspect="1"/>
          </p:cNvPicPr>
          <p:nvPr/>
        </p:nvPicPr>
        <p:blipFill>
          <a:blip r:embed="rId4" cstate="print"/>
          <a:srcRect l="2525" t="3334" r="4042" b="3323"/>
          <a:stretch>
            <a:fillRect/>
          </a:stretch>
        </p:blipFill>
        <p:spPr bwMode="auto">
          <a:xfrm>
            <a:off x="703739" y="3068960"/>
            <a:ext cx="951429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Immagine 36"/>
          <p:cNvPicPr>
            <a:picLocks noChangeAspect="1"/>
          </p:cNvPicPr>
          <p:nvPr/>
        </p:nvPicPr>
        <p:blipFill>
          <a:blip r:embed="rId4" cstate="print"/>
          <a:srcRect l="2525" t="3334" r="4042" b="3323"/>
          <a:stretch>
            <a:fillRect/>
          </a:stretch>
        </p:blipFill>
        <p:spPr bwMode="auto">
          <a:xfrm>
            <a:off x="703739" y="3717032"/>
            <a:ext cx="951429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Immagine 37"/>
          <p:cNvPicPr>
            <a:picLocks noChangeAspect="1"/>
          </p:cNvPicPr>
          <p:nvPr/>
        </p:nvPicPr>
        <p:blipFill>
          <a:blip r:embed="rId4" cstate="print"/>
          <a:srcRect l="2525" t="3334" r="4042" b="3323"/>
          <a:stretch>
            <a:fillRect/>
          </a:stretch>
        </p:blipFill>
        <p:spPr bwMode="auto">
          <a:xfrm>
            <a:off x="703739" y="4437112"/>
            <a:ext cx="951429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Connettore 2 13"/>
          <p:cNvCxnSpPr/>
          <p:nvPr/>
        </p:nvCxnSpPr>
        <p:spPr>
          <a:xfrm flipV="1">
            <a:off x="1430389" y="3397259"/>
            <a:ext cx="51281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 flipV="1">
            <a:off x="1430389" y="4108812"/>
            <a:ext cx="51281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>
          <a:xfrm flipV="1">
            <a:off x="1430389" y="4756884"/>
            <a:ext cx="51281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CasellaDiTesto 38"/>
          <p:cNvSpPr txBox="1"/>
          <p:nvPr/>
        </p:nvSpPr>
        <p:spPr>
          <a:xfrm>
            <a:off x="6228184" y="2632844"/>
            <a:ext cx="26642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WB: test </a:t>
            </a:r>
            <a:r>
              <a:rPr lang="en-US" dirty="0" err="1" smtClean="0"/>
              <a:t>bandpass</a:t>
            </a:r>
            <a:r>
              <a:rPr lang="en-US" dirty="0" smtClean="0"/>
              <a:t> and stability characteristics of the RF-chain.</a:t>
            </a:r>
          </a:p>
          <a:p>
            <a:endParaRPr lang="en-US" dirty="0" smtClean="0"/>
          </a:p>
          <a:p>
            <a:r>
              <a:rPr lang="en-US" dirty="0" smtClean="0"/>
              <a:t>A 1024ch spectrometer is being developed which will split the 500MHz into 500kHz channels. 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Rettangolo 107"/>
          <p:cNvSpPr/>
          <p:nvPr/>
        </p:nvSpPr>
        <p:spPr>
          <a:xfrm>
            <a:off x="791072" y="1134012"/>
            <a:ext cx="7525344" cy="266429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1" name="Rettangolo 100"/>
          <p:cNvSpPr/>
          <p:nvPr/>
        </p:nvSpPr>
        <p:spPr>
          <a:xfrm>
            <a:off x="2267744" y="4221088"/>
            <a:ext cx="4176464" cy="263691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5" name="Rettangolo 84"/>
          <p:cNvSpPr/>
          <p:nvPr/>
        </p:nvSpPr>
        <p:spPr>
          <a:xfrm>
            <a:off x="878726" y="1494052"/>
            <a:ext cx="6609090" cy="223224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WB receiver: block diagram</a:t>
            </a:r>
            <a:endParaRPr lang="it-IT" dirty="0"/>
          </a:p>
        </p:txBody>
      </p:sp>
      <p:sp>
        <p:nvSpPr>
          <p:cNvPr id="4" name="Rettangolo arrotondato 12"/>
          <p:cNvSpPr/>
          <p:nvPr/>
        </p:nvSpPr>
        <p:spPr>
          <a:xfrm>
            <a:off x="1573867" y="4968178"/>
            <a:ext cx="503005" cy="49559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anchor="ctr"/>
          <a:lstStyle/>
          <a:p>
            <a:pPr algn="ctr">
              <a:defRPr/>
            </a:pPr>
            <a:endParaRPr lang="en-US" sz="1600"/>
          </a:p>
        </p:txBody>
      </p:sp>
      <p:cxnSp>
        <p:nvCxnSpPr>
          <p:cNvPr id="5" name="Straight Arrow Connector 23"/>
          <p:cNvCxnSpPr/>
          <p:nvPr/>
        </p:nvCxnSpPr>
        <p:spPr>
          <a:xfrm>
            <a:off x="8168468" y="2124381"/>
            <a:ext cx="504000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" name="Rettangolo arrotondato 12"/>
          <p:cNvSpPr/>
          <p:nvPr/>
        </p:nvSpPr>
        <p:spPr>
          <a:xfrm>
            <a:off x="7665463" y="1887585"/>
            <a:ext cx="503005" cy="49559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7" name="CasellaDiTesto 93"/>
          <p:cNvSpPr txBox="1">
            <a:spLocks noChangeArrowheads="1"/>
          </p:cNvSpPr>
          <p:nvPr/>
        </p:nvSpPr>
        <p:spPr bwMode="auto">
          <a:xfrm>
            <a:off x="1378107" y="2013863"/>
            <a:ext cx="364663" cy="261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4" tIns="45708" rIns="91414" bIns="45708">
            <a:spAutoFit/>
          </a:bodyPr>
          <a:lstStyle/>
          <a:p>
            <a:r>
              <a:rPr lang="en-US" sz="1100" dirty="0">
                <a:latin typeface="Calibri" pitchFamily="34" charset="0"/>
              </a:rPr>
              <a:t>NG</a:t>
            </a:r>
          </a:p>
        </p:txBody>
      </p:sp>
      <p:cxnSp>
        <p:nvCxnSpPr>
          <p:cNvPr id="8" name="Connettore 2 13"/>
          <p:cNvCxnSpPr/>
          <p:nvPr/>
        </p:nvCxnSpPr>
        <p:spPr>
          <a:xfrm>
            <a:off x="5081585" y="2137006"/>
            <a:ext cx="387379" cy="15301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ttangolo 7"/>
          <p:cNvSpPr/>
          <p:nvPr/>
        </p:nvSpPr>
        <p:spPr>
          <a:xfrm>
            <a:off x="5468964" y="1938005"/>
            <a:ext cx="1037757" cy="41330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anchor="ctr"/>
          <a:lstStyle/>
          <a:p>
            <a:pPr algn="ctr">
              <a:defRPr/>
            </a:pPr>
            <a:endParaRPr lang="en-US" sz="1600"/>
          </a:p>
        </p:txBody>
      </p:sp>
      <p:cxnSp>
        <p:nvCxnSpPr>
          <p:cNvPr id="10" name="Connettore 2 9"/>
          <p:cNvCxnSpPr/>
          <p:nvPr/>
        </p:nvCxnSpPr>
        <p:spPr>
          <a:xfrm flipV="1">
            <a:off x="3439184" y="2144083"/>
            <a:ext cx="346257" cy="1146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riangolo isoscele 10"/>
          <p:cNvSpPr/>
          <p:nvPr/>
        </p:nvSpPr>
        <p:spPr>
          <a:xfrm rot="5400000">
            <a:off x="3748909" y="1893154"/>
            <a:ext cx="576064" cy="503005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anchor="ctr"/>
          <a:lstStyle/>
          <a:p>
            <a:pPr algn="ctr">
              <a:defRPr/>
            </a:pPr>
            <a:endParaRPr lang="en-US" sz="1600"/>
          </a:p>
        </p:txBody>
      </p:sp>
      <p:cxnSp>
        <p:nvCxnSpPr>
          <p:cNvPr id="12" name="Connettore 2 13"/>
          <p:cNvCxnSpPr/>
          <p:nvPr/>
        </p:nvCxnSpPr>
        <p:spPr>
          <a:xfrm>
            <a:off x="4272477" y="2140999"/>
            <a:ext cx="386435" cy="7315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86"/>
          <p:cNvSpPr txBox="1">
            <a:spLocks noChangeArrowheads="1"/>
          </p:cNvSpPr>
          <p:nvPr/>
        </p:nvSpPr>
        <p:spPr bwMode="auto">
          <a:xfrm>
            <a:off x="7727099" y="1960002"/>
            <a:ext cx="389798" cy="338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4" tIns="45708" rIns="91414" bIns="45708">
            <a:spAutoFit/>
          </a:bodyPr>
          <a:lstStyle/>
          <a:p>
            <a:r>
              <a:rPr lang="en-US" sz="1600" dirty="0" smtClean="0">
                <a:solidFill>
                  <a:srgbClr val="020202"/>
                </a:solidFill>
                <a:latin typeface="Calibri" pitchFamily="34" charset="0"/>
              </a:rPr>
              <a:t>TX</a:t>
            </a:r>
            <a:endParaRPr lang="en-US" sz="1600" dirty="0">
              <a:solidFill>
                <a:srgbClr val="020202"/>
              </a:solidFill>
              <a:latin typeface="Calibri" pitchFamily="34" charset="0"/>
            </a:endParaRPr>
          </a:p>
        </p:txBody>
      </p:sp>
      <p:sp>
        <p:nvSpPr>
          <p:cNvPr id="14" name="CasellaDiTesto 93"/>
          <p:cNvSpPr txBox="1">
            <a:spLocks noChangeArrowheads="1"/>
          </p:cNvSpPr>
          <p:nvPr/>
        </p:nvSpPr>
        <p:spPr bwMode="auto">
          <a:xfrm>
            <a:off x="3785438" y="1987123"/>
            <a:ext cx="288809" cy="30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4" tIns="45708" rIns="91414" bIns="45708">
            <a:spAutoFit/>
          </a:bodyPr>
          <a:lstStyle/>
          <a:p>
            <a:pPr algn="ctr"/>
            <a:r>
              <a:rPr lang="en-US" sz="1400" dirty="0" smtClean="0">
                <a:solidFill>
                  <a:srgbClr val="020202"/>
                </a:solidFill>
                <a:latin typeface="Calibri" pitchFamily="34" charset="0"/>
              </a:rPr>
              <a:t>A</a:t>
            </a:r>
            <a:endParaRPr lang="en-US" sz="1400" dirty="0">
              <a:solidFill>
                <a:srgbClr val="020202"/>
              </a:solidFill>
              <a:latin typeface="Calibri" pitchFamily="34" charset="0"/>
            </a:endParaRPr>
          </a:p>
        </p:txBody>
      </p:sp>
      <p:sp>
        <p:nvSpPr>
          <p:cNvPr id="15" name="CasellaDiTesto 94"/>
          <p:cNvSpPr txBox="1">
            <a:spLocks noChangeArrowheads="1"/>
          </p:cNvSpPr>
          <p:nvPr/>
        </p:nvSpPr>
        <p:spPr bwMode="auto">
          <a:xfrm>
            <a:off x="5540972" y="1990780"/>
            <a:ext cx="961749" cy="30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4" tIns="45708" rIns="91414" bIns="45708">
            <a:spAutoFit/>
          </a:bodyPr>
          <a:lstStyle/>
          <a:p>
            <a:r>
              <a:rPr lang="en-US" sz="1400" dirty="0" smtClean="0">
                <a:solidFill>
                  <a:srgbClr val="020202"/>
                </a:solidFill>
                <a:latin typeface="Calibri" pitchFamily="34" charset="0"/>
              </a:rPr>
              <a:t>Filter Bank</a:t>
            </a:r>
            <a:endParaRPr lang="en-US" sz="1400" dirty="0">
              <a:solidFill>
                <a:srgbClr val="020202"/>
              </a:solidFill>
              <a:latin typeface="Calibri" pitchFamily="34" charset="0"/>
            </a:endParaRPr>
          </a:p>
        </p:txBody>
      </p:sp>
      <p:sp>
        <p:nvSpPr>
          <p:cNvPr id="17" name="Oval 25"/>
          <p:cNvSpPr/>
          <p:nvPr/>
        </p:nvSpPr>
        <p:spPr>
          <a:xfrm>
            <a:off x="4649535" y="1928632"/>
            <a:ext cx="432048" cy="43204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anchor="ctr"/>
          <a:lstStyle/>
          <a:p>
            <a:pPr algn="ctr"/>
            <a:endParaRPr lang="en-US" sz="1600" dirty="0"/>
          </a:p>
        </p:txBody>
      </p:sp>
      <p:sp>
        <p:nvSpPr>
          <p:cNvPr id="18" name="CasellaDiTesto 93"/>
          <p:cNvSpPr txBox="1">
            <a:spLocks noChangeArrowheads="1"/>
          </p:cNvSpPr>
          <p:nvPr/>
        </p:nvSpPr>
        <p:spPr bwMode="auto">
          <a:xfrm>
            <a:off x="4577528" y="2013863"/>
            <a:ext cx="561588" cy="261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4" tIns="45708" rIns="91414" bIns="45708">
            <a:spAutoFit/>
          </a:bodyPr>
          <a:lstStyle/>
          <a:p>
            <a:r>
              <a:rPr lang="en-US" sz="1100" dirty="0">
                <a:solidFill>
                  <a:srgbClr val="020202"/>
                </a:solidFill>
                <a:latin typeface="Calibri" pitchFamily="34" charset="0"/>
              </a:rPr>
              <a:t>0-180°</a:t>
            </a:r>
          </a:p>
        </p:txBody>
      </p:sp>
      <p:cxnSp>
        <p:nvCxnSpPr>
          <p:cNvPr id="19" name="Straight Arrow Connector 27"/>
          <p:cNvCxnSpPr>
            <a:endCxn id="17" idx="4"/>
          </p:cNvCxnSpPr>
          <p:nvPr/>
        </p:nvCxnSpPr>
        <p:spPr>
          <a:xfrm flipV="1">
            <a:off x="4862310" y="2360680"/>
            <a:ext cx="3249" cy="7912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28"/>
          <p:cNvSpPr/>
          <p:nvPr/>
        </p:nvSpPr>
        <p:spPr>
          <a:xfrm>
            <a:off x="1767974" y="2415468"/>
            <a:ext cx="432048" cy="43204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anchor="ctr"/>
          <a:lstStyle/>
          <a:p>
            <a:pPr algn="ctr"/>
            <a:endParaRPr lang="en-US" sz="1600" dirty="0"/>
          </a:p>
        </p:txBody>
      </p:sp>
      <p:sp>
        <p:nvSpPr>
          <p:cNvPr id="21" name="CasellaDiTesto 93"/>
          <p:cNvSpPr txBox="1">
            <a:spLocks noChangeArrowheads="1"/>
          </p:cNvSpPr>
          <p:nvPr/>
        </p:nvSpPr>
        <p:spPr bwMode="auto">
          <a:xfrm>
            <a:off x="1805070" y="2487476"/>
            <a:ext cx="364663" cy="261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4" tIns="45708" rIns="91414" bIns="45708">
            <a:spAutoFit/>
          </a:bodyPr>
          <a:lstStyle/>
          <a:p>
            <a:r>
              <a:rPr lang="en-US" sz="1100" dirty="0">
                <a:solidFill>
                  <a:srgbClr val="020202"/>
                </a:solidFill>
                <a:latin typeface="Calibri" pitchFamily="34" charset="0"/>
              </a:rPr>
              <a:t>NG</a:t>
            </a:r>
          </a:p>
        </p:txBody>
      </p:sp>
      <p:cxnSp>
        <p:nvCxnSpPr>
          <p:cNvPr id="22" name="Straight Arrow Connector 30"/>
          <p:cNvCxnSpPr/>
          <p:nvPr/>
        </p:nvCxnSpPr>
        <p:spPr>
          <a:xfrm flipV="1">
            <a:off x="1977191" y="2847518"/>
            <a:ext cx="6809" cy="3258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ttangolo 7"/>
          <p:cNvSpPr/>
          <p:nvPr/>
        </p:nvSpPr>
        <p:spPr>
          <a:xfrm>
            <a:off x="975886" y="1964636"/>
            <a:ext cx="648072" cy="3600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24" name="CasellaDiTesto 93"/>
          <p:cNvSpPr txBox="1">
            <a:spLocks noChangeArrowheads="1"/>
          </p:cNvSpPr>
          <p:nvPr/>
        </p:nvSpPr>
        <p:spPr bwMode="auto">
          <a:xfrm>
            <a:off x="975888" y="1990780"/>
            <a:ext cx="646278" cy="30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4" tIns="45708" rIns="91414" bIns="45708">
            <a:spAutoFit/>
          </a:bodyPr>
          <a:lstStyle/>
          <a:p>
            <a:r>
              <a:rPr lang="en-US" sz="1400" dirty="0">
                <a:solidFill>
                  <a:srgbClr val="020202"/>
                </a:solidFill>
                <a:latin typeface="Calibri" pitchFamily="34" charset="0"/>
              </a:rPr>
              <a:t>BIAS T</a:t>
            </a:r>
          </a:p>
        </p:txBody>
      </p:sp>
      <p:cxnSp>
        <p:nvCxnSpPr>
          <p:cNvPr id="25" name="Straight Connector 33"/>
          <p:cNvCxnSpPr/>
          <p:nvPr/>
        </p:nvCxnSpPr>
        <p:spPr>
          <a:xfrm flipV="1">
            <a:off x="1983998" y="2000640"/>
            <a:ext cx="0" cy="2880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34"/>
          <p:cNvCxnSpPr>
            <a:endCxn id="9" idx="2"/>
          </p:cNvCxnSpPr>
          <p:nvPr/>
        </p:nvCxnSpPr>
        <p:spPr>
          <a:xfrm flipV="1">
            <a:off x="5980312" y="2351308"/>
            <a:ext cx="7531" cy="83967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ttangolo 7"/>
          <p:cNvSpPr/>
          <p:nvPr/>
        </p:nvSpPr>
        <p:spPr>
          <a:xfrm>
            <a:off x="1839982" y="1964636"/>
            <a:ext cx="720080" cy="3600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cxnSp>
        <p:nvCxnSpPr>
          <p:cNvPr id="31" name="Straight Connector 39"/>
          <p:cNvCxnSpPr/>
          <p:nvPr/>
        </p:nvCxnSpPr>
        <p:spPr>
          <a:xfrm>
            <a:off x="1623958" y="2144656"/>
            <a:ext cx="21602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43"/>
          <p:cNvCxnSpPr>
            <a:stCxn id="23" idx="2"/>
          </p:cNvCxnSpPr>
          <p:nvPr/>
        </p:nvCxnSpPr>
        <p:spPr>
          <a:xfrm>
            <a:off x="1299922" y="2324676"/>
            <a:ext cx="10852" cy="8577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64"/>
          <p:cNvCxnSpPr/>
          <p:nvPr/>
        </p:nvCxnSpPr>
        <p:spPr>
          <a:xfrm>
            <a:off x="709771" y="5184060"/>
            <a:ext cx="864096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2" name="Triangolo isoscele 10"/>
          <p:cNvSpPr/>
          <p:nvPr/>
        </p:nvSpPr>
        <p:spPr>
          <a:xfrm rot="5400000">
            <a:off x="2391499" y="4961430"/>
            <a:ext cx="504055" cy="463532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anchor="ctr"/>
          <a:lstStyle/>
          <a:p>
            <a:pPr algn="ctr">
              <a:defRPr/>
            </a:pPr>
            <a:endParaRPr lang="en-US" sz="1200" dirty="0"/>
          </a:p>
        </p:txBody>
      </p:sp>
      <p:sp>
        <p:nvSpPr>
          <p:cNvPr id="53" name="Rettangolo 7"/>
          <p:cNvSpPr/>
          <p:nvPr/>
        </p:nvSpPr>
        <p:spPr>
          <a:xfrm>
            <a:off x="3635896" y="5013176"/>
            <a:ext cx="597214" cy="3780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anchor="ctr"/>
          <a:lstStyle/>
          <a:p>
            <a:pPr algn="ctr">
              <a:defRPr/>
            </a:pPr>
            <a:r>
              <a:rPr lang="en-US" sz="1100" dirty="0">
                <a:solidFill>
                  <a:srgbClr val="000000"/>
                </a:solidFill>
              </a:rPr>
              <a:t>DIG ATT</a:t>
            </a:r>
          </a:p>
        </p:txBody>
      </p:sp>
      <p:sp>
        <p:nvSpPr>
          <p:cNvPr id="54" name="CasellaDiTesto 93"/>
          <p:cNvSpPr txBox="1">
            <a:spLocks noChangeArrowheads="1"/>
          </p:cNvSpPr>
          <p:nvPr/>
        </p:nvSpPr>
        <p:spPr bwMode="auto">
          <a:xfrm>
            <a:off x="2411761" y="5085184"/>
            <a:ext cx="274382" cy="261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4" tIns="45708" rIns="91414" bIns="45708">
            <a:spAutoFit/>
          </a:bodyPr>
          <a:lstStyle/>
          <a:p>
            <a:r>
              <a:rPr lang="en-US" sz="1100" dirty="0">
                <a:solidFill>
                  <a:srgbClr val="020202"/>
                </a:solidFill>
                <a:latin typeface="Calibri" pitchFamily="34" charset="0"/>
              </a:rPr>
              <a:t>A</a:t>
            </a:r>
          </a:p>
        </p:txBody>
      </p:sp>
      <p:cxnSp>
        <p:nvCxnSpPr>
          <p:cNvPr id="55" name="Straight Connector 69"/>
          <p:cNvCxnSpPr>
            <a:endCxn id="54" idx="1"/>
          </p:cNvCxnSpPr>
          <p:nvPr/>
        </p:nvCxnSpPr>
        <p:spPr>
          <a:xfrm>
            <a:off x="2072870" y="5210928"/>
            <a:ext cx="338891" cy="50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ettangolo 7"/>
          <p:cNvSpPr/>
          <p:nvPr/>
        </p:nvSpPr>
        <p:spPr>
          <a:xfrm>
            <a:off x="2987824" y="5013176"/>
            <a:ext cx="472226" cy="3780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anchor="ctr"/>
          <a:lstStyle/>
          <a:p>
            <a:pPr algn="ctr">
              <a:defRPr/>
            </a:pPr>
            <a:r>
              <a:rPr lang="en-US" sz="1100" dirty="0" smtClean="0">
                <a:solidFill>
                  <a:srgbClr val="020202"/>
                </a:solidFill>
              </a:rPr>
              <a:t>FILT</a:t>
            </a:r>
            <a:endParaRPr lang="en-US" sz="1100" dirty="0">
              <a:solidFill>
                <a:srgbClr val="020202"/>
              </a:solidFill>
            </a:endParaRPr>
          </a:p>
        </p:txBody>
      </p:sp>
      <p:cxnSp>
        <p:nvCxnSpPr>
          <p:cNvPr id="57" name="Straight Connector 72"/>
          <p:cNvCxnSpPr>
            <a:stCxn id="52" idx="0"/>
          </p:cNvCxnSpPr>
          <p:nvPr/>
        </p:nvCxnSpPr>
        <p:spPr>
          <a:xfrm flipV="1">
            <a:off x="2875293" y="5193197"/>
            <a:ext cx="133683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73"/>
          <p:cNvCxnSpPr>
            <a:stCxn id="56" idx="3"/>
            <a:endCxn id="53" idx="1"/>
          </p:cNvCxnSpPr>
          <p:nvPr/>
        </p:nvCxnSpPr>
        <p:spPr>
          <a:xfrm>
            <a:off x="3460050" y="5202197"/>
            <a:ext cx="1758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79"/>
          <p:cNvCxnSpPr/>
          <p:nvPr/>
        </p:nvCxnSpPr>
        <p:spPr>
          <a:xfrm flipV="1">
            <a:off x="4233110" y="5184060"/>
            <a:ext cx="194874" cy="90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riangolo isoscele 10"/>
          <p:cNvSpPr/>
          <p:nvPr/>
        </p:nvSpPr>
        <p:spPr>
          <a:xfrm rot="5400000">
            <a:off x="6674845" y="1883882"/>
            <a:ext cx="576064" cy="503005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anchor="ctr"/>
          <a:lstStyle/>
          <a:p>
            <a:pPr algn="ctr">
              <a:defRPr/>
            </a:pPr>
            <a:endParaRPr lang="en-US" sz="1600"/>
          </a:p>
        </p:txBody>
      </p:sp>
      <p:cxnSp>
        <p:nvCxnSpPr>
          <p:cNvPr id="67" name="Connettore 2 13"/>
          <p:cNvCxnSpPr>
            <a:endCxn id="6" idx="1"/>
          </p:cNvCxnSpPr>
          <p:nvPr/>
        </p:nvCxnSpPr>
        <p:spPr>
          <a:xfrm>
            <a:off x="7215430" y="2128039"/>
            <a:ext cx="450033" cy="7345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Rettangolo 7"/>
          <p:cNvSpPr/>
          <p:nvPr/>
        </p:nvSpPr>
        <p:spPr>
          <a:xfrm>
            <a:off x="2894950" y="1955636"/>
            <a:ext cx="544234" cy="3780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anchor="ctr"/>
          <a:lstStyle/>
          <a:p>
            <a:pPr algn="ctr">
              <a:defRPr/>
            </a:pPr>
            <a:r>
              <a:rPr lang="en-US" sz="1100" dirty="0" smtClean="0">
                <a:solidFill>
                  <a:srgbClr val="020202"/>
                </a:solidFill>
              </a:rPr>
              <a:t>FM</a:t>
            </a:r>
          </a:p>
          <a:p>
            <a:pPr algn="ctr">
              <a:defRPr/>
            </a:pPr>
            <a:r>
              <a:rPr lang="en-US" sz="1100" dirty="0" smtClean="0">
                <a:solidFill>
                  <a:srgbClr val="020202"/>
                </a:solidFill>
              </a:rPr>
              <a:t>STOP</a:t>
            </a:r>
            <a:endParaRPr lang="en-US" sz="1100" dirty="0">
              <a:solidFill>
                <a:srgbClr val="020202"/>
              </a:solidFill>
            </a:endParaRPr>
          </a:p>
        </p:txBody>
      </p:sp>
      <p:cxnSp>
        <p:nvCxnSpPr>
          <p:cNvPr id="69" name="Straight Connector 92"/>
          <p:cNvCxnSpPr/>
          <p:nvPr/>
        </p:nvCxnSpPr>
        <p:spPr>
          <a:xfrm>
            <a:off x="2560062" y="2144656"/>
            <a:ext cx="334888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onnettore 2 13"/>
          <p:cNvCxnSpPr/>
          <p:nvPr/>
        </p:nvCxnSpPr>
        <p:spPr>
          <a:xfrm>
            <a:off x="6506721" y="2144656"/>
            <a:ext cx="204654" cy="0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CasellaDiTesto 86"/>
          <p:cNvSpPr txBox="1">
            <a:spLocks noChangeArrowheads="1"/>
          </p:cNvSpPr>
          <p:nvPr/>
        </p:nvSpPr>
        <p:spPr bwMode="auto">
          <a:xfrm>
            <a:off x="1602738" y="5023392"/>
            <a:ext cx="402622" cy="338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4" tIns="45708" rIns="91414" bIns="45708">
            <a:spAutoFit/>
          </a:bodyPr>
          <a:lstStyle/>
          <a:p>
            <a:r>
              <a:rPr lang="en-US" sz="1600" dirty="0" smtClean="0">
                <a:solidFill>
                  <a:srgbClr val="020202"/>
                </a:solidFill>
                <a:latin typeface="Calibri" pitchFamily="34" charset="0"/>
              </a:rPr>
              <a:t>RX</a:t>
            </a:r>
            <a:endParaRPr lang="en-US" sz="1600" dirty="0">
              <a:solidFill>
                <a:srgbClr val="020202"/>
              </a:solidFill>
              <a:latin typeface="Calibri" pitchFamily="34" charset="0"/>
            </a:endParaRPr>
          </a:p>
        </p:txBody>
      </p:sp>
      <p:sp>
        <p:nvSpPr>
          <p:cNvPr id="74" name="CasellaDiTesto 93"/>
          <p:cNvSpPr txBox="1">
            <a:spLocks noChangeArrowheads="1"/>
          </p:cNvSpPr>
          <p:nvPr/>
        </p:nvSpPr>
        <p:spPr bwMode="auto">
          <a:xfrm>
            <a:off x="6711375" y="1974163"/>
            <a:ext cx="288809" cy="30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4" tIns="45708" rIns="91414" bIns="45708">
            <a:spAutoFit/>
          </a:bodyPr>
          <a:lstStyle/>
          <a:p>
            <a:pPr algn="ctr"/>
            <a:r>
              <a:rPr lang="en-US" sz="1400" dirty="0" smtClean="0">
                <a:solidFill>
                  <a:srgbClr val="020202"/>
                </a:solidFill>
                <a:latin typeface="Calibri" pitchFamily="34" charset="0"/>
              </a:rPr>
              <a:t>A</a:t>
            </a:r>
            <a:endParaRPr lang="en-US" sz="1400" dirty="0">
              <a:solidFill>
                <a:srgbClr val="020202"/>
              </a:solidFill>
              <a:latin typeface="Calibri" pitchFamily="34" charset="0"/>
            </a:endParaRPr>
          </a:p>
        </p:txBody>
      </p:sp>
      <p:sp>
        <p:nvSpPr>
          <p:cNvPr id="75" name="Rettangolo 74"/>
          <p:cNvSpPr/>
          <p:nvPr/>
        </p:nvSpPr>
        <p:spPr>
          <a:xfrm>
            <a:off x="7041066" y="4108361"/>
            <a:ext cx="1868348" cy="23449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ADC</a:t>
            </a:r>
          </a:p>
          <a:p>
            <a:pPr algn="ctr"/>
            <a:r>
              <a:rPr lang="it-IT" dirty="0" smtClean="0"/>
              <a:t>1GS/s</a:t>
            </a:r>
          </a:p>
          <a:p>
            <a:pPr algn="ctr"/>
            <a:r>
              <a:rPr lang="it-IT" dirty="0" smtClean="0"/>
              <a:t>8bit</a:t>
            </a:r>
          </a:p>
          <a:p>
            <a:pPr algn="ctr"/>
            <a:r>
              <a:rPr lang="it-IT" dirty="0" smtClean="0"/>
              <a:t>+</a:t>
            </a:r>
          </a:p>
          <a:p>
            <a:pPr algn="ctr"/>
            <a:r>
              <a:rPr lang="it-IT" dirty="0" smtClean="0"/>
              <a:t>ROACH</a:t>
            </a:r>
            <a:endParaRPr lang="it-IT" dirty="0"/>
          </a:p>
        </p:txBody>
      </p:sp>
      <p:sp>
        <p:nvSpPr>
          <p:cNvPr id="77" name="Rounded Rectangle 44"/>
          <p:cNvSpPr/>
          <p:nvPr/>
        </p:nvSpPr>
        <p:spPr>
          <a:xfrm>
            <a:off x="2339752" y="6309320"/>
            <a:ext cx="3960440" cy="3600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14" tIns="45708" rIns="91414" bIns="45708"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Control </a:t>
            </a:r>
            <a:r>
              <a:rPr lang="en-US" dirty="0" smtClean="0">
                <a:solidFill>
                  <a:srgbClr val="000000"/>
                </a:solidFill>
              </a:rPr>
              <a:t>&amp;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chemeClr val="accent1"/>
                </a:solidFill>
              </a:rPr>
              <a:t>Power Supplies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80" name="Straight Arrow Connector 27"/>
          <p:cNvCxnSpPr/>
          <p:nvPr/>
        </p:nvCxnSpPr>
        <p:spPr>
          <a:xfrm flipV="1">
            <a:off x="3923928" y="5373217"/>
            <a:ext cx="3249" cy="93610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30"/>
          <p:cNvCxnSpPr/>
          <p:nvPr/>
        </p:nvCxnSpPr>
        <p:spPr>
          <a:xfrm flipV="1">
            <a:off x="3975070" y="2358149"/>
            <a:ext cx="6809" cy="864095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Freccia angolare in su 83"/>
          <p:cNvSpPr/>
          <p:nvPr/>
        </p:nvSpPr>
        <p:spPr>
          <a:xfrm rot="16200000">
            <a:off x="546867" y="2386329"/>
            <a:ext cx="720080" cy="519702"/>
          </a:xfrm>
          <a:prstGeom prst="bentUpArrow">
            <a:avLst>
              <a:gd name="adj1" fmla="val 25000"/>
              <a:gd name="adj2" fmla="val 20673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9" name="TextBox 24"/>
          <p:cNvSpPr txBox="1"/>
          <p:nvPr/>
        </p:nvSpPr>
        <p:spPr>
          <a:xfrm>
            <a:off x="0" y="1209551"/>
            <a:ext cx="755576" cy="923305"/>
          </a:xfrm>
          <a:prstGeom prst="rect">
            <a:avLst/>
          </a:prstGeom>
          <a:noFill/>
        </p:spPr>
        <p:txBody>
          <a:bodyPr wrap="square" lIns="91414" tIns="45708" rIns="91414" bIns="45708" rtlCol="0">
            <a:spAutoFit/>
          </a:bodyPr>
          <a:lstStyle/>
          <a:p>
            <a:pPr algn="ctr"/>
            <a:r>
              <a:rPr lang="en-US" dirty="0" smtClean="0"/>
              <a:t>Coax from LNA</a:t>
            </a:r>
            <a:endParaRPr lang="en-US" dirty="0"/>
          </a:p>
        </p:txBody>
      </p:sp>
      <p:cxnSp>
        <p:nvCxnSpPr>
          <p:cNvPr id="93" name="Connettore 2 13"/>
          <p:cNvCxnSpPr>
            <a:endCxn id="23" idx="1"/>
          </p:cNvCxnSpPr>
          <p:nvPr/>
        </p:nvCxnSpPr>
        <p:spPr>
          <a:xfrm>
            <a:off x="287016" y="2142124"/>
            <a:ext cx="688870" cy="2532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TextBox 24"/>
          <p:cNvSpPr txBox="1"/>
          <p:nvPr/>
        </p:nvSpPr>
        <p:spPr>
          <a:xfrm>
            <a:off x="13631" y="2060848"/>
            <a:ext cx="813953" cy="646307"/>
          </a:xfrm>
          <a:prstGeom prst="rect">
            <a:avLst/>
          </a:prstGeom>
          <a:noFill/>
        </p:spPr>
        <p:txBody>
          <a:bodyPr wrap="none" lIns="91414" tIns="45708" rIns="91414" bIns="45708" rtlCol="0">
            <a:spAutoFit/>
          </a:bodyPr>
          <a:lstStyle/>
          <a:p>
            <a:r>
              <a:rPr lang="en-US" dirty="0" smtClean="0"/>
              <a:t>Power</a:t>
            </a:r>
          </a:p>
          <a:p>
            <a:r>
              <a:rPr lang="en-US" dirty="0" smtClean="0"/>
              <a:t>to LNA</a:t>
            </a:r>
            <a:endParaRPr lang="en-US" dirty="0"/>
          </a:p>
        </p:txBody>
      </p:sp>
      <p:sp>
        <p:nvSpPr>
          <p:cNvPr id="97" name="CasellaDiTesto 93"/>
          <p:cNvSpPr txBox="1">
            <a:spLocks noChangeArrowheads="1"/>
          </p:cNvSpPr>
          <p:nvPr/>
        </p:nvSpPr>
        <p:spPr bwMode="auto">
          <a:xfrm>
            <a:off x="1835696" y="1988840"/>
            <a:ext cx="681544" cy="30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4" tIns="45708" rIns="91414" bIns="45708">
            <a:spAutoFit/>
          </a:bodyPr>
          <a:lstStyle/>
          <a:p>
            <a:pPr algn="ctr"/>
            <a:r>
              <a:rPr lang="en-US" sz="1400" dirty="0" smtClean="0">
                <a:solidFill>
                  <a:srgbClr val="020202"/>
                </a:solidFill>
                <a:latin typeface="Calibri" pitchFamily="34" charset="0"/>
              </a:rPr>
              <a:t>COUPL</a:t>
            </a:r>
            <a:endParaRPr lang="en-US" sz="1400" dirty="0">
              <a:solidFill>
                <a:srgbClr val="020202"/>
              </a:solidFill>
              <a:latin typeface="Calibri" pitchFamily="34" charset="0"/>
            </a:endParaRPr>
          </a:p>
        </p:txBody>
      </p:sp>
      <p:cxnSp>
        <p:nvCxnSpPr>
          <p:cNvPr id="99" name="Straight Arrow Connector 30"/>
          <p:cNvCxnSpPr/>
          <p:nvPr/>
        </p:nvCxnSpPr>
        <p:spPr>
          <a:xfrm flipV="1">
            <a:off x="6911752" y="2358148"/>
            <a:ext cx="6809" cy="864095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44"/>
          <p:cNvSpPr/>
          <p:nvPr/>
        </p:nvSpPr>
        <p:spPr>
          <a:xfrm>
            <a:off x="1022742" y="3182404"/>
            <a:ext cx="6321058" cy="3998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14" tIns="45708" rIns="91414" bIns="45708"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Control</a:t>
            </a:r>
            <a:r>
              <a:rPr lang="en-US" dirty="0" smtClean="0">
                <a:solidFill>
                  <a:srgbClr val="000000"/>
                </a:solidFill>
              </a:rPr>
              <a:t> &amp;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Power Supplies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02" name="Straight Arrow Connector 27"/>
          <p:cNvCxnSpPr/>
          <p:nvPr/>
        </p:nvCxnSpPr>
        <p:spPr>
          <a:xfrm flipV="1">
            <a:off x="2627784" y="5373216"/>
            <a:ext cx="3249" cy="936103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24"/>
          <p:cNvSpPr txBox="1"/>
          <p:nvPr/>
        </p:nvSpPr>
        <p:spPr>
          <a:xfrm>
            <a:off x="791072" y="1124744"/>
            <a:ext cx="3096344" cy="369308"/>
          </a:xfrm>
          <a:prstGeom prst="rect">
            <a:avLst/>
          </a:prstGeom>
          <a:noFill/>
        </p:spPr>
        <p:txBody>
          <a:bodyPr wrap="square" lIns="91414" tIns="45708" rIns="91414" bIns="45708" rtlCol="0">
            <a:spAutoFit/>
          </a:bodyPr>
          <a:lstStyle/>
          <a:p>
            <a:pPr algn="ctr"/>
            <a:r>
              <a:rPr lang="en-US" dirty="0" smtClean="0"/>
              <a:t>BOX under/close the antenna</a:t>
            </a:r>
            <a:endParaRPr lang="en-US" dirty="0"/>
          </a:p>
        </p:txBody>
      </p:sp>
      <p:sp>
        <p:nvSpPr>
          <p:cNvPr id="88" name="Rettangolo 7"/>
          <p:cNvSpPr/>
          <p:nvPr/>
        </p:nvSpPr>
        <p:spPr>
          <a:xfrm>
            <a:off x="4427984" y="5013176"/>
            <a:ext cx="936104" cy="3600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90" name="CasellaDiTesto 93"/>
          <p:cNvSpPr txBox="1">
            <a:spLocks noChangeArrowheads="1"/>
          </p:cNvSpPr>
          <p:nvPr/>
        </p:nvSpPr>
        <p:spPr bwMode="auto">
          <a:xfrm>
            <a:off x="4427984" y="5013176"/>
            <a:ext cx="927317" cy="30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4" tIns="45708" rIns="91414" bIns="45708">
            <a:spAutoFit/>
          </a:bodyPr>
          <a:lstStyle/>
          <a:p>
            <a:pPr algn="ctr"/>
            <a:r>
              <a:rPr lang="en-US" sz="1400" dirty="0" smtClean="0">
                <a:solidFill>
                  <a:srgbClr val="020202"/>
                </a:solidFill>
                <a:latin typeface="Calibri" pitchFamily="34" charset="0"/>
              </a:rPr>
              <a:t>Pre-White</a:t>
            </a:r>
            <a:endParaRPr lang="en-US" sz="1400" dirty="0">
              <a:solidFill>
                <a:srgbClr val="020202"/>
              </a:solidFill>
              <a:latin typeface="Calibri" pitchFamily="34" charset="0"/>
            </a:endParaRPr>
          </a:p>
        </p:txBody>
      </p:sp>
      <p:sp>
        <p:nvSpPr>
          <p:cNvPr id="91" name="Triangolo isoscele 10"/>
          <p:cNvSpPr/>
          <p:nvPr/>
        </p:nvSpPr>
        <p:spPr>
          <a:xfrm rot="5400000">
            <a:off x="5543582" y="4905690"/>
            <a:ext cx="576064" cy="503005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8" rIns="91414" bIns="45708" anchor="ctr"/>
          <a:lstStyle/>
          <a:p>
            <a:pPr algn="ctr">
              <a:defRPr/>
            </a:pPr>
            <a:endParaRPr lang="en-US" sz="1600"/>
          </a:p>
        </p:txBody>
      </p:sp>
      <p:cxnSp>
        <p:nvCxnSpPr>
          <p:cNvPr id="94" name="Connettore 2 13"/>
          <p:cNvCxnSpPr/>
          <p:nvPr/>
        </p:nvCxnSpPr>
        <p:spPr>
          <a:xfrm>
            <a:off x="6084167" y="5149847"/>
            <a:ext cx="936105" cy="7345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Connettore 2 13"/>
          <p:cNvCxnSpPr/>
          <p:nvPr/>
        </p:nvCxnSpPr>
        <p:spPr>
          <a:xfrm>
            <a:off x="5375458" y="5166464"/>
            <a:ext cx="204654" cy="0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CasellaDiTesto 93"/>
          <p:cNvSpPr txBox="1">
            <a:spLocks noChangeArrowheads="1"/>
          </p:cNvSpPr>
          <p:nvPr/>
        </p:nvSpPr>
        <p:spPr bwMode="auto">
          <a:xfrm>
            <a:off x="5580112" y="4995971"/>
            <a:ext cx="288809" cy="30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4" tIns="45708" rIns="91414" bIns="45708">
            <a:spAutoFit/>
          </a:bodyPr>
          <a:lstStyle/>
          <a:p>
            <a:pPr algn="ctr"/>
            <a:r>
              <a:rPr lang="en-US" sz="1400" dirty="0" smtClean="0">
                <a:solidFill>
                  <a:srgbClr val="020202"/>
                </a:solidFill>
                <a:latin typeface="Calibri" pitchFamily="34" charset="0"/>
              </a:rPr>
              <a:t>A</a:t>
            </a:r>
            <a:endParaRPr lang="en-US" sz="1400" dirty="0">
              <a:solidFill>
                <a:srgbClr val="020202"/>
              </a:solidFill>
              <a:latin typeface="Calibri" pitchFamily="34" charset="0"/>
            </a:endParaRPr>
          </a:p>
        </p:txBody>
      </p:sp>
      <p:cxnSp>
        <p:nvCxnSpPr>
          <p:cNvPr id="104" name="Straight Arrow Connector 27"/>
          <p:cNvCxnSpPr/>
          <p:nvPr/>
        </p:nvCxnSpPr>
        <p:spPr>
          <a:xfrm flipV="1">
            <a:off x="5796136" y="5373216"/>
            <a:ext cx="3249" cy="936103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AAVS0: RoF links (already available) are sufficient</a:t>
            </a:r>
          </a:p>
          <a:p>
            <a:r>
              <a:rPr lang="en-GB" dirty="0" smtClean="0"/>
              <a:t>AAVS0+: narrow and wide band receivers are under development</a:t>
            </a:r>
          </a:p>
          <a:p>
            <a:pPr lvl="1"/>
            <a:r>
              <a:rPr lang="en-GB" dirty="0" smtClean="0"/>
              <a:t>OL distributor, mechanical housing and RX control by reusing BEST stuff</a:t>
            </a:r>
          </a:p>
          <a:p>
            <a:pPr lvl="1"/>
            <a:r>
              <a:rPr lang="en-GB" dirty="0" smtClean="0"/>
              <a:t>Back End &amp; Firmware already available too </a:t>
            </a:r>
          </a:p>
          <a:p>
            <a:r>
              <a:rPr lang="en-GB" dirty="0" smtClean="0"/>
              <a:t>AAVS1: evolution of the WB AAVS0+</a:t>
            </a:r>
          </a:p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>
              <a:buNone/>
            </a:pPr>
            <a:endParaRPr lang="it-IT" dirty="0" smtClean="0"/>
          </a:p>
          <a:p>
            <a:pPr algn="ctr">
              <a:buNone/>
            </a:pPr>
            <a:endParaRPr lang="it-IT" sz="5400" dirty="0" smtClean="0"/>
          </a:p>
          <a:p>
            <a:pPr algn="ctr">
              <a:buNone/>
            </a:pPr>
            <a:r>
              <a:rPr lang="it-IT" sz="5400" dirty="0" err="1" smtClean="0"/>
              <a:t>Thanks</a:t>
            </a:r>
            <a:r>
              <a:rPr lang="it-IT" sz="5400" dirty="0" smtClean="0"/>
              <a:t>!</a:t>
            </a:r>
            <a:endParaRPr lang="it-IT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AAVS0 test sites</a:t>
            </a:r>
            <a:endParaRPr lang="it-IT" dirty="0"/>
          </a:p>
        </p:txBody>
      </p:sp>
      <p:pic>
        <p:nvPicPr>
          <p:cNvPr id="4" name="Immagine 3" descr="AAVS0 test sit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4" y="1484784"/>
            <a:ext cx="6720747" cy="504056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267744" y="6488668"/>
            <a:ext cx="255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Lord’s Bridge, Cambridge</a:t>
            </a:r>
            <a:endParaRPr lang="it-IT" dirty="0"/>
          </a:p>
        </p:txBody>
      </p:sp>
      <p:pic>
        <p:nvPicPr>
          <p:cNvPr id="6" name="Immagine 5" descr="SKA Pad 003.jpg"/>
          <p:cNvPicPr>
            <a:picLocks noChangeAspect="1"/>
          </p:cNvPicPr>
          <p:nvPr/>
        </p:nvPicPr>
        <p:blipFill>
          <a:blip r:embed="rId4" cstate="print"/>
          <a:srcRect b="18519"/>
          <a:stretch>
            <a:fillRect/>
          </a:stretch>
        </p:blipFill>
        <p:spPr>
          <a:xfrm>
            <a:off x="251520" y="2348880"/>
            <a:ext cx="5328592" cy="3256361"/>
          </a:xfrm>
          <a:prstGeom prst="rect">
            <a:avLst/>
          </a:prstGeom>
        </p:spPr>
      </p:pic>
      <p:sp>
        <p:nvSpPr>
          <p:cNvPr id="7" name="Freccia in giù 6"/>
          <p:cNvSpPr/>
          <p:nvPr/>
        </p:nvSpPr>
        <p:spPr>
          <a:xfrm rot="5973474">
            <a:off x="5945466" y="3935300"/>
            <a:ext cx="504056" cy="188405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9" descr="marchiopersito_colore_estes.gif"/>
          <p:cNvPicPr>
            <a:picLocks noChangeAspect="1"/>
          </p:cNvPicPr>
          <p:nvPr/>
        </p:nvPicPr>
        <p:blipFill>
          <a:blip r:embed="rId5" cstate="print"/>
          <a:srcRect t="10080" b="9281"/>
          <a:stretch>
            <a:fillRect/>
          </a:stretch>
        </p:blipFill>
        <p:spPr bwMode="auto">
          <a:xfrm>
            <a:off x="4128" y="6309320"/>
            <a:ext cx="114300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9" descr="marchiopersito_colore_estes.gif"/>
          <p:cNvPicPr>
            <a:picLocks noChangeAspect="1"/>
          </p:cNvPicPr>
          <p:nvPr/>
        </p:nvPicPr>
        <p:blipFill>
          <a:blip r:embed="rId3" cstate="print"/>
          <a:srcRect t="10080" b="9281"/>
          <a:stretch>
            <a:fillRect/>
          </a:stretch>
        </p:blipFill>
        <p:spPr bwMode="auto">
          <a:xfrm>
            <a:off x="4128" y="6309320"/>
            <a:ext cx="114300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magine 12" descr="P14701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7731" y="1628800"/>
            <a:ext cx="6816757" cy="5112568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AAVS0 test sites</a:t>
            </a:r>
            <a:endParaRPr lang="en-GB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3491880" y="1916832"/>
            <a:ext cx="1979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Medicina</a:t>
            </a:r>
            <a:endParaRPr lang="it-IT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243087"/>
            <a:ext cx="3312368" cy="5471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Ovale 18"/>
          <p:cNvSpPr/>
          <p:nvPr/>
        </p:nvSpPr>
        <p:spPr>
          <a:xfrm>
            <a:off x="467544" y="5373216"/>
            <a:ext cx="288032" cy="28803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7596336" y="2996952"/>
            <a:ext cx="1224136" cy="2160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in giù 7"/>
          <p:cNvSpPr/>
          <p:nvPr/>
        </p:nvSpPr>
        <p:spPr>
          <a:xfrm rot="15165107">
            <a:off x="3959717" y="818837"/>
            <a:ext cx="504056" cy="7081333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AAVS0 RFI</a:t>
            </a:r>
            <a:endParaRPr lang="en-GB" dirty="0"/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15" name="Immagine 9" descr="marchiopersito_colore_estes.gif"/>
          <p:cNvPicPr>
            <a:picLocks noChangeAspect="1"/>
          </p:cNvPicPr>
          <p:nvPr/>
        </p:nvPicPr>
        <p:blipFill>
          <a:blip r:embed="rId3" cstate="print"/>
          <a:srcRect t="10080" b="9281"/>
          <a:stretch>
            <a:fillRect/>
          </a:stretch>
        </p:blipFill>
        <p:spPr bwMode="auto">
          <a:xfrm>
            <a:off x="4128" y="6309320"/>
            <a:ext cx="114300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7092280" y="3068960"/>
            <a:ext cx="20517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RBW=10KHz</a:t>
            </a:r>
          </a:p>
          <a:p>
            <a:r>
              <a:rPr lang="it-IT" dirty="0" smtClean="0"/>
              <a:t>VBW=10KHz</a:t>
            </a:r>
          </a:p>
          <a:p>
            <a:r>
              <a:rPr lang="it-IT" dirty="0" smtClean="0"/>
              <a:t>SPAN=50-500MHz</a:t>
            </a:r>
          </a:p>
          <a:p>
            <a:endParaRPr lang="en-GB" dirty="0" smtClean="0"/>
          </a:p>
          <a:p>
            <a:r>
              <a:rPr lang="en-GB" dirty="0" smtClean="0"/>
              <a:t>Data corrected for antenna gain and coax loss</a:t>
            </a:r>
          </a:p>
        </p:txBody>
      </p:sp>
      <p:pic>
        <p:nvPicPr>
          <p:cNvPr id="7" name="Immagine 6" descr="P1010305.JPG"/>
          <p:cNvPicPr>
            <a:picLocks noChangeAspect="1"/>
          </p:cNvPicPr>
          <p:nvPr/>
        </p:nvPicPr>
        <p:blipFill>
          <a:blip r:embed="rId4" cstate="print"/>
          <a:srcRect t="1769"/>
          <a:stretch>
            <a:fillRect/>
          </a:stretch>
        </p:blipFill>
        <p:spPr>
          <a:xfrm>
            <a:off x="1259632" y="1264688"/>
            <a:ext cx="7596336" cy="5593312"/>
          </a:xfrm>
          <a:prstGeom prst="rect">
            <a:avLst/>
          </a:prstGeom>
        </p:spPr>
      </p:pic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628800"/>
            <a:ext cx="6956425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5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9" descr="marchiopersito_colore_estes.gif"/>
          <p:cNvPicPr>
            <a:picLocks noChangeAspect="1"/>
          </p:cNvPicPr>
          <p:nvPr/>
        </p:nvPicPr>
        <p:blipFill>
          <a:blip r:embed="rId3" cstate="print"/>
          <a:srcRect t="10080" b="9281"/>
          <a:stretch>
            <a:fillRect/>
          </a:stretch>
        </p:blipFill>
        <p:spPr bwMode="auto">
          <a:xfrm>
            <a:off x="4128" y="6309320"/>
            <a:ext cx="114300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Elements under test</a:t>
            </a:r>
            <a:endParaRPr lang="en-GB" dirty="0"/>
          </a:p>
        </p:txBody>
      </p:sp>
      <p:pic>
        <p:nvPicPr>
          <p:cNvPr id="51202" name="Picture 2" descr="DSC_008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340768"/>
            <a:ext cx="5489259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magine 4" descr="2011-11-30 11.25.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3719905" y="2192863"/>
            <a:ext cx="5088565" cy="3816424"/>
          </a:xfrm>
          <a:prstGeom prst="rect">
            <a:avLst/>
          </a:prstGeom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91325" y="1628800"/>
            <a:ext cx="235267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reccia in giù 8"/>
          <p:cNvSpPr/>
          <p:nvPr/>
        </p:nvSpPr>
        <p:spPr>
          <a:xfrm rot="4669554">
            <a:off x="6443289" y="2112723"/>
            <a:ext cx="504056" cy="795446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print"/>
          <a:srcRect l="45756" t="40204" r="4239" b="31653"/>
          <a:stretch>
            <a:fillRect/>
          </a:stretch>
        </p:blipFill>
        <p:spPr bwMode="auto">
          <a:xfrm>
            <a:off x="0" y="5013176"/>
            <a:ext cx="3271221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reccia in giù 6"/>
          <p:cNvSpPr/>
          <p:nvPr/>
        </p:nvSpPr>
        <p:spPr>
          <a:xfrm rot="10800000">
            <a:off x="1835696" y="3356992"/>
            <a:ext cx="504056" cy="214182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LNA for Vivaldi</a:t>
            </a:r>
            <a:endParaRPr lang="en-GB" dirty="0"/>
          </a:p>
        </p:txBody>
      </p:sp>
      <p:pic>
        <p:nvPicPr>
          <p:cNvPr id="34" name="Immagine 9" descr="marchiopersito_colore_estes.gif"/>
          <p:cNvPicPr>
            <a:picLocks noChangeAspect="1"/>
          </p:cNvPicPr>
          <p:nvPr/>
        </p:nvPicPr>
        <p:blipFill>
          <a:blip r:embed="rId3" cstate="print"/>
          <a:srcRect t="10080" b="9281"/>
          <a:stretch>
            <a:fillRect/>
          </a:stretch>
        </p:blipFill>
        <p:spPr bwMode="auto">
          <a:xfrm>
            <a:off x="4128" y="6309320"/>
            <a:ext cx="114300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Immagine 20" descr="P1450982.JPG"/>
          <p:cNvPicPr>
            <a:picLocks noChangeAspect="1"/>
          </p:cNvPicPr>
          <p:nvPr/>
        </p:nvPicPr>
        <p:blipFill>
          <a:blip r:embed="rId4" cstate="print"/>
          <a:srcRect l="2751" t="26900" r="2751" b="29000"/>
          <a:stretch>
            <a:fillRect/>
          </a:stretch>
        </p:blipFill>
        <p:spPr>
          <a:xfrm>
            <a:off x="179512" y="1268760"/>
            <a:ext cx="3816423" cy="1335748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1584" y="3933056"/>
            <a:ext cx="4432416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19467" y="1196752"/>
            <a:ext cx="4324533" cy="271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CasellaDiTesto 10"/>
          <p:cNvSpPr txBox="1"/>
          <p:nvPr/>
        </p:nvSpPr>
        <p:spPr>
          <a:xfrm>
            <a:off x="179512" y="2636912"/>
            <a:ext cx="4104456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TNC connectors, 50Ohm I&amp;O</a:t>
            </a:r>
          </a:p>
          <a:p>
            <a:r>
              <a:rPr lang="en-GB" sz="2000" dirty="0" err="1" smtClean="0"/>
              <a:t>Vmin</a:t>
            </a:r>
            <a:r>
              <a:rPr lang="en-GB" sz="2000" dirty="0" smtClean="0"/>
              <a:t>=3V, I=60mA (180mW) </a:t>
            </a:r>
          </a:p>
          <a:p>
            <a:r>
              <a:rPr lang="en-GB" sz="2000" dirty="0" smtClean="0"/>
              <a:t>Bias through output coax cable or feed through</a:t>
            </a:r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089400"/>
            <a:ext cx="4419600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LNA for </a:t>
            </a:r>
            <a:r>
              <a:rPr lang="en-GB" dirty="0" err="1" smtClean="0"/>
              <a:t>Logperiodic</a:t>
            </a:r>
            <a:endParaRPr lang="en-GB" dirty="0"/>
          </a:p>
        </p:txBody>
      </p:sp>
      <p:graphicFrame>
        <p:nvGraphicFramePr>
          <p:cNvPr id="29697" name="Object 1"/>
          <p:cNvGraphicFramePr>
            <a:graphicFrameLocks noChangeAspect="1"/>
          </p:cNvGraphicFramePr>
          <p:nvPr/>
        </p:nvGraphicFramePr>
        <p:xfrm>
          <a:off x="179512" y="1340768"/>
          <a:ext cx="4940300" cy="2533650"/>
        </p:xfrm>
        <a:graphic>
          <a:graphicData uri="http://schemas.openxmlformats.org/presentationml/2006/ole">
            <p:oleObj spid="_x0000_s29697" name="Visio" r:id="rId4" imgW="8383143" imgH="4043553" progId="">
              <p:embed/>
            </p:oleObj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5220072" y="1484784"/>
            <a:ext cx="3923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Based</a:t>
            </a:r>
            <a:r>
              <a:rPr lang="it-IT" dirty="0" smtClean="0"/>
              <a:t> on AVAGO MGA-16516</a:t>
            </a:r>
          </a:p>
          <a:p>
            <a:r>
              <a:rPr lang="en-US" dirty="0" smtClean="0"/>
              <a:t>Low Noise, High Linearity Match Pair Low Noise Amplifier</a:t>
            </a:r>
            <a:endParaRPr lang="it-IT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35496" y="3861048"/>
            <a:ext cx="8856984" cy="2996952"/>
          </a:xfrm>
          <a:prstGeom prst="rect">
            <a:avLst/>
          </a:prstGeo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en-GB" sz="1600" dirty="0"/>
              <a:t>Frequency range 70 to 450MHz</a:t>
            </a:r>
          </a:p>
          <a:p>
            <a:r>
              <a:rPr lang="en-GB" sz="1600" dirty="0"/>
              <a:t>Gain &gt; </a:t>
            </a:r>
            <a:r>
              <a:rPr lang="en-GB" sz="1600" dirty="0" smtClean="0"/>
              <a:t>20dB (40dB)</a:t>
            </a:r>
            <a:endParaRPr lang="en-GB" sz="1600" dirty="0"/>
          </a:p>
          <a:p>
            <a:r>
              <a:rPr lang="en-GB" sz="1600" dirty="0"/>
              <a:t>Gain flatness, as flat as possible consistent with meeting other spec. parameters</a:t>
            </a:r>
          </a:p>
          <a:p>
            <a:r>
              <a:rPr lang="en-GB" sz="1600" dirty="0"/>
              <a:t>Noise temperature &lt; 30K at 450MHz</a:t>
            </a:r>
          </a:p>
          <a:p>
            <a:r>
              <a:rPr lang="en-GB" sz="1600" dirty="0"/>
              <a:t>P1dB, high enough to allow astronomical observations to be made at Lords Bridge</a:t>
            </a:r>
          </a:p>
          <a:p>
            <a:r>
              <a:rPr lang="en-GB" sz="1600" dirty="0"/>
              <a:t>Power consumption &lt; </a:t>
            </a:r>
            <a:r>
              <a:rPr lang="en-GB" sz="1600" dirty="0" smtClean="0"/>
              <a:t>100mW (</a:t>
            </a:r>
            <a:r>
              <a:rPr lang="en-GB" sz="1600" dirty="0" err="1" smtClean="0"/>
              <a:t>Vmin</a:t>
            </a:r>
            <a:r>
              <a:rPr lang="en-GB" sz="1600" dirty="0" smtClean="0"/>
              <a:t>=4.5V, I=131mA)</a:t>
            </a:r>
            <a:endParaRPr lang="en-GB" sz="1600" dirty="0"/>
          </a:p>
          <a:p>
            <a:r>
              <a:rPr lang="en-GB" sz="1600" dirty="0"/>
              <a:t>Unconditionally stable at both input and output ports</a:t>
            </a:r>
          </a:p>
          <a:p>
            <a:r>
              <a:rPr lang="en-GB" sz="1600" dirty="0"/>
              <a:t>Differential source (antenna), single-ended </a:t>
            </a:r>
            <a:r>
              <a:rPr lang="en-GB" sz="1600" dirty="0" smtClean="0"/>
              <a:t>(</a:t>
            </a:r>
            <a:r>
              <a:rPr lang="en-GB" sz="1600" dirty="0" smtClean="0">
                <a:sym typeface="Wingdings" pitchFamily="2" charset="2"/>
              </a:rPr>
              <a:t>50Ohm) </a:t>
            </a:r>
            <a:r>
              <a:rPr lang="en-GB" sz="1600" dirty="0" smtClean="0"/>
              <a:t>load </a:t>
            </a:r>
            <a:endParaRPr lang="en-GB" sz="1600" dirty="0"/>
          </a:p>
          <a:p>
            <a:r>
              <a:rPr lang="en-GB" sz="1600" dirty="0"/>
              <a:t>High Level of Common Mode Signal </a:t>
            </a:r>
            <a:r>
              <a:rPr lang="en-GB" sz="1600" dirty="0" smtClean="0"/>
              <a:t>Rejection</a:t>
            </a:r>
          </a:p>
          <a:p>
            <a:r>
              <a:rPr lang="en-GB" sz="1600" dirty="0" smtClean="0"/>
              <a:t>Biasing through the coax cable</a:t>
            </a:r>
            <a:endParaRPr lang="en-GB" sz="1600" dirty="0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2420888"/>
            <a:ext cx="1857375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tangolo 7"/>
          <p:cNvSpPr/>
          <p:nvPr/>
        </p:nvSpPr>
        <p:spPr>
          <a:xfrm>
            <a:off x="3275856" y="5301208"/>
            <a:ext cx="1080120" cy="360040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3093740" y="5877272"/>
            <a:ext cx="2558380" cy="360040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dk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420936" y="6466036"/>
            <a:ext cx="2926928" cy="360040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AAVS0: embedded pattern</a:t>
            </a:r>
            <a:endParaRPr lang="en-GB" dirty="0"/>
          </a:p>
        </p:txBody>
      </p:sp>
      <p:pic>
        <p:nvPicPr>
          <p:cNvPr id="5" name="Immagine 9" descr="marchiopersito_colore_estes.gif"/>
          <p:cNvPicPr>
            <a:picLocks noChangeAspect="1"/>
          </p:cNvPicPr>
          <p:nvPr/>
        </p:nvPicPr>
        <p:blipFill>
          <a:blip r:embed="rId3" cstate="print"/>
          <a:srcRect t="10080" b="9281"/>
          <a:stretch>
            <a:fillRect/>
          </a:stretch>
        </p:blipFill>
        <p:spPr bwMode="auto">
          <a:xfrm>
            <a:off x="4128" y="6309320"/>
            <a:ext cx="114300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" name="Immagine 9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602133"/>
            <a:ext cx="6461101" cy="52832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KA_presentation_template">
  <a:themeElements>
    <a:clrScheme name="SKA1">
      <a:dk1>
        <a:srgbClr val="7F7F7F"/>
      </a:dk1>
      <a:lt1>
        <a:srgbClr val="FFFFFF"/>
      </a:lt1>
      <a:dk2>
        <a:srgbClr val="7F7F7F"/>
      </a:dk2>
      <a:lt2>
        <a:srgbClr val="FFFFFF"/>
      </a:lt2>
      <a:accent1>
        <a:srgbClr val="00AEEF"/>
      </a:accent1>
      <a:accent2>
        <a:srgbClr val="0054A4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54A4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SKA_presentation_template</Template>
  <TotalTime>3703</TotalTime>
  <Words>656</Words>
  <Application>Microsoft Office PowerPoint</Application>
  <PresentationFormat>Presentazione su schermo (4:3)</PresentationFormat>
  <Paragraphs>244</Paragraphs>
  <Slides>24</Slides>
  <Notes>24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26" baseType="lpstr">
      <vt:lpstr>SKA_presentation_template</vt:lpstr>
      <vt:lpstr>Visio</vt:lpstr>
      <vt:lpstr> AAVS receiver</vt:lpstr>
      <vt:lpstr>AAVS0</vt:lpstr>
      <vt:lpstr>AAVS0 test sites</vt:lpstr>
      <vt:lpstr>AAVS0 test sites</vt:lpstr>
      <vt:lpstr>AAVS0 RFI</vt:lpstr>
      <vt:lpstr>Elements under test</vt:lpstr>
      <vt:lpstr>LNA for Vivaldi</vt:lpstr>
      <vt:lpstr>LNA for Logperiodic</vt:lpstr>
      <vt:lpstr>AAVS0: embedded pattern</vt:lpstr>
      <vt:lpstr>AAVS0: embedded pattern</vt:lpstr>
      <vt:lpstr>AAVS0: mutual coupling</vt:lpstr>
      <vt:lpstr>AAVS0: mutual coupling</vt:lpstr>
      <vt:lpstr>Link for AAVS0 tests</vt:lpstr>
      <vt:lpstr>AAVS0, 1 ,#?</vt:lpstr>
      <vt:lpstr>SKADS/prepSKA BEST RX</vt:lpstr>
      <vt:lpstr>AAVS0+ receiver: Narrow Band</vt:lpstr>
      <vt:lpstr>NB RX specifications</vt:lpstr>
      <vt:lpstr>NB receiver: block diagram</vt:lpstr>
      <vt:lpstr>NB receiver components</vt:lpstr>
      <vt:lpstr>NB receiver: LO distributor</vt:lpstr>
      <vt:lpstr>WB RX</vt:lpstr>
      <vt:lpstr>WB receiver: block diagram</vt:lpstr>
      <vt:lpstr>Conclusions</vt:lpstr>
      <vt:lpstr>Diapositiva 24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rmccool</dc:creator>
  <cp:lastModifiedBy>Federico</cp:lastModifiedBy>
  <cp:revision>158</cp:revision>
  <dcterms:created xsi:type="dcterms:W3CDTF">2011-06-23T12:37:37Z</dcterms:created>
  <dcterms:modified xsi:type="dcterms:W3CDTF">2011-12-14T16:24:48Z</dcterms:modified>
</cp:coreProperties>
</file>