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9"/>
  </p:notesMasterIdLst>
  <p:sldIdLst>
    <p:sldId id="256" r:id="rId2"/>
    <p:sldId id="467" r:id="rId3"/>
    <p:sldId id="465" r:id="rId4"/>
    <p:sldId id="464" r:id="rId5"/>
    <p:sldId id="463" r:id="rId6"/>
    <p:sldId id="337" r:id="rId7"/>
    <p:sldId id="451" r:id="rId8"/>
    <p:sldId id="452" r:id="rId9"/>
    <p:sldId id="466" r:id="rId10"/>
    <p:sldId id="470" r:id="rId11"/>
    <p:sldId id="468" r:id="rId12"/>
    <p:sldId id="471" r:id="rId13"/>
    <p:sldId id="486" r:id="rId14"/>
    <p:sldId id="477" r:id="rId15"/>
    <p:sldId id="475" r:id="rId16"/>
    <p:sldId id="487" r:id="rId17"/>
    <p:sldId id="469" r:id="rId18"/>
    <p:sldId id="454" r:id="rId19"/>
    <p:sldId id="478" r:id="rId20"/>
    <p:sldId id="479" r:id="rId21"/>
    <p:sldId id="484" r:id="rId22"/>
    <p:sldId id="485" r:id="rId23"/>
    <p:sldId id="482" r:id="rId24"/>
    <p:sldId id="488" r:id="rId25"/>
    <p:sldId id="483" r:id="rId26"/>
    <p:sldId id="457" r:id="rId27"/>
    <p:sldId id="4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6699"/>
    <a:srgbClr val="3366CC"/>
    <a:srgbClr val="CC0000"/>
    <a:srgbClr val="00CC00"/>
    <a:srgbClr val="FFFF00"/>
    <a:srgbClr val="FFFF99"/>
    <a:srgbClr val="66FF66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3" autoAdjust="0"/>
    <p:restoredTop sz="94636" autoAdjust="0"/>
  </p:normalViewPr>
  <p:slideViewPr>
    <p:cSldViewPr snapToGrid="0" snapToObjects="1">
      <p:cViewPr varScale="1">
        <p:scale>
          <a:sx n="77" d="100"/>
          <a:sy n="77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E655-8A5A-42A3-BDA3-78370A3E108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ECCC-A066-4173-8E74-2AEDDAEF0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552688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4022713"/>
            <a:ext cx="6400800" cy="434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4" name="Picture 3" descr="Light-Blue-Top-Banner-with-log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22451"/>
          </a:xfrm>
          <a:prstGeom prst="rect">
            <a:avLst/>
          </a:prstGeom>
        </p:spPr>
      </p:pic>
      <p:pic>
        <p:nvPicPr>
          <p:cNvPr id="5" name="Picture 4" descr="Light-Blue-Bottom-Banner-On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59450"/>
            <a:ext cx="9144000" cy="1098550"/>
          </a:xfrm>
          <a:prstGeom prst="rect">
            <a:avLst/>
          </a:prstGeom>
        </p:spPr>
      </p:pic>
      <p:pic>
        <p:nvPicPr>
          <p:cNvPr id="6" name="Picture 5" descr="Light-Blue-Top-Banner-with-log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22451"/>
          </a:xfrm>
          <a:prstGeom prst="rect">
            <a:avLst/>
          </a:prstGeom>
        </p:spPr>
      </p:pic>
      <p:pic>
        <p:nvPicPr>
          <p:cNvPr id="7" name="Picture 6" descr="Light-Blue-Bottom-Banner-Only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759450"/>
            <a:ext cx="9144000" cy="109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Narrow Title and Small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428596" y="1357313"/>
            <a:ext cx="4000528" cy="13978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Narrow Title and Smaller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428596" y="1357313"/>
            <a:ext cx="4000528" cy="6181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lphaLcPeriod"/>
              <a:tabLst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98900" marR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rrow Title and Smalle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428596" y="1357313"/>
            <a:ext cx="4000528" cy="12747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414309" y="1500173"/>
            <a:ext cx="4000528" cy="15209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81522" y="1500173"/>
            <a:ext cx="4000528" cy="15209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small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14309" y="1500173"/>
            <a:ext cx="4000528" cy="14285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/>
          </p:nvPr>
        </p:nvSpPr>
        <p:spPr>
          <a:xfrm>
            <a:off x="4724372" y="1500173"/>
            <a:ext cx="4000528" cy="14285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040188" cy="1428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/>
          </p:nvPr>
        </p:nvSpPr>
        <p:spPr>
          <a:xfrm>
            <a:off x="4645025" y="2174875"/>
            <a:ext cx="4040188" cy="1428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040188" cy="1274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4649788" y="2174875"/>
            <a:ext cx="4040188" cy="1274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2743200"/>
            <a:ext cx="7772400" cy="1500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</a:t>
            </a:r>
            <a:r>
              <a:rPr lang="en-GB" dirty="0" err="1" smtClean="0"/>
              <a:t>syles</a:t>
            </a:r>
            <a:endParaRPr lang="en-GB" dirty="0" smtClean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167481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C2B5AE4-74E5-41A1-8D51-4EF465F4CB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rm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167481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Small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149015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malle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136704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Narrow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428596" y="1357313"/>
            <a:ext cx="4000528" cy="14901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396000" marR="0" indent="-39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"/>
              <a:tabLst/>
              <a:defRPr sz="2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756000" marR="0" indent="-36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8000"/>
              <a:buFont typeface="Wingdings" pitchFamily="2" charset="2"/>
              <a:buChar char=""/>
              <a:tabLst/>
              <a:defRPr sz="18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 marL="1044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"/>
              <a:tabLst/>
              <a:defRPr sz="1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 marL="1332000" marR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Ø"/>
              <a:tabLst/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 marL="1548000" marR="0" indent="-252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itchFamily="2" charset="2"/>
              <a:buChar char=""/>
              <a:tabLst/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B5AE4-74E5-41A1-8D51-4EF465F4CB3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 cstate="print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-Blue-Bottom-Banner-with-logos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0" y="5759450"/>
            <a:ext cx="9144000" cy="1098550"/>
          </a:xfrm>
          <a:prstGeom prst="rect">
            <a:avLst/>
          </a:prstGeom>
        </p:spPr>
      </p:pic>
      <p:pic>
        <p:nvPicPr>
          <p:cNvPr id="6" name="Picture 5" descr="Light-Blue-Top-Banner-Only.jp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pic>
        <p:nvPicPr>
          <p:cNvPr id="13" name="Picture 12" descr="Light-Blue-Top-Banner-Only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342900" y="207963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9" r:id="rId5"/>
    <p:sldLayoutId id="2147483710" r:id="rId6"/>
    <p:sldLayoutId id="2147483711" r:id="rId7"/>
    <p:sldLayoutId id="2147483721" r:id="rId8"/>
    <p:sldLayoutId id="2147483712" r:id="rId9"/>
    <p:sldLayoutId id="2147483713" r:id="rId10"/>
    <p:sldLayoutId id="2147483720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tef\Desktop\Calibration\300.wmv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2688"/>
            <a:ext cx="7772400" cy="20193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New Antenna Calibration algorithm for</a:t>
            </a:r>
            <a:br>
              <a:rPr lang="en-GB" dirty="0" smtClean="0"/>
            </a:br>
            <a:r>
              <a:rPr lang="en-GB" dirty="0" smtClean="0"/>
              <a:t>AA single station snapshot correlation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err="1" smtClean="0"/>
              <a:t>S.Salvini</a:t>
            </a:r>
            <a:r>
              <a:rPr lang="en-GB" sz="2400" b="0" dirty="0" smtClean="0"/>
              <a:t>, </a:t>
            </a:r>
            <a:r>
              <a:rPr lang="en-GB" sz="2400" b="0" dirty="0" err="1" smtClean="0"/>
              <a:t>F.Dulwich</a:t>
            </a:r>
            <a:r>
              <a:rPr lang="en-GB" sz="2400" b="0" dirty="0" smtClean="0"/>
              <a:t>, </a:t>
            </a:r>
            <a:r>
              <a:rPr lang="en-GB" sz="2400" b="0" dirty="0" err="1" smtClean="0"/>
              <a:t>B.Mort</a:t>
            </a:r>
            <a:r>
              <a:rPr lang="en-GB" sz="2400" b="0" dirty="0" smtClean="0"/>
              <a:t>, </a:t>
            </a:r>
            <a:r>
              <a:rPr lang="en-GB" sz="2400" b="0" dirty="0" err="1" smtClean="0"/>
              <a:t>K.Zarb-Adami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000" b="0" dirty="0" smtClean="0"/>
              <a:t>stef.salvini@oerc.ox.ac.uk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further considerations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4329390"/>
          </a:xfrm>
        </p:spPr>
        <p:txBody>
          <a:bodyPr/>
          <a:lstStyle/>
          <a:p>
            <a:r>
              <a:rPr lang="en-GB" dirty="0" smtClean="0"/>
              <a:t>From the measurement equation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</a:t>
            </a:r>
          </a:p>
          <a:p>
            <a:pPr lvl="1"/>
            <a:r>
              <a:rPr lang="en-GB" dirty="0" smtClean="0"/>
              <a:t>Complex gain </a:t>
            </a:r>
            <a:r>
              <a:rPr lang="el-GR" dirty="0" smtClean="0">
                <a:latin typeface="Arial"/>
                <a:cs typeface="Arial"/>
              </a:rPr>
              <a:t>Γ</a:t>
            </a:r>
            <a:r>
              <a:rPr lang="en-GB" dirty="0" smtClean="0">
                <a:latin typeface="Arial"/>
                <a:cs typeface="Arial"/>
              </a:rPr>
              <a:t> is diagonal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Hence</a:t>
            </a:r>
          </a:p>
          <a:p>
            <a:pPr lvl="1"/>
            <a:r>
              <a:rPr lang="en-GB" dirty="0" smtClean="0"/>
              <a:t>Error of phases only, unitary transformation: easy problem</a:t>
            </a:r>
          </a:p>
          <a:p>
            <a:pPr lvl="1"/>
            <a:r>
              <a:rPr lang="en-GB" dirty="0" smtClean="0"/>
              <a:t>Error of gains: difficult problem – it “scrambles” the </a:t>
            </a:r>
            <a:r>
              <a:rPr lang="en-GB" dirty="0" err="1" smtClean="0"/>
              <a:t>eigenvalues</a:t>
            </a:r>
            <a:endParaRPr lang="en-GB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76100" y="2052086"/>
          <a:ext cx="2675351" cy="556821"/>
        </p:xfrm>
        <a:graphic>
          <a:graphicData uri="http://schemas.openxmlformats.org/presentationml/2006/ole">
            <p:oleObj spid="_x0000_s1026" name="Equation" r:id="rId3" imgW="977760" imgH="2030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593022" y="3666849"/>
          <a:ext cx="1633537" cy="487363"/>
        </p:xfrm>
        <a:graphic>
          <a:graphicData uri="http://schemas.openxmlformats.org/presentationml/2006/ole">
            <p:oleObj spid="_x0000_s1028" name="Equation" r:id="rId4" imgW="596880" imgH="17748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492625" y="3580330"/>
          <a:ext cx="2432050" cy="660400"/>
        </p:xfrm>
        <a:graphic>
          <a:graphicData uri="http://schemas.openxmlformats.org/presentationml/2006/ole">
            <p:oleObj spid="_x0000_s1029" name="Equation" r:id="rId5" imgW="88884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1741621"/>
            <a:ext cx="6685542" cy="497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1354217"/>
          </a:xfrm>
        </p:spPr>
        <p:txBody>
          <a:bodyPr/>
          <a:lstStyle/>
          <a:p>
            <a:r>
              <a:rPr lang="en-GB" dirty="0" smtClean="0"/>
              <a:t>Fundamentals</a:t>
            </a:r>
          </a:p>
          <a:p>
            <a:r>
              <a:rPr lang="en-GB" dirty="0" smtClean="0"/>
              <a:t>Results 1: </a:t>
            </a:r>
            <a:r>
              <a:rPr lang="en-GB" dirty="0" err="1" smtClean="0"/>
              <a:t>Chilbolton</a:t>
            </a:r>
            <a:r>
              <a:rPr lang="en-GB" dirty="0" smtClean="0"/>
              <a:t> LOFAR</a:t>
            </a:r>
          </a:p>
          <a:p>
            <a:r>
              <a:rPr lang="en-GB" dirty="0" smtClean="0"/>
              <a:t>Results 2: Simulated sky tests (experiments)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3957494"/>
          </a:xfrm>
        </p:spPr>
        <p:txBody>
          <a:bodyPr/>
          <a:lstStyle/>
          <a:p>
            <a:r>
              <a:rPr lang="en-GB" dirty="0" err="1" smtClean="0"/>
              <a:t>Chilbolton</a:t>
            </a:r>
            <a:r>
              <a:rPr lang="en-GB" dirty="0" smtClean="0"/>
              <a:t> LBA LOFAR station data</a:t>
            </a:r>
          </a:p>
          <a:p>
            <a:pPr lvl="1"/>
            <a:r>
              <a:rPr lang="en-GB" dirty="0" smtClean="0"/>
              <a:t>Thanks to Griffin Foster!</a:t>
            </a:r>
          </a:p>
          <a:p>
            <a:r>
              <a:rPr lang="en-GB" dirty="0" smtClean="0"/>
              <a:t>Channel 300: 58.4 MHz</a:t>
            </a:r>
          </a:p>
          <a:p>
            <a:pPr lvl="1"/>
            <a:r>
              <a:rPr lang="en-GB" dirty="0" smtClean="0"/>
              <a:t>Other channels also available</a:t>
            </a:r>
          </a:p>
          <a:p>
            <a:pPr lvl="1"/>
            <a:r>
              <a:rPr lang="en-GB" dirty="0" smtClean="0"/>
              <a:t>Sequence of snapshots</a:t>
            </a:r>
          </a:p>
          <a:p>
            <a:pPr lvl="1"/>
            <a:r>
              <a:rPr lang="en-GB" dirty="0" smtClean="0"/>
              <a:t>Observations spaced by ~520 seconds</a:t>
            </a:r>
          </a:p>
          <a:p>
            <a:r>
              <a:rPr lang="en-GB" dirty="0" smtClean="0"/>
              <a:t>Model sky of increasing complexity</a:t>
            </a:r>
          </a:p>
          <a:p>
            <a:pPr lvl="1"/>
            <a:r>
              <a:rPr lang="en-GB" dirty="0" smtClean="0"/>
              <a:t>2 sources</a:t>
            </a:r>
          </a:p>
          <a:p>
            <a:pPr lvl="1"/>
            <a:r>
              <a:rPr lang="en-GB" dirty="0" smtClean="0"/>
              <a:t>500 sources</a:t>
            </a:r>
          </a:p>
          <a:p>
            <a:pPr lvl="1"/>
            <a:r>
              <a:rPr lang="en-GB" dirty="0" smtClean="0"/>
              <a:t>5,000 sources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Chilbolton</a:t>
            </a:r>
            <a:r>
              <a:rPr lang="en-GB" dirty="0" smtClean="0"/>
              <a:t> LBA LOFAR Station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Sky</a:t>
            </a:r>
            <a:endParaRPr lang="en-GB" dirty="0"/>
          </a:p>
        </p:txBody>
      </p:sp>
      <p:pic>
        <p:nvPicPr>
          <p:cNvPr id="3" name="Picture 2" descr="model_ch300_nsrc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81" r="16715"/>
          <a:stretch>
            <a:fillRect/>
          </a:stretch>
        </p:blipFill>
        <p:spPr>
          <a:xfrm>
            <a:off x="233571" y="3569463"/>
            <a:ext cx="3011556" cy="2487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617" y="323008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2 sources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88327" y="2978354"/>
            <a:ext cx="2862470" cy="3078617"/>
            <a:chOff x="5988327" y="2978354"/>
            <a:chExt cx="2862470" cy="3078617"/>
          </a:xfrm>
        </p:grpSpPr>
        <p:grpSp>
          <p:nvGrpSpPr>
            <p:cNvPr id="13" name="Group 12"/>
            <p:cNvGrpSpPr/>
            <p:nvPr/>
          </p:nvGrpSpPr>
          <p:grpSpPr>
            <a:xfrm>
              <a:off x="5988327" y="2978354"/>
              <a:ext cx="2862470" cy="3078617"/>
              <a:chOff x="5988327" y="2978354"/>
              <a:chExt cx="2862470" cy="3078617"/>
            </a:xfrm>
          </p:grpSpPr>
          <p:pic>
            <p:nvPicPr>
              <p:cNvPr id="5" name="Picture 4" descr="model_ch300_nsrc5000.png"/>
              <p:cNvPicPr>
                <a:picLocks noChangeAspect="1"/>
              </p:cNvPicPr>
              <p:nvPr/>
            </p:nvPicPr>
            <p:blipFill>
              <a:blip r:embed="rId3" cstate="print"/>
              <a:srcRect l="17332" r="17841"/>
              <a:stretch>
                <a:fillRect/>
              </a:stretch>
            </p:blipFill>
            <p:spPr>
              <a:xfrm>
                <a:off x="5988327" y="3569463"/>
                <a:ext cx="2862470" cy="2487508"/>
              </a:xfrm>
              <a:prstGeom prst="rect">
                <a:avLst/>
              </a:prstGeom>
            </p:spPr>
          </p:pic>
          <p:sp>
            <p:nvSpPr>
              <p:cNvPr id="8" name="Down Arrow 7"/>
              <p:cNvSpPr/>
              <p:nvPr/>
            </p:nvSpPr>
            <p:spPr>
              <a:xfrm rot="19680000" flipH="1">
                <a:off x="7520246" y="2978354"/>
                <a:ext cx="185888" cy="586409"/>
              </a:xfrm>
              <a:prstGeom prst="downArrow">
                <a:avLst/>
              </a:prstGeom>
              <a:solidFill>
                <a:schemeClr val="bg2">
                  <a:lumMod val="9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175512" y="3230084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5000 sources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45127" y="923925"/>
            <a:ext cx="5063950" cy="5133046"/>
            <a:chOff x="3245127" y="923925"/>
            <a:chExt cx="5063950" cy="5133046"/>
          </a:xfrm>
        </p:grpSpPr>
        <p:pic>
          <p:nvPicPr>
            <p:cNvPr id="4" name="Picture 3" descr="model_ch300_nsrc500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682" r="19191"/>
            <a:stretch>
              <a:fillRect/>
            </a:stretch>
          </p:blipFill>
          <p:spPr>
            <a:xfrm>
              <a:off x="3245127" y="3569463"/>
              <a:ext cx="2743200" cy="2487508"/>
            </a:xfrm>
            <a:prstGeom prst="rect">
              <a:avLst/>
            </a:prstGeom>
          </p:spPr>
        </p:pic>
        <p:pic>
          <p:nvPicPr>
            <p:cNvPr id="6" name="Picture 5" descr="sky_model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1723" y="923925"/>
              <a:ext cx="4177354" cy="2098552"/>
            </a:xfrm>
            <a:prstGeom prst="rect">
              <a:avLst/>
            </a:prstGeom>
          </p:spPr>
        </p:pic>
        <p:sp>
          <p:nvSpPr>
            <p:cNvPr id="7" name="Down Arrow 6"/>
            <p:cNvSpPr/>
            <p:nvPr/>
          </p:nvSpPr>
          <p:spPr>
            <a:xfrm rot="1920000">
              <a:off x="4793615" y="2978354"/>
              <a:ext cx="185888" cy="586409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5184" y="3230084"/>
              <a:ext cx="1159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500 sources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58.4 MHz – 500 sources model sky</a:t>
            </a:r>
            <a:endParaRPr lang="en-GB" dirty="0"/>
          </a:p>
        </p:txBody>
      </p:sp>
      <p:pic>
        <p:nvPicPr>
          <p:cNvPr id="6" name="30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" y="-34290"/>
            <a:ext cx="9189720" cy="6892290"/>
          </a:xfrm>
          <a:prstGeom prst="rect">
            <a:avLst/>
          </a:prstGeom>
        </p:spPr>
      </p:pic>
      <p:pic>
        <p:nvPicPr>
          <p:cNvPr id="5" name="Picture 2" descr="C:\Users\stef\Desktop\Calibration\calib_000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5214" y="923925"/>
            <a:ext cx="6095238" cy="507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and performance</a:t>
            </a:r>
            <a:endParaRPr lang="en-GB" dirty="0"/>
          </a:p>
        </p:txBody>
      </p:sp>
      <p:pic>
        <p:nvPicPr>
          <p:cNvPr id="31747" name="Picture 3" descr="C:\Users\stef\Desktop\Calibration\calib_timing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126" y="1470921"/>
            <a:ext cx="8862858" cy="472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Antenna Gains</a:t>
            </a:r>
            <a:endParaRPr lang="en-GB" dirty="0"/>
          </a:p>
        </p:txBody>
      </p:sp>
      <p:pic>
        <p:nvPicPr>
          <p:cNvPr id="3" name="Picture 2" descr="gain_amplitude_ch300_nsrc50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29973"/>
            <a:ext cx="9144000" cy="5347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2218693"/>
            <a:ext cx="6685542" cy="497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1354217"/>
          </a:xfrm>
        </p:spPr>
        <p:txBody>
          <a:bodyPr/>
          <a:lstStyle/>
          <a:p>
            <a:r>
              <a:rPr lang="en-GB" dirty="0" smtClean="0"/>
              <a:t>Fundamentals</a:t>
            </a:r>
          </a:p>
          <a:p>
            <a:r>
              <a:rPr lang="en-GB" dirty="0" smtClean="0"/>
              <a:t>Results 1: </a:t>
            </a:r>
            <a:r>
              <a:rPr lang="en-GB" dirty="0" err="1" smtClean="0"/>
              <a:t>Chilbolton</a:t>
            </a:r>
            <a:r>
              <a:rPr lang="en-GB" dirty="0" smtClean="0"/>
              <a:t> LOFAR</a:t>
            </a:r>
          </a:p>
          <a:p>
            <a:r>
              <a:rPr lang="en-GB" dirty="0" smtClean="0"/>
              <a:t>Results 2: Simulated sky tests (experiments)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4334520"/>
          </a:xfrm>
        </p:spPr>
        <p:txBody>
          <a:bodyPr/>
          <a:lstStyle/>
          <a:p>
            <a:pPr marL="457200" indent="-457200"/>
            <a:r>
              <a:rPr lang="en-GB" dirty="0" smtClean="0"/>
              <a:t>Antennas</a:t>
            </a:r>
          </a:p>
          <a:p>
            <a:pPr marL="817200" lvl="1" indent="-457200"/>
            <a:r>
              <a:rPr lang="en-GB" smtClean="0"/>
              <a:t>STD of </a:t>
            </a:r>
            <a:r>
              <a:rPr lang="en-GB" dirty="0" smtClean="0"/>
              <a:t>gains errors ~ 50%</a:t>
            </a:r>
          </a:p>
          <a:p>
            <a:pPr marL="817200" lvl="1" indent="-457200"/>
            <a:r>
              <a:rPr lang="en-GB" smtClean="0"/>
              <a:t>STD of </a:t>
            </a:r>
            <a:r>
              <a:rPr lang="en-GB" dirty="0" smtClean="0"/>
              <a:t>phase errors: ~ 2 </a:t>
            </a:r>
            <a:r>
              <a:rPr lang="el-GR" dirty="0" smtClean="0"/>
              <a:t>π</a:t>
            </a:r>
            <a:r>
              <a:rPr lang="en-GB" dirty="0" smtClean="0"/>
              <a:t> </a:t>
            </a:r>
            <a:r>
              <a:rPr lang="en-GB" dirty="0" err="1" smtClean="0"/>
              <a:t>rad</a:t>
            </a:r>
            <a:endParaRPr lang="en-GB" dirty="0" smtClean="0"/>
          </a:p>
          <a:p>
            <a:pPr marL="457200" indent="-457200"/>
            <a:r>
              <a:rPr lang="en-GB" dirty="0" smtClean="0"/>
              <a:t>Noise:</a:t>
            </a:r>
          </a:p>
          <a:p>
            <a:pPr marL="817200" lvl="1" indent="-457200"/>
            <a:r>
              <a:rPr lang="en-GB" dirty="0" smtClean="0"/>
              <a:t>equivalent </a:t>
            </a:r>
            <a:r>
              <a:rPr lang="en-GB" smtClean="0"/>
              <a:t>to 150 </a:t>
            </a:r>
            <a:r>
              <a:rPr lang="en-GB" dirty="0" smtClean="0"/>
              <a:t>K</a:t>
            </a:r>
          </a:p>
          <a:p>
            <a:pPr marL="1105200" lvl="2" indent="-457200"/>
            <a:r>
              <a:rPr lang="en-GB" dirty="0" smtClean="0"/>
              <a:t>Diagonal elements of noise:  </a:t>
            </a:r>
          </a:p>
          <a:p>
            <a:pPr marL="1105200" lvl="2" indent="-457200"/>
            <a:r>
              <a:rPr lang="en-GB" dirty="0" smtClean="0"/>
              <a:t>Off-diagonal elements of noise:</a:t>
            </a:r>
            <a:br>
              <a:rPr lang="en-GB" dirty="0" smtClean="0"/>
            </a:br>
            <a:r>
              <a:rPr lang="en-GB" dirty="0" smtClean="0"/>
              <a:t>G is Gaussian random </a:t>
            </a:r>
            <a:r>
              <a:rPr lang="en-GB" dirty="0" err="1" smtClean="0"/>
              <a:t>variate</a:t>
            </a:r>
            <a:r>
              <a:rPr lang="en-GB" dirty="0" smtClean="0"/>
              <a:t>, with M the number of integration points </a:t>
            </a:r>
          </a:p>
          <a:p>
            <a:pPr marL="457200" indent="-457200"/>
            <a:r>
              <a:rPr lang="en-GB" dirty="0" smtClean="0"/>
              <a:t>Number of integration points M = 1,000,000</a:t>
            </a:r>
          </a:p>
          <a:p>
            <a:pPr marL="817200" lvl="1" indent="-457200"/>
            <a:r>
              <a:rPr lang="en-GB" dirty="0" smtClean="0"/>
              <a:t>Corresponding to sampling rate 1 GHz, </a:t>
            </a:r>
            <a:r>
              <a:rPr lang="en-GB" dirty="0" err="1" smtClean="0"/>
              <a:t>channelised</a:t>
            </a:r>
            <a:r>
              <a:rPr lang="en-GB" dirty="0" smtClean="0"/>
              <a:t> into 1,000 channels, integrated for 1 second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Simulated Sky</a:t>
            </a:r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6499" y="3427257"/>
            <a:ext cx="1028571" cy="20000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5293" y="3635966"/>
            <a:ext cx="1209675" cy="40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Simulated sky</a:t>
            </a:r>
          </a:p>
          <a:p>
            <a:r>
              <a:rPr lang="en-GB" dirty="0" smtClean="0"/>
              <a:t>MATLAB code</a:t>
            </a:r>
          </a:p>
          <a:p>
            <a:r>
              <a:rPr lang="en-GB" dirty="0" smtClean="0"/>
              <a:t>My own laptop (Intel Core 2 i7, 2.5 GHz, Windows)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performance figures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5122" y="1494524"/>
          <a:ext cx="8100639" cy="25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213"/>
                <a:gridCol w="2700213"/>
                <a:gridCol w="2700213"/>
              </a:tblGrid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No. Antennas</a:t>
                      </a:r>
                      <a:endParaRPr lang="en-GB" sz="1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Equivalent to</a:t>
                      </a:r>
                      <a:endParaRPr lang="en-GB" sz="1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Time</a:t>
                      </a:r>
                      <a:r>
                        <a:rPr lang="en-GB" sz="1800" baseline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(seconds)</a:t>
                      </a:r>
                      <a:endParaRPr lang="en-GB" sz="18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96</a:t>
                      </a:r>
                      <a:endParaRPr lang="en-GB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LOFAR station</a:t>
                      </a:r>
                      <a:endParaRPr lang="en-GB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0.06</a:t>
                      </a:r>
                      <a:endParaRPr lang="en-GB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351</a:t>
                      </a:r>
                      <a:endParaRPr lang="en-GB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&gt; LOFAR core</a:t>
                      </a:r>
                      <a:endParaRPr lang="en-GB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0.12</a:t>
                      </a:r>
                      <a:endParaRPr lang="en-GB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1,000</a:t>
                      </a:r>
                      <a:endParaRPr lang="en-GB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SKA Phase 1 ?</a:t>
                      </a:r>
                      <a:endParaRPr lang="en-GB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0.88</a:t>
                      </a:r>
                      <a:endParaRPr lang="en-GB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97318" marR="9731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1354217"/>
          </a:xfrm>
        </p:spPr>
        <p:txBody>
          <a:bodyPr/>
          <a:lstStyle/>
          <a:p>
            <a:r>
              <a:rPr lang="en-GB" dirty="0" smtClean="0"/>
              <a:t>Fundamentals</a:t>
            </a:r>
          </a:p>
          <a:p>
            <a:r>
              <a:rPr lang="en-GB" dirty="0" smtClean="0"/>
              <a:t>Results 1: </a:t>
            </a:r>
            <a:r>
              <a:rPr lang="en-GB" dirty="0" err="1" smtClean="0"/>
              <a:t>Chilbolton</a:t>
            </a:r>
            <a:r>
              <a:rPr lang="en-GB" dirty="0" smtClean="0"/>
              <a:t> LOFAR</a:t>
            </a:r>
          </a:p>
          <a:p>
            <a:r>
              <a:rPr lang="en-GB" dirty="0" smtClean="0"/>
              <a:t>Results 2: Simulated sky tests (experiments)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96 Antennas Simulation</a:t>
            </a:r>
            <a:endParaRPr lang="en-GB" dirty="0"/>
          </a:p>
        </p:txBody>
      </p:sp>
      <p:pic>
        <p:nvPicPr>
          <p:cNvPr id="7" name="Picture 6" descr="x1_150_a_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539" y="870917"/>
            <a:ext cx="6600001" cy="580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2_150a_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540" y="874646"/>
            <a:ext cx="6600001" cy="5800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351 Antennas Simulation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3_150_7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537" y="874645"/>
            <a:ext cx="6600001" cy="5800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1,000 Antennas Simulation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28596" y="1357313"/>
            <a:ext cx="4000528" cy="3721532"/>
          </a:xfrm>
        </p:spPr>
        <p:txBody>
          <a:bodyPr/>
          <a:lstStyle/>
          <a:p>
            <a:r>
              <a:rPr lang="en-GB" dirty="0" smtClean="0"/>
              <a:t>Near degeneracy between </a:t>
            </a:r>
            <a:r>
              <a:rPr lang="en-GB" dirty="0" err="1" smtClean="0"/>
              <a:t>eigenvalues</a:t>
            </a:r>
            <a:r>
              <a:rPr lang="en-GB" dirty="0" smtClean="0"/>
              <a:t> causes havoc!</a:t>
            </a:r>
          </a:p>
          <a:p>
            <a:pPr lvl="1"/>
            <a:r>
              <a:rPr lang="en-GB" dirty="0" smtClean="0"/>
              <a:t>No longer individual </a:t>
            </a:r>
            <a:r>
              <a:rPr lang="en-GB" dirty="0" err="1" smtClean="0"/>
              <a:t>eigenvalues</a:t>
            </a:r>
            <a:endParaRPr lang="en-GB" dirty="0" smtClean="0"/>
          </a:p>
          <a:p>
            <a:pPr lvl="1"/>
            <a:r>
              <a:rPr lang="en-GB" dirty="0" smtClean="0"/>
              <a:t>The whole near degenerate subspace</a:t>
            </a:r>
          </a:p>
          <a:p>
            <a:r>
              <a:rPr lang="en-GB" dirty="0" smtClean="0"/>
              <a:t>Rank 1 can optimise trivially</a:t>
            </a:r>
          </a:p>
          <a:p>
            <a:r>
              <a:rPr lang="en-GB" dirty="0" smtClean="0"/>
              <a:t>For rank k, k &gt; 1 no simple solution</a:t>
            </a:r>
          </a:p>
          <a:p>
            <a:pPr lvl="1"/>
            <a:r>
              <a:rPr lang="en-GB" dirty="0" smtClean="0"/>
              <a:t>Full L</a:t>
            </a:r>
            <a:r>
              <a:rPr lang="en-GB" baseline="-25000" dirty="0" smtClean="0"/>
              <a:t>2</a:t>
            </a:r>
            <a:r>
              <a:rPr lang="en-GB" dirty="0" smtClean="0"/>
              <a:t> minimisation</a:t>
            </a:r>
          </a:p>
          <a:p>
            <a:pPr lvl="1"/>
            <a:r>
              <a:rPr lang="en-GB" dirty="0" smtClean="0"/>
              <a:t>Simple algorithm works well</a:t>
            </a:r>
          </a:p>
          <a:p>
            <a:pPr lvl="2"/>
            <a:r>
              <a:rPr lang="en-GB" dirty="0" smtClean="0"/>
              <a:t>0.5 seconds using LM</a:t>
            </a:r>
          </a:p>
          <a:p>
            <a:pPr lvl="2"/>
            <a:r>
              <a:rPr lang="en-GB" dirty="0" smtClean="0"/>
              <a:t>~ 0.02 </a:t>
            </a:r>
            <a:r>
              <a:rPr lang="en-GB" dirty="0" err="1" smtClean="0"/>
              <a:t>secs</a:t>
            </a:r>
            <a:r>
              <a:rPr lang="en-GB" dirty="0" smtClean="0"/>
              <a:t> using the new </a:t>
            </a:r>
            <a:r>
              <a:rPr lang="en-GB" dirty="0" err="1" smtClean="0"/>
              <a:t>alg</a:t>
            </a:r>
            <a:endParaRPr lang="en-GB" dirty="0" smtClean="0"/>
          </a:p>
          <a:p>
            <a:r>
              <a:rPr lang="en-GB" dirty="0" err="1" smtClean="0"/>
              <a:t>Chilbolton</a:t>
            </a:r>
            <a:r>
              <a:rPr lang="en-GB" dirty="0" smtClean="0"/>
              <a:t> LOFAR LBA</a:t>
            </a:r>
          </a:p>
          <a:p>
            <a:pPr lvl="1"/>
            <a:r>
              <a:rPr lang="en-GB" dirty="0" smtClean="0"/>
              <a:t>2 to 4 </a:t>
            </a:r>
            <a:r>
              <a:rPr lang="en-GB" dirty="0" err="1" smtClean="0"/>
              <a:t>eigenvalues</a:t>
            </a:r>
            <a:endParaRPr lang="en-GB" dirty="0" smtClean="0"/>
          </a:p>
          <a:p>
            <a:r>
              <a:rPr lang="en-GB" dirty="0" smtClean="0"/>
              <a:t>Code chooses automatically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or more </a:t>
            </a:r>
            <a:r>
              <a:rPr lang="en-GB" dirty="0" err="1" smtClean="0"/>
              <a:t>eigenvalues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 descr="x1_150_2_m=1 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1745" y="808178"/>
            <a:ext cx="3040805" cy="2835036"/>
          </a:xfrm>
          <a:prstGeom prst="rect">
            <a:avLst/>
          </a:prstGeom>
        </p:spPr>
      </p:pic>
      <p:pic>
        <p:nvPicPr>
          <p:cNvPr id="5" name="Picture 4" descr="x1_150_b_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1745" y="3466024"/>
            <a:ext cx="3040805" cy="2835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428596" y="1357313"/>
            <a:ext cx="4000528" cy="3116238"/>
          </a:xfrm>
        </p:spPr>
        <p:txBody>
          <a:bodyPr/>
          <a:lstStyle/>
          <a:p>
            <a:r>
              <a:rPr lang="en-GB" dirty="0" smtClean="0"/>
              <a:t>Simulated sky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smtClean="0"/>
              <a:t>&gt; 24,000 sources</a:t>
            </a:r>
          </a:p>
          <a:p>
            <a:pPr lvl="1"/>
            <a:r>
              <a:rPr lang="en-GB" dirty="0" smtClean="0"/>
              <a:t>Same corruptions as before</a:t>
            </a:r>
          </a:p>
          <a:p>
            <a:pPr lvl="1"/>
            <a:r>
              <a:rPr lang="en-GB" dirty="0" smtClean="0"/>
              <a:t>Same noise as before</a:t>
            </a:r>
          </a:p>
          <a:p>
            <a:r>
              <a:rPr lang="en-GB" dirty="0" smtClean="0"/>
              <a:t>20 calibration sources</a:t>
            </a:r>
          </a:p>
          <a:p>
            <a:r>
              <a:rPr lang="en-GB" dirty="0" smtClean="0"/>
              <a:t>2 </a:t>
            </a:r>
            <a:r>
              <a:rPr lang="en-GB" dirty="0" err="1" smtClean="0"/>
              <a:t>eigenvalues</a:t>
            </a:r>
            <a:r>
              <a:rPr lang="en-GB" dirty="0" smtClean="0"/>
              <a:t> used</a:t>
            </a:r>
          </a:p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Realistic simulated sky – 351 antennas</a:t>
            </a:r>
            <a:endParaRPr lang="en-GB" dirty="0"/>
          </a:p>
        </p:txBody>
      </p:sp>
      <p:pic>
        <p:nvPicPr>
          <p:cNvPr id="7" name="Picture 6" descr="sky_mode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959" y="1685151"/>
            <a:ext cx="1933960" cy="971552"/>
          </a:xfrm>
          <a:prstGeom prst="rect">
            <a:avLst/>
          </a:prstGeom>
        </p:spPr>
      </p:pic>
      <p:pic>
        <p:nvPicPr>
          <p:cNvPr id="12" name="Picture 11" descr="bensky_351_20_nois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78"/>
          <a:stretch>
            <a:fillRect/>
          </a:stretch>
        </p:blipFill>
        <p:spPr>
          <a:xfrm>
            <a:off x="2879130" y="960996"/>
            <a:ext cx="6264870" cy="54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1654299"/>
          </a:xfrm>
        </p:spPr>
        <p:txBody>
          <a:bodyPr/>
          <a:lstStyle/>
          <a:p>
            <a:r>
              <a:rPr lang="en-GB" dirty="0" smtClean="0"/>
              <a:t>What if baselines (i.e. Antenna pairs) are removed from V?</a:t>
            </a:r>
          </a:p>
          <a:p>
            <a:pPr lvl="1"/>
            <a:r>
              <a:rPr lang="en-GB" dirty="0" smtClean="0"/>
              <a:t>Partial cross-correlation  (too many antennas)</a:t>
            </a:r>
          </a:p>
          <a:p>
            <a:pPr lvl="1"/>
            <a:r>
              <a:rPr lang="en-GB" dirty="0" smtClean="0"/>
              <a:t>Missing data</a:t>
            </a:r>
          </a:p>
          <a:p>
            <a:pPr lvl="1"/>
            <a:r>
              <a:rPr lang="en-GB" dirty="0" smtClean="0"/>
              <a:t>Removal of short baselines</a:t>
            </a:r>
          </a:p>
          <a:p>
            <a:r>
              <a:rPr lang="en-GB" dirty="0" smtClean="0"/>
              <a:t>Computation using “brute force” approach (less accurate)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Missing Baselines (351 antennas case)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3815" y="4422913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Missing baselines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0551" y="3275119"/>
            <a:ext cx="7964955" cy="3047619"/>
            <a:chOff x="824596" y="3271807"/>
            <a:chExt cx="7964955" cy="3047619"/>
          </a:xfrm>
        </p:grpSpPr>
        <p:pic>
          <p:nvPicPr>
            <p:cNvPr id="6" name="Picture 5" descr="t0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2884" y="3271807"/>
              <a:ext cx="7626667" cy="30476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24596" y="4850299"/>
              <a:ext cx="538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0 %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4876" y="3275119"/>
            <a:ext cx="8080630" cy="3047619"/>
            <a:chOff x="710783" y="3277413"/>
            <a:chExt cx="8080630" cy="3047619"/>
          </a:xfrm>
        </p:grpSpPr>
        <p:pic>
          <p:nvPicPr>
            <p:cNvPr id="13" name="Picture 3" descr="C:\Users\stef\Desktop\Calibration\t25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4746" y="3277413"/>
              <a:ext cx="7626667" cy="304761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10783" y="485330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25%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9179" y="3275119"/>
            <a:ext cx="8076327" cy="3047619"/>
            <a:chOff x="713224" y="3268479"/>
            <a:chExt cx="8076327" cy="3047619"/>
          </a:xfrm>
        </p:grpSpPr>
        <p:pic>
          <p:nvPicPr>
            <p:cNvPr id="19" name="Picture 18" descr="t50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2884" y="3268479"/>
              <a:ext cx="7626667" cy="304761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3224" y="4849811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50 %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5827" y="3275119"/>
            <a:ext cx="8079679" cy="3047619"/>
            <a:chOff x="709872" y="3268479"/>
            <a:chExt cx="8079679" cy="3047619"/>
          </a:xfrm>
        </p:grpSpPr>
        <p:pic>
          <p:nvPicPr>
            <p:cNvPr id="22" name="Picture 21" descr="t75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2884" y="3268479"/>
              <a:ext cx="7626667" cy="30476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09872" y="4858863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75 %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968" y="3275119"/>
            <a:ext cx="8074538" cy="3047619"/>
            <a:chOff x="709872" y="3275119"/>
            <a:chExt cx="8074538" cy="3047619"/>
          </a:xfrm>
        </p:grpSpPr>
        <p:pic>
          <p:nvPicPr>
            <p:cNvPr id="25" name="Picture 24" descr="t90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7743" y="3275119"/>
              <a:ext cx="7626667" cy="304761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09872" y="4858863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90 %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0665" y="3275119"/>
            <a:ext cx="8074841" cy="3047619"/>
            <a:chOff x="709872" y="3271807"/>
            <a:chExt cx="8074841" cy="3047619"/>
          </a:xfrm>
        </p:grpSpPr>
        <p:pic>
          <p:nvPicPr>
            <p:cNvPr id="28" name="Picture 27" descr="t95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8046" y="3271807"/>
              <a:ext cx="7626667" cy="304761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09872" y="4858863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95 %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5827" y="3275119"/>
            <a:ext cx="8079679" cy="3047619"/>
            <a:chOff x="709872" y="3271807"/>
            <a:chExt cx="8079679" cy="3047619"/>
          </a:xfrm>
        </p:grpSpPr>
        <p:pic>
          <p:nvPicPr>
            <p:cNvPr id="31" name="Picture 30" descr="t98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2884" y="3271807"/>
              <a:ext cx="7626667" cy="304761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09872" y="4858863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98 %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Fast</a:t>
            </a:r>
          </a:p>
          <a:p>
            <a:pPr lvl="1"/>
            <a:r>
              <a:rPr lang="en-GB" dirty="0" smtClean="0"/>
              <a:t>Number of operation is O(N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Prototype code in MATLAB</a:t>
            </a:r>
          </a:p>
          <a:p>
            <a:pPr lvl="2"/>
            <a:r>
              <a:rPr lang="en-GB" dirty="0" smtClean="0"/>
              <a:t>Expected some gains in performance when ported to a compiled language (C, C++, Fortran)</a:t>
            </a:r>
          </a:p>
          <a:p>
            <a:pPr lvl="1"/>
            <a:r>
              <a:rPr lang="en-GB" dirty="0" smtClean="0"/>
              <a:t>Even if it fails, worth using it first: computationally cheap</a:t>
            </a:r>
          </a:p>
          <a:p>
            <a:pPr lvl="1"/>
            <a:r>
              <a:rPr lang="en-GB" dirty="0" smtClean="0"/>
              <a:t>Starting point for much more complex optimisations</a:t>
            </a:r>
          </a:p>
          <a:p>
            <a:r>
              <a:rPr lang="en-GB" dirty="0" smtClean="0"/>
              <a:t>Robust</a:t>
            </a:r>
          </a:p>
          <a:p>
            <a:r>
              <a:rPr lang="en-GB" dirty="0" smtClean="0"/>
              <a:t>Extra work always needed, but promising</a:t>
            </a:r>
          </a:p>
          <a:p>
            <a:pPr lvl="1"/>
            <a:r>
              <a:rPr lang="en-GB" dirty="0" smtClean="0"/>
              <a:t>Any suggestions?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285" y="2333897"/>
            <a:ext cx="75740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Thank you for your attention!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Any questions?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Comments and suggestions would be very helpful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1357313"/>
            <a:ext cx="6685542" cy="497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1354217"/>
          </a:xfrm>
        </p:spPr>
        <p:txBody>
          <a:bodyPr/>
          <a:lstStyle/>
          <a:p>
            <a:r>
              <a:rPr lang="en-GB" dirty="0" smtClean="0"/>
              <a:t>Fundamentals</a:t>
            </a:r>
          </a:p>
          <a:p>
            <a:r>
              <a:rPr lang="en-GB" dirty="0" smtClean="0"/>
              <a:t>Results 1: </a:t>
            </a:r>
            <a:r>
              <a:rPr lang="en-GB" dirty="0" err="1" smtClean="0"/>
              <a:t>Chilbolton</a:t>
            </a:r>
            <a:r>
              <a:rPr lang="en-GB" dirty="0" smtClean="0"/>
              <a:t> LOFAR</a:t>
            </a:r>
          </a:p>
          <a:p>
            <a:r>
              <a:rPr lang="en-GB" dirty="0" smtClean="0"/>
              <a:t>Results 2: Simulated sky tests (experiments)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2916183"/>
          </a:xfrm>
        </p:spPr>
        <p:txBody>
          <a:bodyPr/>
          <a:lstStyle/>
          <a:p>
            <a:r>
              <a:rPr lang="en-GB" dirty="0" smtClean="0"/>
              <a:t>Antenna calibration for gains and phases</a:t>
            </a:r>
          </a:p>
          <a:p>
            <a:r>
              <a:rPr lang="en-GB" dirty="0" smtClean="0"/>
              <a:t>Antenna cross-correlation matrix available</a:t>
            </a:r>
          </a:p>
          <a:p>
            <a:r>
              <a:rPr lang="en-GB" dirty="0" smtClean="0"/>
              <a:t>Scalable to</a:t>
            </a:r>
          </a:p>
          <a:p>
            <a:pPr lvl="1"/>
            <a:r>
              <a:rPr lang="en-GB" dirty="0" smtClean="0"/>
              <a:t>LOFAR station (~100 antennas)</a:t>
            </a:r>
          </a:p>
          <a:p>
            <a:pPr lvl="1"/>
            <a:r>
              <a:rPr lang="en-GB" dirty="0" smtClean="0"/>
              <a:t>LOFAR  core (~300 antennas)</a:t>
            </a:r>
          </a:p>
          <a:p>
            <a:pPr lvl="1"/>
            <a:r>
              <a:rPr lang="en-GB" dirty="0" smtClean="0"/>
              <a:t>SKA Phase 1 AA (~1,000 antennas)</a:t>
            </a:r>
          </a:p>
          <a:p>
            <a:r>
              <a:rPr lang="en-GB" dirty="0" smtClean="0"/>
              <a:t>Model sky availability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4642296"/>
          </a:xfrm>
        </p:spPr>
        <p:txBody>
          <a:bodyPr/>
          <a:lstStyle/>
          <a:p>
            <a:r>
              <a:rPr lang="en-GB" dirty="0" smtClean="0"/>
              <a:t>If N is the number of antennas ...</a:t>
            </a:r>
          </a:p>
          <a:p>
            <a:r>
              <a:rPr lang="en-GB" dirty="0" smtClean="0"/>
              <a:t>Speed and scalability with N</a:t>
            </a:r>
          </a:p>
          <a:p>
            <a:r>
              <a:rPr lang="en-GB" dirty="0" smtClean="0"/>
              <a:t>O(N</a:t>
            </a:r>
            <a:r>
              <a:rPr lang="en-GB" baseline="30000" dirty="0" smtClean="0"/>
              <a:t>2</a:t>
            </a:r>
            <a:r>
              <a:rPr lang="en-GB" dirty="0" smtClean="0"/>
              <a:t>) floating-point </a:t>
            </a:r>
            <a:r>
              <a:rPr lang="en-GB" smtClean="0"/>
              <a:t>operations throughout</a:t>
            </a:r>
          </a:p>
          <a:p>
            <a:r>
              <a:rPr lang="en-GB" smtClean="0"/>
              <a:t>Automatic</a:t>
            </a:r>
          </a:p>
          <a:p>
            <a:pPr lvl="1"/>
            <a:r>
              <a:rPr lang="en-GB" smtClean="0"/>
              <a:t>“Tuning” parameters available – defaults usually sufficient</a:t>
            </a:r>
            <a:endParaRPr lang="en-GB" dirty="0" smtClean="0"/>
          </a:p>
          <a:p>
            <a:r>
              <a:rPr lang="en-GB" dirty="0" smtClean="0"/>
              <a:t>L</a:t>
            </a:r>
            <a:r>
              <a:rPr lang="en-GB" baseline="-25000" dirty="0" smtClean="0"/>
              <a:t>2</a:t>
            </a:r>
            <a:r>
              <a:rPr lang="en-GB" dirty="0" smtClean="0"/>
              <a:t> (least-squares) minimisation</a:t>
            </a:r>
          </a:p>
          <a:p>
            <a:pPr lvl="1"/>
            <a:r>
              <a:rPr lang="en-GB" dirty="0" smtClean="0"/>
              <a:t>Distance between model sky and calibrated observation</a:t>
            </a:r>
          </a:p>
          <a:p>
            <a:r>
              <a:rPr lang="en-GB" dirty="0" smtClean="0"/>
              <a:t>Accuracy and Robustness</a:t>
            </a:r>
          </a:p>
          <a:p>
            <a:pPr lvl="1"/>
            <a:r>
              <a:rPr lang="en-GB" dirty="0" smtClean="0"/>
              <a:t>In particular </a:t>
            </a:r>
            <a:r>
              <a:rPr lang="en-GB" dirty="0" err="1" smtClean="0"/>
              <a:t>wrt</a:t>
            </a:r>
            <a:r>
              <a:rPr lang="en-GB" dirty="0" smtClean="0"/>
              <a:t> incomplete visibilities</a:t>
            </a:r>
          </a:p>
          <a:p>
            <a:pPr lvl="2"/>
            <a:r>
              <a:rPr lang="en-GB" dirty="0" smtClean="0"/>
              <a:t>Missing baselines</a:t>
            </a:r>
          </a:p>
          <a:p>
            <a:pPr lvl="2"/>
            <a:r>
              <a:rPr lang="en-GB" dirty="0" smtClean="0"/>
              <a:t>Partial cross-correlation</a:t>
            </a:r>
          </a:p>
          <a:p>
            <a:r>
              <a:rPr lang="en-GB" dirty="0" smtClean="0"/>
              <a:t>Limited dependency on the model sky complexity</a:t>
            </a:r>
          </a:p>
          <a:p>
            <a:pPr lvl="1"/>
            <a:r>
              <a:rPr lang="en-GB" dirty="0" smtClean="0"/>
              <a:t>The main body of the algorithm does not depend on the </a:t>
            </a:r>
            <a:r>
              <a:rPr lang="en-GB" smtClean="0"/>
              <a:t>model sky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 Requirement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4588436"/>
          </a:xfrm>
        </p:spPr>
        <p:txBody>
          <a:bodyPr/>
          <a:lstStyle/>
          <a:p>
            <a:r>
              <a:rPr lang="en-GB" dirty="0" smtClean="0"/>
              <a:t>Invariants</a:t>
            </a:r>
          </a:p>
          <a:p>
            <a:pPr lvl="1"/>
            <a:r>
              <a:rPr lang="en-GB" dirty="0" smtClean="0"/>
              <a:t>What is preserved under a transformation</a:t>
            </a:r>
          </a:p>
          <a:p>
            <a:pPr lvl="1"/>
            <a:r>
              <a:rPr lang="en-GB" dirty="0" smtClean="0"/>
              <a:t>The algorithm is based on that</a:t>
            </a:r>
          </a:p>
          <a:p>
            <a:r>
              <a:rPr lang="en-GB" dirty="0" smtClean="0"/>
              <a:t>The SVD</a:t>
            </a:r>
          </a:p>
          <a:p>
            <a:pPr lvl="1"/>
            <a:r>
              <a:rPr lang="en-GB" dirty="0" smtClean="0"/>
              <a:t>Unique decomposition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U, V are unitary matrices,  </a:t>
            </a:r>
            <a:r>
              <a:rPr lang="el-GR" dirty="0" smtClean="0"/>
              <a:t>Σ</a:t>
            </a:r>
            <a:r>
              <a:rPr lang="en-GB" dirty="0" smtClean="0"/>
              <a:t>  is a diagonal matrix</a:t>
            </a:r>
          </a:p>
          <a:p>
            <a:pPr lvl="2"/>
            <a:r>
              <a:rPr lang="en-GB" dirty="0" smtClean="0"/>
              <a:t>U ∙ U</a:t>
            </a:r>
            <a:r>
              <a:rPr lang="en-GB" baseline="30000" dirty="0" smtClean="0"/>
              <a:t>H</a:t>
            </a:r>
            <a:r>
              <a:rPr lang="en-GB" dirty="0" smtClean="0"/>
              <a:t> = U</a:t>
            </a:r>
            <a:r>
              <a:rPr lang="en-GB" baseline="30000" dirty="0" smtClean="0"/>
              <a:t>H</a:t>
            </a:r>
            <a:r>
              <a:rPr lang="en-GB" dirty="0" smtClean="0"/>
              <a:t> ∙ U = I; V ∙ V</a:t>
            </a:r>
            <a:r>
              <a:rPr lang="en-GB" baseline="30000" dirty="0" smtClean="0"/>
              <a:t>H</a:t>
            </a:r>
            <a:r>
              <a:rPr lang="en-GB" dirty="0" smtClean="0"/>
              <a:t> = V</a:t>
            </a:r>
            <a:r>
              <a:rPr lang="en-GB" baseline="30000" dirty="0" smtClean="0"/>
              <a:t>H</a:t>
            </a:r>
            <a:r>
              <a:rPr lang="en-GB" dirty="0" smtClean="0"/>
              <a:t> ∙ V = I;</a:t>
            </a:r>
          </a:p>
          <a:p>
            <a:pPr lvl="2"/>
            <a:r>
              <a:rPr lang="el-GR" dirty="0" smtClean="0"/>
              <a:t>σ</a:t>
            </a:r>
            <a:r>
              <a:rPr lang="en-GB" baseline="-25000" dirty="0" smtClean="0"/>
              <a:t>i</a:t>
            </a:r>
            <a:r>
              <a:rPr lang="en-GB" dirty="0" smtClean="0"/>
              <a:t>  =  </a:t>
            </a:r>
            <a:r>
              <a:rPr lang="el-GR" dirty="0" smtClean="0"/>
              <a:t>Σ</a:t>
            </a:r>
            <a:r>
              <a:rPr lang="en-GB" baseline="-25000" dirty="0" err="1" smtClean="0"/>
              <a:t>i,i</a:t>
            </a:r>
            <a:r>
              <a:rPr lang="en-GB" dirty="0" smtClean="0"/>
              <a:t>  ≥  0  is the i-</a:t>
            </a:r>
            <a:r>
              <a:rPr lang="en-GB" dirty="0" err="1" smtClean="0"/>
              <a:t>th</a:t>
            </a:r>
            <a:r>
              <a:rPr lang="en-GB" dirty="0" smtClean="0"/>
              <a:t> largest singular value </a:t>
            </a:r>
          </a:p>
          <a:p>
            <a:pPr lvl="1"/>
            <a:r>
              <a:rPr lang="en-GB" dirty="0" smtClean="0"/>
              <a:t>Singular values are invariant under right or left application of any unitary matrix</a:t>
            </a:r>
          </a:p>
          <a:p>
            <a:pPr lvl="2"/>
            <a:r>
              <a:rPr lang="el-GR" dirty="0" smtClean="0"/>
              <a:t>σ</a:t>
            </a:r>
            <a:r>
              <a:rPr lang="en-GB" dirty="0" smtClean="0"/>
              <a:t> (A) = </a:t>
            </a:r>
            <a:r>
              <a:rPr lang="el-GR" dirty="0" smtClean="0"/>
              <a:t>σ</a:t>
            </a:r>
            <a:r>
              <a:rPr lang="en-GB" dirty="0" smtClean="0"/>
              <a:t> (W ∙ A ∙ Y)  for any A, W,  (W, Y unitary)</a:t>
            </a:r>
          </a:p>
          <a:p>
            <a:pPr lvl="2"/>
            <a:r>
              <a:rPr lang="en-GB" dirty="0" smtClean="0"/>
              <a:t>Also  ║ A ║</a:t>
            </a:r>
            <a:r>
              <a:rPr lang="en-GB" baseline="-25000" dirty="0" smtClean="0"/>
              <a:t>2</a:t>
            </a:r>
            <a:r>
              <a:rPr lang="en-GB" dirty="0" smtClean="0"/>
              <a:t> = ║ W ∙ A ∙ Y ║</a:t>
            </a:r>
            <a:r>
              <a:rPr lang="en-GB" baseline="-25000" dirty="0" smtClean="0"/>
              <a:t>2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Linear Algebra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08980" y="3285014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 A  = U</a:t>
            </a:r>
            <a:r>
              <a:rPr lang="en-GB" sz="2000" baseline="30000" dirty="0" smtClean="0"/>
              <a:t>H</a:t>
            </a:r>
            <a:r>
              <a:rPr lang="en-GB" sz="2000" dirty="0" smtClean="0"/>
              <a:t> ∙ </a:t>
            </a:r>
            <a:r>
              <a:rPr lang="el-GR" sz="2000" dirty="0" smtClean="0"/>
              <a:t>Σ</a:t>
            </a:r>
            <a:r>
              <a:rPr lang="en-GB" sz="2000" dirty="0" smtClean="0"/>
              <a:t> ∙ V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4272965"/>
          </a:xfrm>
        </p:spPr>
        <p:txBody>
          <a:bodyPr/>
          <a:lstStyle/>
          <a:p>
            <a:r>
              <a:rPr lang="en-GB" dirty="0" smtClean="0"/>
              <a:t>Visibilities V  </a:t>
            </a:r>
            <a:r>
              <a:rPr lang="en-GB" dirty="0" smtClean="0">
                <a:sym typeface="Wingdings" pitchFamily="2" charset="2"/>
              </a:rPr>
              <a:t>  image I  by 2-D Fourier Transform or similar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Fourier transforms are unitary</a:t>
            </a:r>
          </a:p>
          <a:p>
            <a:pPr lvl="1"/>
            <a:r>
              <a:rPr lang="en-GB" dirty="0" smtClean="0"/>
              <a:t>F</a:t>
            </a:r>
            <a:r>
              <a:rPr lang="en-GB" baseline="30000" dirty="0" smtClean="0"/>
              <a:t>-1</a:t>
            </a:r>
            <a:r>
              <a:rPr lang="en-GB" dirty="0" smtClean="0"/>
              <a:t> = F</a:t>
            </a:r>
            <a:r>
              <a:rPr lang="en-GB" baseline="30000" dirty="0" smtClean="0"/>
              <a:t>H</a:t>
            </a:r>
            <a:endParaRPr lang="en-GB" dirty="0" smtClean="0"/>
          </a:p>
          <a:p>
            <a:r>
              <a:rPr lang="en-GB" dirty="0" smtClean="0"/>
              <a:t>Hence</a:t>
            </a:r>
          </a:p>
          <a:p>
            <a:pPr lvl="1"/>
            <a:r>
              <a:rPr lang="en-GB" dirty="0" smtClean="0"/>
              <a:t>V = F</a:t>
            </a:r>
            <a:r>
              <a:rPr lang="en-GB" baseline="30000" dirty="0" smtClean="0"/>
              <a:t>H</a:t>
            </a:r>
            <a:r>
              <a:rPr lang="en-GB" dirty="0" smtClean="0"/>
              <a:t> ∙ I∙ F</a:t>
            </a:r>
            <a:r>
              <a:rPr lang="en-GB" baseline="30000" dirty="0" smtClean="0"/>
              <a:t>H</a:t>
            </a:r>
            <a:endParaRPr lang="en-GB" dirty="0" smtClean="0"/>
          </a:p>
          <a:p>
            <a:pPr lvl="1"/>
            <a:r>
              <a:rPr lang="en-GB" dirty="0" smtClean="0"/>
              <a:t>the singular values are preserved: </a:t>
            </a:r>
            <a:r>
              <a:rPr lang="el-GR" dirty="0" smtClean="0"/>
              <a:t>σ</a:t>
            </a:r>
            <a:r>
              <a:rPr lang="en-GB" dirty="0" smtClean="0"/>
              <a:t> (I) = </a:t>
            </a:r>
            <a:r>
              <a:rPr lang="el-GR" dirty="0" smtClean="0"/>
              <a:t>σ</a:t>
            </a:r>
            <a:r>
              <a:rPr lang="en-GB" dirty="0" smtClean="0"/>
              <a:t> (F ∙ V ∙ F) = </a:t>
            </a:r>
            <a:r>
              <a:rPr lang="el-GR" dirty="0" smtClean="0"/>
              <a:t>σ</a:t>
            </a:r>
            <a:r>
              <a:rPr lang="en-GB" dirty="0" smtClean="0"/>
              <a:t> (V)</a:t>
            </a:r>
          </a:p>
          <a:p>
            <a:pPr lvl="1"/>
            <a:r>
              <a:rPr lang="en-GB" dirty="0" smtClean="0"/>
              <a:t>Iterating over  the singular space of V is “equivalent” to iterating over the singular space of I (F is known)</a:t>
            </a:r>
          </a:p>
          <a:p>
            <a:r>
              <a:rPr lang="en-GB" dirty="0" smtClean="0"/>
              <a:t>I is real hence V is </a:t>
            </a:r>
            <a:r>
              <a:rPr lang="en-GB" dirty="0" err="1" smtClean="0"/>
              <a:t>Hermitian</a:t>
            </a:r>
            <a:r>
              <a:rPr lang="en-GB" dirty="0" smtClean="0"/>
              <a:t>:  V = V</a:t>
            </a:r>
            <a:r>
              <a:rPr lang="en-GB" baseline="30000" dirty="0" smtClean="0"/>
              <a:t>H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 err="1" smtClean="0"/>
              <a:t>Hermitian</a:t>
            </a:r>
            <a:r>
              <a:rPr lang="en-GB" dirty="0" smtClean="0"/>
              <a:t> matrices, </a:t>
            </a:r>
            <a:r>
              <a:rPr lang="en-GB" dirty="0" err="1" smtClean="0"/>
              <a:t>eigenvalues</a:t>
            </a:r>
            <a:r>
              <a:rPr lang="en-GB" dirty="0" smtClean="0"/>
              <a:t> are real and equal to the singular values </a:t>
            </a:r>
            <a:r>
              <a:rPr lang="el-GR" dirty="0" smtClean="0"/>
              <a:t>σ</a:t>
            </a:r>
            <a:r>
              <a:rPr lang="en-GB" baseline="-25000" dirty="0" smtClean="0"/>
              <a:t>i</a:t>
            </a:r>
            <a:r>
              <a:rPr lang="en-GB" dirty="0" smtClean="0"/>
              <a:t>  apart the sign (±).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and Visibility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40886" y="1754924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dirty="0" smtClean="0"/>
              <a:t>I = F ∙ V∙ F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Algorithm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10639" y="1377538"/>
            <a:ext cx="8360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Initialisation (V are the observed visibilities)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For each pass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Repeat until convergence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GB" dirty="0" smtClean="0"/>
              <a:t>Set the missing elements of V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GB" dirty="0" smtClean="0"/>
              <a:t>Get the largest  </a:t>
            </a:r>
            <a:r>
              <a:rPr lang="en-GB" dirty="0" err="1" smtClean="0"/>
              <a:t>eigenvalues</a:t>
            </a:r>
            <a:r>
              <a:rPr lang="en-GB" dirty="0" smtClean="0"/>
              <a:t> </a:t>
            </a:r>
            <a:r>
              <a:rPr lang="en-GB" smtClean="0"/>
              <a:t>and eigenvectors of </a:t>
            </a:r>
            <a:r>
              <a:rPr lang="en-GB" dirty="0" smtClean="0"/>
              <a:t>V (the number of </a:t>
            </a:r>
            <a:r>
              <a:rPr lang="en-GB" dirty="0" err="1" smtClean="0"/>
              <a:t>eigenvalues</a:t>
            </a:r>
            <a:r>
              <a:rPr lang="en-GB" dirty="0" smtClean="0"/>
              <a:t> is adjusted dynamically)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GB" dirty="0" smtClean="0"/>
              <a:t>Compute the new correction to V using the largest </a:t>
            </a:r>
            <a:r>
              <a:rPr lang="en-GB" dirty="0" err="1" smtClean="0"/>
              <a:t>eigenvalues</a:t>
            </a:r>
            <a:endParaRPr lang="en-GB" dirty="0" smtClean="0"/>
          </a:p>
          <a:p>
            <a:pPr marL="1257300" lvl="2" indent="-342900">
              <a:buFont typeface="+mj-lt"/>
              <a:buAutoNum type="alphaLcPeriod"/>
            </a:pPr>
            <a:r>
              <a:rPr lang="en-GB" dirty="0" smtClean="0"/>
              <a:t>Check for convergence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Purge the negative </a:t>
            </a:r>
            <a:r>
              <a:rPr lang="en-GB" dirty="0" err="1" smtClean="0"/>
              <a:t>eigenvalues</a:t>
            </a:r>
            <a:r>
              <a:rPr lang="en-GB" dirty="0" smtClean="0"/>
              <a:t> if required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Carry out a first preliminary calibration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Compute the complex gains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 dirty="0" smtClean="0"/>
              <a:t>If only one </a:t>
            </a:r>
            <a:r>
              <a:rPr lang="en-GB" dirty="0" err="1" smtClean="0"/>
              <a:t>eigenvalue</a:t>
            </a:r>
            <a:r>
              <a:rPr lang="en-GB" dirty="0" smtClean="0"/>
              <a:t> is required  </a:t>
            </a:r>
            <a:r>
              <a:rPr lang="en-GB" dirty="0" smtClean="0">
                <a:sym typeface="Wingdings" pitchFamily="2" charset="2"/>
              </a:rPr>
              <a:t>  immediate complex gains are obtained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 dirty="0" smtClean="0">
                <a:sym typeface="Wingdings" pitchFamily="2" charset="2"/>
              </a:rPr>
              <a:t>If more than one </a:t>
            </a:r>
            <a:r>
              <a:rPr lang="en-GB" dirty="0" err="1" smtClean="0">
                <a:sym typeface="Wingdings" pitchFamily="2" charset="2"/>
              </a:rPr>
              <a:t>eigenvalue</a:t>
            </a:r>
            <a:r>
              <a:rPr lang="en-GB" dirty="0" smtClean="0">
                <a:sym typeface="Wingdings" pitchFamily="2" charset="2"/>
              </a:rPr>
              <a:t> is required (rank-k problem k &gt; 1)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dirty="0" smtClean="0"/>
              <a:t>New algorithm, much faster than </a:t>
            </a:r>
            <a:r>
              <a:rPr lang="en-GB" dirty="0" err="1" smtClean="0"/>
              <a:t>Levenberg</a:t>
            </a:r>
            <a:r>
              <a:rPr lang="en-GB" dirty="0" smtClean="0"/>
              <a:t>-Marquardt or line search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42910" y="1357313"/>
            <a:ext cx="8072437" cy="3534301"/>
          </a:xfrm>
        </p:spPr>
        <p:txBody>
          <a:bodyPr/>
          <a:lstStyle/>
          <a:p>
            <a:r>
              <a:rPr lang="en-GB" dirty="0" smtClean="0"/>
              <a:t>Largest </a:t>
            </a:r>
            <a:r>
              <a:rPr lang="en-GB" dirty="0" err="1" smtClean="0"/>
              <a:t>eigenvalues</a:t>
            </a:r>
            <a:r>
              <a:rPr lang="en-GB" dirty="0" smtClean="0"/>
              <a:t> computation – both O(N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Lanczos</a:t>
            </a:r>
            <a:r>
              <a:rPr lang="en-GB" dirty="0" smtClean="0"/>
              <a:t> with </a:t>
            </a:r>
            <a:r>
              <a:rPr lang="en-GB" smtClean="0"/>
              <a:t>complete reorthogonalisation</a:t>
            </a:r>
          </a:p>
          <a:p>
            <a:pPr lvl="1"/>
            <a:r>
              <a:rPr lang="en-GB" smtClean="0"/>
              <a:t>Power </a:t>
            </a:r>
            <a:r>
              <a:rPr lang="en-GB" dirty="0" smtClean="0"/>
              <a:t>(subspace) iteration with </a:t>
            </a:r>
            <a:r>
              <a:rPr lang="en-GB" err="1" smtClean="0"/>
              <a:t>Raileigh</a:t>
            </a:r>
            <a:r>
              <a:rPr lang="en-GB" smtClean="0"/>
              <a:t>-Ritz estimates</a:t>
            </a:r>
          </a:p>
          <a:p>
            <a:r>
              <a:rPr lang="en-GB" smtClean="0"/>
              <a:t>L2 </a:t>
            </a:r>
            <a:r>
              <a:rPr lang="en-GB" dirty="0" smtClean="0"/>
              <a:t>minimisation</a:t>
            </a:r>
          </a:p>
          <a:p>
            <a:pPr lvl="1"/>
            <a:r>
              <a:rPr lang="en-GB" dirty="0" err="1" smtClean="0"/>
              <a:t>Levenberg</a:t>
            </a:r>
            <a:r>
              <a:rPr lang="en-GB" dirty="0" smtClean="0"/>
              <a:t>-Marquardt far too slow</a:t>
            </a:r>
          </a:p>
          <a:p>
            <a:pPr lvl="1"/>
            <a:r>
              <a:rPr lang="en-GB" dirty="0" smtClean="0"/>
              <a:t>New algorithm is O(N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Iterative one-sided solution</a:t>
            </a:r>
          </a:p>
          <a:p>
            <a:pPr lvl="2"/>
            <a:r>
              <a:rPr lang="en-GB" dirty="0" smtClean="0"/>
              <a:t>Attempts to “jump” between convergence curves</a:t>
            </a:r>
          </a:p>
          <a:p>
            <a:pPr lvl="2"/>
            <a:r>
              <a:rPr lang="en-GB" dirty="0" smtClean="0"/>
              <a:t>Very fast convergence</a:t>
            </a:r>
          </a:p>
          <a:p>
            <a:pPr lvl="2"/>
            <a:r>
              <a:rPr lang="en-GB" dirty="0" smtClean="0"/>
              <a:t>It appears to work also for “brute force” approach, i.e. Minimise distance between observed and model visibilities (although </a:t>
            </a:r>
            <a:r>
              <a:rPr lang="en-GB" smtClean="0"/>
              <a:t>with larger </a:t>
            </a:r>
            <a:r>
              <a:rPr lang="en-GB" dirty="0" smtClean="0"/>
              <a:t>errors)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 components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y1-stef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 w="6350">
          <a:solidFill>
            <a:schemeClr val="tx1"/>
          </a:solidFill>
        </a:ln>
      </a:spPr>
      <a:bodyPr rtlCol="0" anchor="ctr"/>
      <a:lstStyle>
        <a:defPPr algn="ctr">
          <a:defRPr sz="1200" b="1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New-Day1-stefc</Template>
  <TotalTime>3159</TotalTime>
  <Words>1012</Words>
  <Application>Microsoft Office PowerPoint</Application>
  <PresentationFormat>On-screen Show (4:3)</PresentationFormat>
  <Paragraphs>209</Paragraphs>
  <Slides>27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Day1-stefa</vt:lpstr>
      <vt:lpstr>Equation</vt:lpstr>
      <vt:lpstr>A New Antenna Calibration algorithm for AA single station snapshot correlation  S.Salvini, F.Dulwich, B.Mort, K.Zarb-Adami stef.salvini@oerc.ox.ac.uk</vt:lpstr>
      <vt:lpstr>Content</vt:lpstr>
      <vt:lpstr>Content</vt:lpstr>
      <vt:lpstr>Algorithm motivation</vt:lpstr>
      <vt:lpstr>Algorithm Requirement</vt:lpstr>
      <vt:lpstr>Some Linear Algebra</vt:lpstr>
      <vt:lpstr>Image and Visibility</vt:lpstr>
      <vt:lpstr>The Algorithm</vt:lpstr>
      <vt:lpstr>Algorithm components</vt:lpstr>
      <vt:lpstr>Some further considerations</vt:lpstr>
      <vt:lpstr>Content</vt:lpstr>
      <vt:lpstr>Chilbolton LBA LOFAR Station</vt:lpstr>
      <vt:lpstr>Model Sky</vt:lpstr>
      <vt:lpstr>58.4 MHz – 500 sources model sky</vt:lpstr>
      <vt:lpstr>Timing and performance</vt:lpstr>
      <vt:lpstr>Antenna Gains</vt:lpstr>
      <vt:lpstr>Content</vt:lpstr>
      <vt:lpstr>Simulated Sky</vt:lpstr>
      <vt:lpstr>Some performance figures</vt:lpstr>
      <vt:lpstr>96 Antennas Simulation</vt:lpstr>
      <vt:lpstr>351 Antennas Simulation</vt:lpstr>
      <vt:lpstr>1,000 Antennas Simulation</vt:lpstr>
      <vt:lpstr>One or more eigenvalues?</vt:lpstr>
      <vt:lpstr>Realistic simulated sky – 351 antennas</vt:lpstr>
      <vt:lpstr>Missing Baselines (351 antennas case)</vt:lpstr>
      <vt:lpstr>Conclusions</vt:lpstr>
      <vt:lpstr>Slide 27</vt:lpstr>
    </vt:vector>
  </TitlesOfParts>
  <Company>OeRC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Stef Salvini</dc:creator>
  <cp:lastModifiedBy>Stefano Salvini</cp:lastModifiedBy>
  <cp:revision>322</cp:revision>
  <dcterms:created xsi:type="dcterms:W3CDTF">2010-05-09T06:46:31Z</dcterms:created>
  <dcterms:modified xsi:type="dcterms:W3CDTF">2011-12-13T11:16:34Z</dcterms:modified>
</cp:coreProperties>
</file>