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60" r:id="rId1"/>
  </p:sldMasterIdLst>
  <p:notesMasterIdLst>
    <p:notesMasterId r:id="rId42"/>
  </p:notesMasterIdLst>
  <p:sldIdLst>
    <p:sldId id="258" r:id="rId2"/>
    <p:sldId id="351" r:id="rId3"/>
    <p:sldId id="274" r:id="rId4"/>
    <p:sldId id="276" r:id="rId5"/>
    <p:sldId id="277" r:id="rId6"/>
    <p:sldId id="278" r:id="rId7"/>
    <p:sldId id="348" r:id="rId8"/>
    <p:sldId id="289" r:id="rId9"/>
    <p:sldId id="282" r:id="rId10"/>
    <p:sldId id="346" r:id="rId11"/>
    <p:sldId id="283" r:id="rId12"/>
    <p:sldId id="345" r:id="rId13"/>
    <p:sldId id="284" r:id="rId14"/>
    <p:sldId id="356" r:id="rId15"/>
    <p:sldId id="349" r:id="rId16"/>
    <p:sldId id="357" r:id="rId17"/>
    <p:sldId id="361" r:id="rId18"/>
    <p:sldId id="359" r:id="rId19"/>
    <p:sldId id="362" r:id="rId20"/>
    <p:sldId id="354" r:id="rId21"/>
    <p:sldId id="350" r:id="rId22"/>
    <p:sldId id="367" r:id="rId23"/>
    <p:sldId id="368" r:id="rId24"/>
    <p:sldId id="369" r:id="rId25"/>
    <p:sldId id="364" r:id="rId26"/>
    <p:sldId id="297" r:id="rId27"/>
    <p:sldId id="260" r:id="rId28"/>
    <p:sldId id="323" r:id="rId29"/>
    <p:sldId id="324" r:id="rId30"/>
    <p:sldId id="325" r:id="rId31"/>
    <p:sldId id="326" r:id="rId32"/>
    <p:sldId id="327" r:id="rId33"/>
    <p:sldId id="298" r:id="rId34"/>
    <p:sldId id="365" r:id="rId35"/>
    <p:sldId id="366" r:id="rId36"/>
    <p:sldId id="342" r:id="rId37"/>
    <p:sldId id="343" r:id="rId38"/>
    <p:sldId id="268" r:id="rId39"/>
    <p:sldId id="341" r:id="rId40"/>
    <p:sldId id="370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3366FF"/>
    <a:srgbClr val="6666FF"/>
    <a:srgbClr val="0066FF"/>
    <a:srgbClr val="0099FF"/>
    <a:srgbClr val="009999"/>
    <a:srgbClr val="006699"/>
    <a:srgbClr val="3366CC"/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3" autoAdjust="0"/>
    <p:restoredTop sz="94677" autoAdjust="0"/>
  </p:normalViewPr>
  <p:slideViewPr>
    <p:cSldViewPr>
      <p:cViewPr varScale="1">
        <p:scale>
          <a:sx n="66" d="100"/>
          <a:sy n="66" d="100"/>
        </p:scale>
        <p:origin x="-5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3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A4078-4904-4013-BE82-F59851B74F46}" type="datetimeFigureOut">
              <a:rPr lang="en-GB" smtClean="0"/>
              <a:pPr/>
              <a:t>13/12/2011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E2A763-FB6A-4832-8D83-ECBFF92EB54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FE6EB-F637-43A3-87B6-15AA32CCDF67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3B36E2-DF72-472D-95EA-AC77DDBB0D68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76B89-FD4E-4FFB-AD3E-15CD274B6725}" type="slidenum">
              <a:rPr lang="en-GB" smtClean="0">
                <a:solidFill>
                  <a:prstClr val="black"/>
                </a:solidFill>
              </a:rPr>
              <a:pPr/>
              <a:t>23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76B89-FD4E-4FFB-AD3E-15CD274B6725}" type="slidenum">
              <a:rPr lang="en-GB" smtClean="0">
                <a:solidFill>
                  <a:prstClr val="black"/>
                </a:solidFill>
              </a:rPr>
              <a:pPr/>
              <a:t>24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7BF10C-67DF-477C-A0EF-86BF23AFC915}" type="slidenum">
              <a:rPr lang="en-GB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pPr/>
              <a:t>25</a:t>
            </a:fld>
            <a:endParaRPr lang="en-GB">
              <a:solidFill>
                <a:prstClr val="black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3311" y="2310565"/>
            <a:ext cx="7772400" cy="1470025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9111" y="40663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E8A20-8AA2-2B44-B255-5649A28F6D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1DD8-149D-CF43-B359-97973CA545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738438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E8A20-8AA2-2B44-B255-5649A28F6D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1DD8-149D-CF43-B359-97973CA545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613510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E8A20-8AA2-2B44-B255-5649A28F6D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1DD8-149D-CF43-B359-97973CA545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716934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9750" y="1628775"/>
            <a:ext cx="8064500" cy="4464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E8A20-8AA2-2B44-B255-5649A28F6D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1DD8-149D-CF43-B359-97973CA545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186789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E8A20-8AA2-2B44-B255-5649A28F6D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1DD8-149D-CF43-B359-97973CA545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723378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E8A20-8AA2-2B44-B255-5649A28F6D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1DD8-149D-CF43-B359-97973CA545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963499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E8A20-8AA2-2B44-B255-5649A28F6D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1DD8-149D-CF43-B359-97973CA545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242140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E8A20-8AA2-2B44-B255-5649A28F6D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1DD8-149D-CF43-B359-97973CA545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6967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E8A20-8AA2-2B44-B255-5649A28F6D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1DD8-149D-CF43-B359-97973CA545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832565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E8A20-8AA2-2B44-B255-5649A28F6D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1DD8-149D-CF43-B359-97973CA545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881600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E8A20-8AA2-2B44-B255-5649A28F6D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1DD8-149D-CF43-B359-97973CA545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307409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KA PP-Inside.jp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23816"/>
            <a:ext cx="9162994" cy="69091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5144" y="76484"/>
            <a:ext cx="64869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E7E8A20-8AA2-2B44-B255-5649A28F6D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12/13/2011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67A1DD8-149D-CF43-B359-97973CA545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148942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emf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6.jpeg"/><Relationship Id="rId7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10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SKA PP-Fron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1400"/>
            <a:ext cx="9162669" cy="690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itle 1"/>
          <p:cNvSpPr>
            <a:spLocks noGrp="1"/>
          </p:cNvSpPr>
          <p:nvPr>
            <p:ph type="ctrTitle"/>
          </p:nvPr>
        </p:nvSpPr>
        <p:spPr bwMode="auto">
          <a:xfrm>
            <a:off x="2915816" y="3140968"/>
            <a:ext cx="6048672" cy="288032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-US" sz="3000" dirty="0" smtClean="0">
                <a:solidFill>
                  <a:schemeClr val="bg1"/>
                </a:solidFill>
                <a:latin typeface="Arial" charset="0"/>
              </a:rPr>
              <a:t>Update on the SKA </a:t>
            </a:r>
            <a:br>
              <a:rPr lang="en-US" sz="3000" dirty="0" smtClean="0">
                <a:solidFill>
                  <a:schemeClr val="bg1"/>
                </a:solidFill>
                <a:latin typeface="Arial" charset="0"/>
              </a:rPr>
            </a:br>
            <a:r>
              <a:rPr lang="en-US" sz="3000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en-US" sz="3000" dirty="0" smtClean="0">
                <a:solidFill>
                  <a:schemeClr val="bg1"/>
                </a:solidFill>
                <a:latin typeface="Arial" charset="0"/>
              </a:rPr>
            </a:br>
            <a:r>
              <a:rPr lang="en-US" sz="3000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en-US" sz="3000" dirty="0" smtClean="0">
                <a:solidFill>
                  <a:schemeClr val="bg1"/>
                </a:solidFill>
                <a:latin typeface="Arial" charset="0"/>
              </a:rPr>
            </a:br>
            <a:r>
              <a:rPr lang="en-US" sz="2200" dirty="0" smtClean="0">
                <a:solidFill>
                  <a:schemeClr val="bg1"/>
                </a:solidFill>
                <a:latin typeface="Arial" charset="0"/>
              </a:rPr>
              <a:t>R. T. Schilizzi</a:t>
            </a:r>
            <a:r>
              <a:rPr lang="en-US" sz="3000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en-US" sz="3000" dirty="0" smtClean="0">
                <a:solidFill>
                  <a:schemeClr val="bg1"/>
                </a:solidFill>
                <a:latin typeface="Arial" charset="0"/>
              </a:rPr>
            </a:br>
            <a:r>
              <a:rPr lang="en-US" sz="2200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en-US" sz="2200" dirty="0" smtClean="0">
                <a:solidFill>
                  <a:schemeClr val="bg1"/>
                </a:solidFill>
                <a:latin typeface="Arial" charset="0"/>
              </a:rPr>
            </a:br>
            <a:r>
              <a:rPr lang="en-US" sz="2200" dirty="0" smtClean="0">
                <a:solidFill>
                  <a:schemeClr val="bg1"/>
                </a:solidFill>
                <a:latin typeface="Arial" charset="0"/>
              </a:rPr>
              <a:t>AA </a:t>
            </a:r>
            <a:r>
              <a:rPr lang="en-US" sz="2200" dirty="0" err="1" smtClean="0">
                <a:solidFill>
                  <a:schemeClr val="bg1"/>
                </a:solidFill>
                <a:latin typeface="Arial" charset="0"/>
              </a:rPr>
              <a:t>Workshop@ASTRON</a:t>
            </a:r>
            <a:r>
              <a:rPr lang="en-US" sz="2200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en-US" sz="2200" dirty="0" smtClean="0">
                <a:solidFill>
                  <a:schemeClr val="bg1"/>
                </a:solidFill>
                <a:latin typeface="Arial" charset="0"/>
              </a:rPr>
            </a:br>
            <a:r>
              <a:rPr lang="en-US" sz="2200" dirty="0" smtClean="0">
                <a:solidFill>
                  <a:schemeClr val="bg1"/>
                </a:solidFill>
                <a:latin typeface="Arial" charset="0"/>
              </a:rPr>
              <a:t>13 December 2011</a:t>
            </a:r>
            <a:r>
              <a:rPr lang="en-US" sz="3000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en-US" sz="3000" dirty="0" smtClean="0">
                <a:solidFill>
                  <a:schemeClr val="bg1"/>
                </a:solidFill>
                <a:latin typeface="Arial" charset="0"/>
              </a:rPr>
            </a:br>
            <a:r>
              <a:rPr lang="en-US" sz="3000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en-US" sz="3000" dirty="0" smtClean="0">
                <a:solidFill>
                  <a:schemeClr val="bg1"/>
                </a:solidFill>
                <a:latin typeface="Arial" charset="0"/>
              </a:rPr>
            </a:br>
            <a:r>
              <a:rPr lang="en-US" sz="3000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en-US" sz="3000" dirty="0" smtClean="0">
                <a:solidFill>
                  <a:schemeClr val="bg1"/>
                </a:solidFill>
                <a:latin typeface="Arial" charset="0"/>
              </a:rPr>
            </a:br>
            <a:endParaRPr lang="en-US" sz="2000" dirty="0" smtClean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3225" y="1359793"/>
            <a:ext cx="4702175" cy="318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755775"/>
            <a:ext cx="3267075" cy="2451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0" y="0"/>
            <a:ext cx="7545536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 dirty="0" smtClean="0">
                <a:solidFill>
                  <a:schemeClr val="bg1"/>
                </a:solidFill>
              </a:rPr>
              <a:t>Advanced Instrumentation Program:                            </a:t>
            </a:r>
            <a:r>
              <a:rPr lang="en-GB" sz="2800" dirty="0" smtClean="0">
                <a:solidFill>
                  <a:schemeClr val="bg1"/>
                </a:solidFill>
              </a:rPr>
              <a:t>mid-frequency aperture array</a:t>
            </a:r>
            <a:endParaRPr lang="en-US" sz="2800" dirty="0">
              <a:solidFill>
                <a:schemeClr val="bg1"/>
              </a:solidFill>
              <a:latin typeface="Arial" pitchFamily="34" charset="0"/>
            </a:endParaRP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683090" y="1359793"/>
            <a:ext cx="5537200" cy="4395788"/>
            <a:chOff x="3606800" y="927534"/>
            <a:chExt cx="5537200" cy="4395711"/>
          </a:xfrm>
        </p:grpSpPr>
        <p:pic>
          <p:nvPicPr>
            <p:cNvPr id="15369" name="Picture 22" descr="embrace april 2009l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70300" y="927534"/>
              <a:ext cx="5283290" cy="3961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3606800" y="4861290"/>
              <a:ext cx="5537200" cy="46195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24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rPr>
                <a:t>Industry already involved in production</a:t>
              </a:r>
              <a:r>
                <a:rPr lang="en-GB" sz="2400" dirty="0"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  <p:pic>
        <p:nvPicPr>
          <p:cNvPr id="12" name="Picture 11" descr="DSC00890"/>
          <p:cNvPicPr>
            <a:picLocks noChangeAspect="1" noChangeArrowheads="1"/>
          </p:cNvPicPr>
          <p:nvPr/>
        </p:nvPicPr>
        <p:blipFill>
          <a:blip r:embed="rId5" cstate="print"/>
          <a:srcRect l="5630" b="9636"/>
          <a:stretch>
            <a:fillRect/>
          </a:stretch>
        </p:blipFill>
        <p:spPr bwMode="auto">
          <a:xfrm>
            <a:off x="251519" y="4437112"/>
            <a:ext cx="3365093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3" name="TextBox 12"/>
          <p:cNvSpPr txBox="1"/>
          <p:nvPr/>
        </p:nvSpPr>
        <p:spPr>
          <a:xfrm>
            <a:off x="4644008" y="2492896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GB" sz="2400" b="1" dirty="0" smtClean="0"/>
              <a:t>EMBRACE</a:t>
            </a:r>
            <a:endParaRPr lang="en-GB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051720" y="4941168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2-PAD</a:t>
            </a:r>
            <a:endParaRPr lang="en-GB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6456"/>
            <a:ext cx="624808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Baseline design component: </a:t>
            </a:r>
            <a:r>
              <a:rPr lang="en-GB" sz="3600" dirty="0" smtClean="0">
                <a:solidFill>
                  <a:schemeClr val="bg1"/>
                </a:solidFill>
              </a:rPr>
              <a:t>Dishes + single pixel</a:t>
            </a:r>
            <a:r>
              <a:rPr lang="en-GB" sz="3600" b="1" dirty="0" smtClean="0">
                <a:solidFill>
                  <a:schemeClr val="bg1"/>
                </a:solidFill>
              </a:rPr>
              <a:t> </a:t>
            </a:r>
            <a:r>
              <a:rPr lang="en-GB" sz="3600" dirty="0" smtClean="0">
                <a:solidFill>
                  <a:schemeClr val="bg1"/>
                </a:solidFill>
              </a:rPr>
              <a:t>feeds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  <p:sp>
        <p:nvSpPr>
          <p:cNvPr id="35843" name="Text Box 8"/>
          <p:cNvSpPr txBox="1">
            <a:spLocks noChangeArrowheads="1"/>
          </p:cNvSpPr>
          <p:nvPr/>
        </p:nvSpPr>
        <p:spPr bwMode="auto">
          <a:xfrm>
            <a:off x="323850" y="6308725"/>
            <a:ext cx="81359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800" b="1">
              <a:latin typeface="Arial Unicode MS" pitchFamily="34" charset="-128"/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690688" y="2930525"/>
            <a:ext cx="7646987" cy="2970213"/>
            <a:chOff x="4468" y="845"/>
            <a:chExt cx="4817" cy="1871"/>
          </a:xfrm>
        </p:grpSpPr>
        <p:sp>
          <p:nvSpPr>
            <p:cNvPr id="35866" name="Text Box 13"/>
            <p:cNvSpPr txBox="1">
              <a:spLocks noChangeArrowheads="1"/>
            </p:cNvSpPr>
            <p:nvPr/>
          </p:nvSpPr>
          <p:spPr bwMode="auto">
            <a:xfrm>
              <a:off x="4468" y="845"/>
              <a:ext cx="1292" cy="3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3200" b="1">
                  <a:latin typeface="Arial" pitchFamily="34" charset="0"/>
                </a:rPr>
                <a:t>MeerKAT</a:t>
              </a:r>
              <a:endParaRPr lang="en-US" sz="3200" b="1">
                <a:latin typeface="Arial" pitchFamily="34" charset="0"/>
              </a:endParaRPr>
            </a:p>
          </p:txBody>
        </p:sp>
        <p:sp>
          <p:nvSpPr>
            <p:cNvPr id="35867" name="Text Box 14"/>
            <p:cNvSpPr txBox="1">
              <a:spLocks noChangeArrowheads="1"/>
            </p:cNvSpPr>
            <p:nvPr/>
          </p:nvSpPr>
          <p:spPr bwMode="auto">
            <a:xfrm>
              <a:off x="8038" y="2464"/>
              <a:ext cx="1247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2000">
                <a:solidFill>
                  <a:schemeClr val="bg1"/>
                </a:solidFill>
                <a:latin typeface="Arial" pitchFamily="34" charset="0"/>
              </a:endParaRP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0" y="1369456"/>
            <a:ext cx="4289783" cy="2748629"/>
            <a:chOff x="3265" y="2762"/>
            <a:chExt cx="2654" cy="1778"/>
          </a:xfrm>
        </p:grpSpPr>
        <p:pic>
          <p:nvPicPr>
            <p:cNvPr id="35863" name="Picture 11" descr="IMG_1686"/>
            <p:cNvPicPr>
              <a:picLocks noChangeAspect="1" noChangeArrowheads="1"/>
            </p:cNvPicPr>
            <p:nvPr/>
          </p:nvPicPr>
          <p:blipFill>
            <a:blip r:embed="rId2" cstate="print"/>
            <a:srcRect t="16667"/>
            <a:stretch>
              <a:fillRect/>
            </a:stretch>
          </p:blipFill>
          <p:spPr bwMode="auto">
            <a:xfrm>
              <a:off x="3265" y="2762"/>
              <a:ext cx="2495" cy="1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64" name="Text Box 15"/>
            <p:cNvSpPr txBox="1">
              <a:spLocks noChangeArrowheads="1"/>
            </p:cNvSpPr>
            <p:nvPr/>
          </p:nvSpPr>
          <p:spPr bwMode="auto">
            <a:xfrm>
              <a:off x="4422" y="2795"/>
              <a:ext cx="1497" cy="5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3200" b="1">
                  <a:solidFill>
                    <a:schemeClr val="bg1"/>
                  </a:solidFill>
                  <a:latin typeface="Arial" pitchFamily="34" charset="0"/>
                </a:rPr>
                <a:t>CART</a:t>
              </a:r>
              <a:r>
                <a:rPr lang="en-GB" sz="2000" b="1">
                  <a:solidFill>
                    <a:schemeClr val="bg1"/>
                  </a:solidFill>
                  <a:latin typeface="Arial" pitchFamily="34" charset="0"/>
                </a:rPr>
                <a:t> </a:t>
              </a:r>
              <a:r>
                <a:rPr lang="en-GB" sz="2000">
                  <a:solidFill>
                    <a:schemeClr val="bg1"/>
                  </a:solidFill>
                  <a:latin typeface="Arial" pitchFamily="34" charset="0"/>
                </a:rPr>
                <a:t>(Canada)</a:t>
              </a:r>
              <a:endParaRPr lang="en-US" sz="320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35865" name="Text Box 16"/>
            <p:cNvSpPr txBox="1">
              <a:spLocks noChangeArrowheads="1"/>
            </p:cNvSpPr>
            <p:nvPr/>
          </p:nvSpPr>
          <p:spPr bwMode="auto">
            <a:xfrm>
              <a:off x="3651" y="4051"/>
              <a:ext cx="2109" cy="4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000">
                  <a:solidFill>
                    <a:schemeClr val="bg1"/>
                  </a:solidFill>
                  <a:latin typeface="Arial" pitchFamily="34" charset="0"/>
                </a:rPr>
                <a:t>10 m composite prototype</a:t>
              </a:r>
              <a:endParaRPr lang="en-US" sz="2000">
                <a:solidFill>
                  <a:schemeClr val="bg1"/>
                </a:solidFill>
                <a:latin typeface="Arial" pitchFamily="34" charset="0"/>
              </a:endParaRPr>
            </a:p>
            <a:p>
              <a:pPr algn="ctr" eaLnBrk="0" hangingPunct="0">
                <a:spcBef>
                  <a:spcPct val="50000"/>
                </a:spcBef>
              </a:pPr>
              <a:endParaRPr lang="en-US" sz="2000">
                <a:solidFill>
                  <a:schemeClr val="bg1"/>
                </a:solidFill>
                <a:latin typeface="Arial" pitchFamily="34" charset="0"/>
              </a:endParaRP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4289610" y="4485249"/>
            <a:ext cx="3404589" cy="2340904"/>
            <a:chOff x="1338" y="709"/>
            <a:chExt cx="2358" cy="1735"/>
          </a:xfrm>
        </p:grpSpPr>
        <p:pic>
          <p:nvPicPr>
            <p:cNvPr id="35860" name="Picture 7" descr="6dishes+nod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83" y="709"/>
              <a:ext cx="2313" cy="1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61" name="Text Box 17"/>
            <p:cNvSpPr txBox="1">
              <a:spLocks noChangeArrowheads="1"/>
            </p:cNvSpPr>
            <p:nvPr/>
          </p:nvSpPr>
          <p:spPr bwMode="auto">
            <a:xfrm>
              <a:off x="1338" y="799"/>
              <a:ext cx="1406" cy="4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3200" b="1">
                  <a:solidFill>
                    <a:schemeClr val="bg1"/>
                  </a:solidFill>
                  <a:latin typeface="Arial" pitchFamily="34" charset="0"/>
                </a:rPr>
                <a:t>ATA </a:t>
              </a:r>
              <a:r>
                <a:rPr lang="en-GB" sz="2000">
                  <a:solidFill>
                    <a:schemeClr val="bg1"/>
                  </a:solidFill>
                  <a:latin typeface="Arial" pitchFamily="34" charset="0"/>
                </a:rPr>
                <a:t>(USA)</a:t>
              </a:r>
              <a:endParaRPr lang="en-US" sz="200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35862" name="Text Box 18"/>
            <p:cNvSpPr txBox="1">
              <a:spLocks noChangeArrowheads="1"/>
            </p:cNvSpPr>
            <p:nvPr/>
          </p:nvSpPr>
          <p:spPr bwMode="auto">
            <a:xfrm>
              <a:off x="1383" y="1207"/>
              <a:ext cx="1192" cy="75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000" dirty="0">
                  <a:solidFill>
                    <a:schemeClr val="bg1"/>
                  </a:solidFill>
                  <a:latin typeface="Arial" pitchFamily="34" charset="0"/>
                </a:rPr>
                <a:t>42x6m </a:t>
              </a:r>
              <a:r>
                <a:rPr lang="en-GB" sz="2000" dirty="0" err="1">
                  <a:solidFill>
                    <a:schemeClr val="bg1"/>
                  </a:solidFill>
                  <a:latin typeface="Arial" pitchFamily="34" charset="0"/>
                </a:rPr>
                <a:t>hydroformed</a:t>
              </a:r>
              <a:r>
                <a:rPr lang="en-GB" sz="2000" dirty="0">
                  <a:solidFill>
                    <a:schemeClr val="bg1"/>
                  </a:solidFill>
                  <a:latin typeface="Arial" pitchFamily="34" charset="0"/>
                </a:rPr>
                <a:t> dishes</a:t>
              </a:r>
              <a:endParaRPr lang="en-US" sz="2000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</p:grpSp>
      <p:sp>
        <p:nvSpPr>
          <p:cNvPr id="35857" name="TextBox 20"/>
          <p:cNvSpPr txBox="1">
            <a:spLocks noChangeArrowheads="1"/>
          </p:cNvSpPr>
          <p:nvPr/>
        </p:nvSpPr>
        <p:spPr bwMode="auto">
          <a:xfrm>
            <a:off x="0" y="1000125"/>
            <a:ext cx="4289610" cy="369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 bwMode="auto">
          <a:xfrm>
            <a:off x="1428750" y="4143375"/>
            <a:ext cx="19065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GB" sz="3200" b="1" dirty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4000500" y="4429125"/>
            <a:ext cx="20431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GB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5846" name="Picture 24" descr="C:\Users\RICHAR~1\AppData\Local\Temp\KAT7_May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5" y="1500188"/>
            <a:ext cx="3857625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TextBox 27"/>
          <p:cNvSpPr txBox="1">
            <a:spLocks noChangeArrowheads="1"/>
          </p:cNvSpPr>
          <p:nvPr/>
        </p:nvSpPr>
        <p:spPr bwMode="auto">
          <a:xfrm>
            <a:off x="4786313" y="1571625"/>
            <a:ext cx="38179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MeerKAT</a:t>
            </a:r>
            <a:r>
              <a:rPr lang="en-GB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(South Africa)</a:t>
            </a:r>
          </a:p>
          <a:p>
            <a:r>
              <a:rPr lang="en-GB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80x12m composite dishes</a:t>
            </a:r>
          </a:p>
          <a:p>
            <a:endParaRPr lang="en-GB"/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250825" y="4076700"/>
            <a:ext cx="3808413" cy="2540000"/>
            <a:chOff x="5336207" y="3937620"/>
            <a:chExt cx="3807793" cy="2539379"/>
          </a:xfrm>
        </p:grpSpPr>
        <p:pic>
          <p:nvPicPr>
            <p:cNvPr id="35852" name="Picture 29" descr="ASKAP3_Nov10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64088" y="3957058"/>
              <a:ext cx="3779912" cy="2519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53" name="TextBox 24"/>
            <p:cNvSpPr txBox="1">
              <a:spLocks noChangeArrowheads="1"/>
            </p:cNvSpPr>
            <p:nvPr/>
          </p:nvSpPr>
          <p:spPr bwMode="auto">
            <a:xfrm>
              <a:off x="5652120" y="4509120"/>
              <a:ext cx="2786062" cy="677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2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36x12m panel dishes</a:t>
              </a:r>
            </a:p>
            <a:p>
              <a:endParaRPr lang="en-GB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336207" y="3937620"/>
              <a:ext cx="3023696" cy="8618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3200" dirty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ASKAP </a:t>
              </a:r>
              <a:r>
                <a:rPr lang="en-GB" sz="2000" dirty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(Australia)</a:t>
              </a:r>
              <a:endParaRPr lang="en-GB" sz="3200" dirty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endParaRPr lang="en-GB" dirty="0"/>
            </a:p>
          </p:txBody>
        </p:sp>
      </p:grpSp>
      <p:grpSp>
        <p:nvGrpSpPr>
          <p:cNvPr id="6" name="Group 30"/>
          <p:cNvGrpSpPr/>
          <p:nvPr/>
        </p:nvGrpSpPr>
        <p:grpSpPr>
          <a:xfrm>
            <a:off x="1870113" y="1420471"/>
            <a:ext cx="5824086" cy="5407367"/>
            <a:chOff x="1870113" y="1420471"/>
            <a:chExt cx="5824086" cy="5407367"/>
          </a:xfrm>
        </p:grpSpPr>
        <p:pic>
          <p:nvPicPr>
            <p:cNvPr id="27" name="Picture 26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70113" y="1420471"/>
              <a:ext cx="5824086" cy="5407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TextBox 29"/>
            <p:cNvSpPr txBox="1"/>
            <p:nvPr/>
          </p:nvSpPr>
          <p:spPr>
            <a:xfrm>
              <a:off x="5630031" y="1571625"/>
              <a:ext cx="2064168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SKA Dish Verification Antenna #1</a:t>
              </a:r>
            </a:p>
            <a:p>
              <a:pPr algn="ctr"/>
              <a:endParaRPr lang="en-GB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GB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Mechanical design by </a:t>
              </a:r>
            </a:p>
            <a:p>
              <a:pPr algn="ctr"/>
              <a:r>
                <a:rPr lang="en-GB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Gordon Lacy &amp; Matt Fleming </a:t>
              </a:r>
            </a:p>
            <a:p>
              <a:pPr algn="ctr"/>
              <a:endParaRPr lang="en-GB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GB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NRC-SPDO/SPO partnership</a:t>
              </a:r>
            </a:p>
            <a:p>
              <a:endParaRPr lang="en-GB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KA PP-Insid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994" y="-23816"/>
            <a:ext cx="9162994" cy="69091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-47632"/>
            <a:ext cx="713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prstClr val="white"/>
                </a:solidFill>
              </a:rPr>
              <a:t>3-axis ASKAP Antenna Design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81500" y="1458476"/>
            <a:ext cx="4739256" cy="9659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en-US" sz="2800" dirty="0" smtClean="0">
              <a:solidFill>
                <a:prstClr val="black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1" name="Picture 10" descr="IMG_7829.jpg"/>
          <p:cNvPicPr>
            <a:picLocks noChangeAspect="1"/>
          </p:cNvPicPr>
          <p:nvPr/>
        </p:nvPicPr>
        <p:blipFill>
          <a:blip r:embed="rId3" cstate="print"/>
          <a:srcRect t="14345"/>
          <a:stretch>
            <a:fillRect/>
          </a:stretch>
        </p:blipFill>
        <p:spPr>
          <a:xfrm>
            <a:off x="0" y="1863867"/>
            <a:ext cx="3799608" cy="4881816"/>
          </a:xfrm>
          <a:prstGeom prst="rect">
            <a:avLst/>
          </a:prstGeom>
        </p:spPr>
      </p:pic>
      <p:pic>
        <p:nvPicPr>
          <p:cNvPr id="13" name="Picture 12" descr="IMG_7829.jpg"/>
          <p:cNvPicPr>
            <a:picLocks noChangeAspect="1"/>
          </p:cNvPicPr>
          <p:nvPr/>
        </p:nvPicPr>
        <p:blipFill>
          <a:blip r:embed="rId4" cstate="print"/>
          <a:srcRect l="30360" t="49836" r="27228" b="25933"/>
          <a:stretch>
            <a:fillRect/>
          </a:stretch>
        </p:blipFill>
        <p:spPr>
          <a:xfrm>
            <a:off x="4762500" y="2424392"/>
            <a:ext cx="4358408" cy="3735107"/>
          </a:xfrm>
          <a:prstGeom prst="rect">
            <a:avLst/>
          </a:prstGeom>
        </p:spPr>
      </p:pic>
      <p:sp>
        <p:nvSpPr>
          <p:cNvPr id="8" name="Curved Right Arrow 7"/>
          <p:cNvSpPr/>
          <p:nvPr/>
        </p:nvSpPr>
        <p:spPr>
          <a:xfrm flipV="1">
            <a:off x="5603008" y="2780863"/>
            <a:ext cx="2197100" cy="643757"/>
          </a:xfrm>
          <a:prstGeom prst="curvedRightArrow">
            <a:avLst>
              <a:gd name="adj1" fmla="val 11172"/>
              <a:gd name="adj2" fmla="val 50000"/>
              <a:gd name="adj3" fmla="val 25000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Curved Right Arrow 8"/>
          <p:cNvSpPr/>
          <p:nvPr/>
        </p:nvSpPr>
        <p:spPr>
          <a:xfrm rot="5400000">
            <a:off x="6838218" y="3571402"/>
            <a:ext cx="1181098" cy="963734"/>
          </a:xfrm>
          <a:prstGeom prst="curvedRightArrow">
            <a:avLst>
              <a:gd name="adj1" fmla="val 9019"/>
              <a:gd name="adj2" fmla="val 50000"/>
              <a:gd name="adj3" fmla="val 25000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Curved Right Arrow 9"/>
          <p:cNvSpPr/>
          <p:nvPr/>
        </p:nvSpPr>
        <p:spPr>
          <a:xfrm rot="10800000">
            <a:off x="6063214" y="5111749"/>
            <a:ext cx="1847420" cy="542081"/>
          </a:xfrm>
          <a:prstGeom prst="curvedRightArrow">
            <a:avLst>
              <a:gd name="adj1" fmla="val 9926"/>
              <a:gd name="adj2" fmla="val 50000"/>
              <a:gd name="adj3" fmla="val 25000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524000" y="2424392"/>
            <a:ext cx="3238500" cy="17158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676400" y="5317358"/>
            <a:ext cx="3086100" cy="8421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2584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614362" y="211015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Advanced Instrumentation Program: </a:t>
            </a:r>
            <a:r>
              <a:rPr lang="en-GB" sz="2800" dirty="0" smtClean="0">
                <a:solidFill>
                  <a:schemeClr val="bg1"/>
                </a:solidFill>
              </a:rPr>
              <a:t/>
            </a:r>
            <a:br>
              <a:rPr lang="en-GB" sz="2800" dirty="0" smtClean="0">
                <a:solidFill>
                  <a:schemeClr val="bg1"/>
                </a:solidFill>
              </a:rPr>
            </a:br>
            <a:r>
              <a:rPr lang="en-GB" sz="2800" dirty="0" err="1" smtClean="0">
                <a:solidFill>
                  <a:schemeClr val="bg1"/>
                </a:solidFill>
              </a:rPr>
              <a:t>dishes+multi</a:t>
            </a:r>
            <a:r>
              <a:rPr lang="en-GB" sz="2800" dirty="0" smtClean="0">
                <a:solidFill>
                  <a:schemeClr val="bg1"/>
                </a:solidFill>
              </a:rPr>
              <a:t>-pixel feeds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468313" y="2708275"/>
            <a:ext cx="2951162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b="1">
              <a:solidFill>
                <a:schemeClr val="bg1"/>
              </a:solidFill>
              <a:latin typeface="Arial" pitchFamily="34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572125" y="2214563"/>
            <a:ext cx="3395663" cy="1816100"/>
            <a:chOff x="0" y="1842"/>
            <a:chExt cx="4241" cy="2478"/>
          </a:xfrm>
        </p:grpSpPr>
        <p:pic>
          <p:nvPicPr>
            <p:cNvPr id="36883" name="Picture 10" descr="Foto DIGEST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566"/>
              <a:ext cx="2336" cy="1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84" name="Picture 11" descr="digestif 25 juli 07 antenn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10" y="1842"/>
              <a:ext cx="2631" cy="1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85" name="Line 12"/>
            <p:cNvSpPr>
              <a:spLocks noChangeShapeType="1"/>
            </p:cNvSpPr>
            <p:nvPr/>
          </p:nvSpPr>
          <p:spPr bwMode="auto">
            <a:xfrm flipV="1">
              <a:off x="1111" y="2160"/>
              <a:ext cx="1406" cy="771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86" name="Line 13"/>
            <p:cNvSpPr>
              <a:spLocks noChangeShapeType="1"/>
            </p:cNvSpPr>
            <p:nvPr/>
          </p:nvSpPr>
          <p:spPr bwMode="auto">
            <a:xfrm>
              <a:off x="1156" y="3022"/>
              <a:ext cx="1361" cy="40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6869" name="Text Box 18"/>
          <p:cNvSpPr txBox="1">
            <a:spLocks noChangeArrowheads="1"/>
          </p:cNvSpPr>
          <p:nvPr/>
        </p:nvSpPr>
        <p:spPr bwMode="auto">
          <a:xfrm>
            <a:off x="2643188" y="6069013"/>
            <a:ext cx="1384300" cy="708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>
                <a:latin typeface="Arial" pitchFamily="34" charset="0"/>
              </a:rPr>
              <a:t>DRAO Canada</a:t>
            </a:r>
            <a:endParaRPr lang="en-US" sz="2000">
              <a:latin typeface="Arial" pitchFamily="34" charset="0"/>
            </a:endParaRPr>
          </a:p>
        </p:txBody>
      </p:sp>
      <p:sp>
        <p:nvSpPr>
          <p:cNvPr id="36870" name="Text Box 20"/>
          <p:cNvSpPr txBox="1">
            <a:spLocks noChangeArrowheads="1"/>
          </p:cNvSpPr>
          <p:nvPr/>
        </p:nvSpPr>
        <p:spPr bwMode="auto">
          <a:xfrm>
            <a:off x="4957763" y="3975100"/>
            <a:ext cx="1800225" cy="708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GB" sz="2000">
                <a:latin typeface="Arial" pitchFamily="34" charset="0"/>
              </a:rPr>
              <a:t>APERTIF (Astron, NL)</a:t>
            </a:r>
            <a:endParaRPr lang="en-US" sz="2000">
              <a:latin typeface="Arial" pitchFamily="34" charset="0"/>
            </a:endParaRPr>
          </a:p>
        </p:txBody>
      </p:sp>
      <p:sp>
        <p:nvSpPr>
          <p:cNvPr id="36872" name="Text Box 23"/>
          <p:cNvSpPr txBox="1">
            <a:spLocks noChangeArrowheads="1"/>
          </p:cNvSpPr>
          <p:nvPr/>
        </p:nvSpPr>
        <p:spPr bwMode="auto">
          <a:xfrm>
            <a:off x="3714750" y="1785938"/>
            <a:ext cx="898525" cy="1062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GB" sz="1400">
                <a:solidFill>
                  <a:schemeClr val="bg1"/>
                </a:solidFill>
                <a:latin typeface="Arial Unicode MS" pitchFamily="34" charset="-128"/>
              </a:rPr>
              <a:t>ASKAP</a:t>
            </a:r>
          </a:p>
          <a:p>
            <a:pPr algn="r" eaLnBrk="0" hangingPunct="0">
              <a:spcBef>
                <a:spcPct val="50000"/>
              </a:spcBef>
            </a:pPr>
            <a:r>
              <a:rPr lang="en-GB" sz="1400">
                <a:solidFill>
                  <a:schemeClr val="bg1"/>
                </a:solidFill>
                <a:latin typeface="Arial Unicode MS" pitchFamily="34" charset="-128"/>
              </a:rPr>
              <a:t>chequer board    array</a:t>
            </a:r>
            <a:endParaRPr lang="en-US" sz="1400">
              <a:solidFill>
                <a:schemeClr val="bg1"/>
              </a:solidFill>
              <a:latin typeface="Arial Unicode MS" pitchFamily="34" charset="-128"/>
            </a:endParaRPr>
          </a:p>
        </p:txBody>
      </p:sp>
      <p:pic>
        <p:nvPicPr>
          <p:cNvPr id="3687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4367213"/>
            <a:ext cx="2093913" cy="2490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6874" name="Picture 25" descr="PHAD_no_radom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88" y="4572000"/>
            <a:ext cx="857250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AutoShape 4" descr="http://spdo1.jb.man.ac.uk/service/home/~/DSC04068.JPG?auth=co&amp;id=248665&amp;part=2"/>
          <p:cNvSpPr>
            <a:spLocks noChangeAspect="1" noChangeArrowheads="1"/>
          </p:cNvSpPr>
          <p:nvPr/>
        </p:nvSpPr>
        <p:spPr bwMode="auto">
          <a:xfrm>
            <a:off x="63500" y="-136525"/>
            <a:ext cx="8001000" cy="6191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4" name="Picture 6" descr="C:\Users\RICHAR~1\AppData\Local\Temp\dishes and PAFs (3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1484784"/>
            <a:ext cx="3625580" cy="2803983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2555776" y="1556792"/>
            <a:ext cx="2088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ASKAP chequer board array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SKA Phases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144" y="3764846"/>
            <a:ext cx="800501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GB" sz="2500" dirty="0" smtClean="0">
                <a:solidFill>
                  <a:prstClr val="black"/>
                </a:solidFill>
              </a:rPr>
              <a:t>Preparatory phase (current phase)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GB" sz="2500" b="1" dirty="0" smtClean="0">
                <a:solidFill>
                  <a:prstClr val="black"/>
                </a:solidFill>
              </a:rPr>
              <a:t>Pre-construction phase (production readiness)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GB" sz="2500" dirty="0" smtClean="0">
                <a:solidFill>
                  <a:prstClr val="black"/>
                </a:solidFill>
              </a:rPr>
              <a:t>SKA1 construction, verification, commissioning, acceptance, integration &amp; first science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GB" sz="2500" dirty="0" smtClean="0">
                <a:solidFill>
                  <a:prstClr val="black"/>
                </a:solidFill>
              </a:rPr>
              <a:t>SKA2 construction, commissioning, acceptance, integration &amp; first science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GB" sz="2500" dirty="0" smtClean="0">
                <a:solidFill>
                  <a:prstClr val="black"/>
                </a:solidFill>
              </a:rPr>
              <a:t>SKA Operations</a:t>
            </a:r>
            <a:endParaRPr lang="en-GB" dirty="0"/>
          </a:p>
        </p:txBody>
      </p:sp>
      <p:pic>
        <p:nvPicPr>
          <p:cNvPr id="5" name="Picture 4" descr="High_Level_Phases_RevC_2011-10-20_rts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536" y="1340768"/>
            <a:ext cx="7992888" cy="2304256"/>
          </a:xfrm>
          <a:prstGeom prst="rect">
            <a:avLst/>
          </a:prstGeom>
        </p:spPr>
      </p:pic>
      <p:sp>
        <p:nvSpPr>
          <p:cNvPr id="6" name="5-Point Star 5"/>
          <p:cNvSpPr/>
          <p:nvPr/>
        </p:nvSpPr>
        <p:spPr>
          <a:xfrm>
            <a:off x="2411760" y="2204864"/>
            <a:ext cx="842392" cy="84239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 bwMode="auto">
          <a:xfrm>
            <a:off x="-584353" y="26035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Pre-construction phase (2012-15)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1471910"/>
            <a:ext cx="8064500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GB" sz="3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Goals</a:t>
            </a:r>
          </a:p>
          <a:p>
            <a:pPr lvl="0"/>
            <a:endParaRPr lang="en-GB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 Progress the SKA design and prototyping to production readiness</a:t>
            </a:r>
          </a:p>
          <a:p>
            <a:pPr marL="342900" indent="-342900">
              <a:buFont typeface="+mj-lt"/>
              <a:buAutoNum type="arabicPeriod"/>
            </a:pP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Establish  industry participation strategies, procurement processes, and protocols governing the selection of work package consortia</a:t>
            </a:r>
          </a:p>
          <a:p>
            <a:pPr marL="342900" indent="-342900">
              <a:buFont typeface="+mj-lt"/>
              <a:buAutoNum type="arabicPeriod"/>
            </a:pP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Identify funding commitments for SKA Phase 1 (SKA1) construction and operations </a:t>
            </a:r>
          </a:p>
          <a:p>
            <a:pPr marL="342900" indent="-342900">
              <a:buFont typeface="+mj-lt"/>
              <a:buAutoNum type="arabicPeriod"/>
            </a:pP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Prepare long term SKA organisational structure and arrangements for the construction, verification and operation of the SKA</a:t>
            </a:r>
          </a:p>
          <a:p>
            <a:pPr marL="342900" indent="-342900">
              <a:buFont typeface="+mj-lt"/>
              <a:buAutoNum type="arabicPeriod"/>
            </a:pP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Build relationships with relevant national and international astronomy organisations</a:t>
            </a:r>
            <a:endParaRPr lang="en-GB" dirty="0" smtClean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Progress towards           Pre-construction Phase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77581"/>
          </a:xfrm>
        </p:spPr>
        <p:txBody>
          <a:bodyPr>
            <a:normAutofit/>
          </a:bodyPr>
          <a:lstStyle/>
          <a:p>
            <a:pPr>
              <a:buNone/>
            </a:pPr>
            <a:endParaRPr lang="en-GB" sz="4600" dirty="0" smtClean="0">
              <a:solidFill>
                <a:srgbClr val="3333FF"/>
              </a:solidFill>
            </a:endParaRPr>
          </a:p>
          <a:p>
            <a:pPr>
              <a:buNone/>
            </a:pPr>
            <a:r>
              <a:rPr lang="en-GB" sz="2800" dirty="0" smtClean="0">
                <a:solidFill>
                  <a:srgbClr val="3333CC"/>
                </a:solidFill>
              </a:rPr>
              <a:t>Interim Founding Board created 2 April 2011 to</a:t>
            </a:r>
          </a:p>
          <a:p>
            <a:pPr lvl="1"/>
            <a:endParaRPr lang="en-GB" sz="2500" dirty="0" smtClean="0"/>
          </a:p>
          <a:p>
            <a:pPr lvl="1"/>
            <a:r>
              <a:rPr lang="en-GB" sz="2000" dirty="0" smtClean="0">
                <a:solidFill>
                  <a:prstClr val="black"/>
                </a:solidFill>
              </a:rPr>
              <a:t>Establish a legal entity for the SKA Organisation </a:t>
            </a:r>
          </a:p>
          <a:p>
            <a:pPr lvl="1">
              <a:buNone/>
            </a:pPr>
            <a:endParaRPr lang="en-GB" sz="2000" dirty="0" smtClean="0">
              <a:solidFill>
                <a:prstClr val="black"/>
              </a:solidFill>
            </a:endParaRPr>
          </a:p>
          <a:p>
            <a:pPr lvl="1"/>
            <a:endParaRPr lang="en-GB" sz="2000" dirty="0" smtClean="0">
              <a:solidFill>
                <a:prstClr val="black"/>
              </a:solidFill>
            </a:endParaRPr>
          </a:p>
          <a:p>
            <a:pPr lvl="1"/>
            <a:r>
              <a:rPr lang="en-GB" sz="2000" dirty="0" smtClean="0">
                <a:solidFill>
                  <a:prstClr val="black"/>
                </a:solidFill>
              </a:rPr>
              <a:t>Decide location of the SKA Project Office</a:t>
            </a:r>
          </a:p>
          <a:p>
            <a:pPr lvl="1"/>
            <a:endParaRPr lang="en-GB" sz="2000" dirty="0" smtClean="0">
              <a:solidFill>
                <a:prstClr val="black"/>
              </a:solidFill>
            </a:endParaRPr>
          </a:p>
          <a:p>
            <a:pPr lvl="1">
              <a:buNone/>
            </a:pPr>
            <a:r>
              <a:rPr lang="en-GB" sz="2000" dirty="0" smtClean="0">
                <a:solidFill>
                  <a:prstClr val="black"/>
                </a:solidFill>
              </a:rPr>
              <a:t>	</a:t>
            </a:r>
            <a:endParaRPr lang="en-GB" sz="2000" b="1" dirty="0" smtClean="0">
              <a:solidFill>
                <a:srgbClr val="3333FF"/>
              </a:solidFill>
            </a:endParaRPr>
          </a:p>
          <a:p>
            <a:pPr lvl="1"/>
            <a:r>
              <a:rPr lang="en-GB" sz="2000" dirty="0" smtClean="0">
                <a:solidFill>
                  <a:prstClr val="black"/>
                </a:solidFill>
              </a:rPr>
              <a:t>Allocate resources for the Project Execution Plan 	</a:t>
            </a:r>
          </a:p>
          <a:p>
            <a:pPr lvl="1">
              <a:buNone/>
            </a:pPr>
            <a:endParaRPr lang="en-GB" sz="2000" dirty="0" smtClean="0"/>
          </a:p>
          <a:p>
            <a:endParaRPr lang="en-GB" sz="3300" dirty="0" smtClean="0"/>
          </a:p>
          <a:p>
            <a:pPr lvl="1"/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805083" y="4549676"/>
            <a:ext cx="53389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Progress towards           Pre-construction Phase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7581"/>
          </a:xfrm>
        </p:spPr>
        <p:txBody>
          <a:bodyPr>
            <a:normAutofit/>
          </a:bodyPr>
          <a:lstStyle/>
          <a:p>
            <a:pPr>
              <a:buNone/>
            </a:pPr>
            <a:endParaRPr lang="en-GB" sz="4600" dirty="0" smtClean="0">
              <a:solidFill>
                <a:srgbClr val="3333FF"/>
              </a:solidFill>
            </a:endParaRPr>
          </a:p>
          <a:p>
            <a:pPr>
              <a:buNone/>
            </a:pPr>
            <a:r>
              <a:rPr lang="en-GB" sz="2800" dirty="0" smtClean="0">
                <a:solidFill>
                  <a:srgbClr val="3333CC"/>
                </a:solidFill>
              </a:rPr>
              <a:t>Interim Founding Board created 2 April 2011 to</a:t>
            </a:r>
          </a:p>
          <a:p>
            <a:pPr lvl="1"/>
            <a:endParaRPr lang="en-GB" sz="2500" dirty="0" smtClean="0"/>
          </a:p>
          <a:p>
            <a:pPr lvl="1"/>
            <a:r>
              <a:rPr lang="en-GB" sz="2000" dirty="0" smtClean="0">
                <a:solidFill>
                  <a:prstClr val="black"/>
                </a:solidFill>
              </a:rPr>
              <a:t>Establish a legal entity for the SKA Organisation </a:t>
            </a:r>
          </a:p>
          <a:p>
            <a:pPr lvl="1">
              <a:buNone/>
            </a:pPr>
            <a:r>
              <a:rPr lang="en-GB" sz="2000" dirty="0" smtClean="0">
                <a:solidFill>
                  <a:prstClr val="black"/>
                </a:solidFill>
              </a:rPr>
              <a:t>	</a:t>
            </a:r>
            <a:r>
              <a:rPr lang="en-GB" sz="2000" dirty="0" smtClean="0">
                <a:solidFill>
                  <a:srgbClr val="3333CC"/>
                </a:solidFill>
              </a:rPr>
              <a:t>DONE</a:t>
            </a:r>
          </a:p>
          <a:p>
            <a:pPr lvl="1"/>
            <a:endParaRPr lang="en-GB" sz="2000" dirty="0" smtClean="0">
              <a:solidFill>
                <a:prstClr val="black"/>
              </a:solidFill>
            </a:endParaRPr>
          </a:p>
          <a:p>
            <a:pPr lvl="1"/>
            <a:r>
              <a:rPr lang="en-GB" sz="2000" dirty="0" smtClean="0">
                <a:solidFill>
                  <a:prstClr val="black"/>
                </a:solidFill>
              </a:rPr>
              <a:t>Decide location of the SKA Project Office  	</a:t>
            </a:r>
          </a:p>
          <a:p>
            <a:pPr lvl="1">
              <a:buNone/>
            </a:pPr>
            <a:r>
              <a:rPr lang="en-GB" sz="2000" dirty="0" smtClean="0">
                <a:solidFill>
                  <a:prstClr val="black"/>
                </a:solidFill>
              </a:rPr>
              <a:t>	</a:t>
            </a:r>
            <a:r>
              <a:rPr lang="en-GB" sz="2000" dirty="0" smtClean="0">
                <a:solidFill>
                  <a:srgbClr val="3333CC"/>
                </a:solidFill>
              </a:rPr>
              <a:t>DONE - </a:t>
            </a:r>
            <a:r>
              <a:rPr lang="en-GB" sz="2000" dirty="0" err="1" smtClean="0">
                <a:solidFill>
                  <a:srgbClr val="3333CC"/>
                </a:solidFill>
              </a:rPr>
              <a:t>Jodrell</a:t>
            </a:r>
            <a:r>
              <a:rPr lang="en-GB" sz="2000" dirty="0" smtClean="0">
                <a:solidFill>
                  <a:srgbClr val="3333CC"/>
                </a:solidFill>
              </a:rPr>
              <a:t> Bank Observatory</a:t>
            </a:r>
          </a:p>
          <a:p>
            <a:pPr lvl="1">
              <a:buNone/>
            </a:pPr>
            <a:endParaRPr lang="en-GB" sz="2000" b="1" dirty="0" smtClean="0">
              <a:solidFill>
                <a:srgbClr val="3333FF"/>
              </a:solidFill>
            </a:endParaRPr>
          </a:p>
          <a:p>
            <a:pPr lvl="1"/>
            <a:r>
              <a:rPr lang="en-GB" sz="2000" dirty="0" smtClean="0">
                <a:solidFill>
                  <a:prstClr val="black"/>
                </a:solidFill>
              </a:rPr>
              <a:t>Allocate resources for the Project Execution Plan 	</a:t>
            </a:r>
          </a:p>
          <a:p>
            <a:pPr lvl="1">
              <a:buNone/>
            </a:pPr>
            <a:r>
              <a:rPr lang="en-GB" sz="2000" dirty="0" smtClean="0">
                <a:solidFill>
                  <a:prstClr val="black"/>
                </a:solidFill>
              </a:rPr>
              <a:t>	</a:t>
            </a:r>
            <a:r>
              <a:rPr lang="en-GB" sz="2000" dirty="0" smtClean="0">
                <a:solidFill>
                  <a:srgbClr val="3333CC"/>
                </a:solidFill>
              </a:rPr>
              <a:t>PARTIALLY  DONE - 91M€ proposed, 69M€  so far</a:t>
            </a:r>
          </a:p>
          <a:p>
            <a:endParaRPr lang="en-GB" sz="3300" dirty="0" smtClean="0"/>
          </a:p>
          <a:p>
            <a:pPr lvl="1"/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805083" y="4549676"/>
            <a:ext cx="53389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Pre-construction Phase Governance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7581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GB" sz="3200" dirty="0" smtClean="0">
                <a:solidFill>
                  <a:srgbClr val="3333CC"/>
                </a:solidFill>
              </a:rPr>
              <a:t>The </a:t>
            </a:r>
            <a:r>
              <a:rPr lang="en-GB" sz="2000" dirty="0" smtClean="0">
                <a:solidFill>
                  <a:srgbClr val="3333CC"/>
                </a:solidFill>
              </a:rPr>
              <a:t> </a:t>
            </a:r>
            <a:r>
              <a:rPr lang="en-GB" sz="3200" dirty="0" smtClean="0">
                <a:solidFill>
                  <a:srgbClr val="3333CC"/>
                </a:solidFill>
              </a:rPr>
              <a:t>legal entity for the SKA Organisation </a:t>
            </a:r>
          </a:p>
          <a:p>
            <a:pPr lvl="1">
              <a:buNone/>
            </a:pPr>
            <a:r>
              <a:rPr lang="en-GB" sz="2000" dirty="0" smtClean="0">
                <a:solidFill>
                  <a:srgbClr val="3333CC"/>
                </a:solidFill>
              </a:rPr>
              <a:t>	</a:t>
            </a:r>
            <a:r>
              <a:rPr lang="en-GB" sz="3200" dirty="0" smtClean="0">
                <a:solidFill>
                  <a:srgbClr val="3333CC"/>
                </a:solidFill>
              </a:rPr>
              <a:t>was created on 23 November in London</a:t>
            </a:r>
          </a:p>
          <a:p>
            <a:pPr lvl="1">
              <a:buNone/>
            </a:pPr>
            <a:endParaRPr lang="en-GB" dirty="0" smtClean="0"/>
          </a:p>
          <a:p>
            <a:pPr lvl="1"/>
            <a:endParaRPr lang="en-GB" sz="2000" dirty="0" smtClean="0">
              <a:solidFill>
                <a:prstClr val="black"/>
              </a:solidFill>
            </a:endParaRPr>
          </a:p>
          <a:p>
            <a:endParaRPr lang="en-GB" sz="3300" dirty="0" smtClean="0"/>
          </a:p>
          <a:p>
            <a:pPr lvl="1"/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995936" y="6488668"/>
            <a:ext cx="53389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>
              <a:solidFill>
                <a:prstClr val="black"/>
              </a:solidFill>
            </a:endParaRPr>
          </a:p>
        </p:txBody>
      </p:sp>
      <p:pic>
        <p:nvPicPr>
          <p:cNvPr id="6" name="Picture 5" descr="SKA_Organisation_signing_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22726"/>
            <a:ext cx="5616624" cy="37352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68144" y="3068960"/>
            <a:ext cx="30963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Signatories (r to l)</a:t>
            </a:r>
          </a:p>
          <a:p>
            <a:endParaRPr lang="en-GB" dirty="0" smtClean="0"/>
          </a:p>
          <a:p>
            <a:r>
              <a:rPr lang="en-GB" b="1" dirty="0" smtClean="0"/>
              <a:t>Australia</a:t>
            </a:r>
          </a:p>
          <a:p>
            <a:r>
              <a:rPr lang="en-GB" b="1" dirty="0" smtClean="0"/>
              <a:t>Italy</a:t>
            </a:r>
          </a:p>
          <a:p>
            <a:r>
              <a:rPr lang="en-GB" b="1" dirty="0" smtClean="0"/>
              <a:t>Netherlands</a:t>
            </a:r>
          </a:p>
          <a:p>
            <a:r>
              <a:rPr lang="en-GB" b="1" dirty="0" smtClean="0"/>
              <a:t>New Zealand</a:t>
            </a:r>
          </a:p>
          <a:p>
            <a:r>
              <a:rPr lang="en-GB" b="1" dirty="0" smtClean="0"/>
              <a:t>South Africa</a:t>
            </a:r>
          </a:p>
          <a:p>
            <a:r>
              <a:rPr lang="en-GB" b="1" dirty="0" smtClean="0"/>
              <a:t>UK</a:t>
            </a:r>
          </a:p>
          <a:p>
            <a:endParaRPr lang="en-GB" b="1" dirty="0" smtClean="0"/>
          </a:p>
          <a:p>
            <a:r>
              <a:rPr lang="en-GB" b="1" dirty="0" smtClean="0"/>
              <a:t>China (not able to be present)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SKA Organisation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>
                <a:solidFill>
                  <a:srgbClr val="3333CC"/>
                </a:solidFill>
              </a:rPr>
              <a:t>Company Limited by Guarantee in the UK</a:t>
            </a:r>
          </a:p>
          <a:p>
            <a:pPr lvl="1"/>
            <a:r>
              <a:rPr lang="en-GB" dirty="0" smtClean="0"/>
              <a:t>Membership Agreement including Articles of Association and Business Plan</a:t>
            </a:r>
          </a:p>
          <a:p>
            <a:endParaRPr lang="en-GB" dirty="0" smtClean="0">
              <a:solidFill>
                <a:srgbClr val="3333CC"/>
              </a:solidFill>
            </a:endParaRPr>
          </a:p>
          <a:p>
            <a:r>
              <a:rPr lang="en-GB" dirty="0" smtClean="0">
                <a:solidFill>
                  <a:srgbClr val="3333CC"/>
                </a:solidFill>
              </a:rPr>
              <a:t>Additional signatories expected early next year</a:t>
            </a:r>
          </a:p>
          <a:p>
            <a:pPr lvl="1"/>
            <a:r>
              <a:rPr lang="en-GB" dirty="0" smtClean="0"/>
              <a:t>Canada</a:t>
            </a:r>
          </a:p>
          <a:p>
            <a:pPr lvl="1"/>
            <a:r>
              <a:rPr lang="en-GB" dirty="0" smtClean="0"/>
              <a:t>Germany</a:t>
            </a:r>
          </a:p>
          <a:p>
            <a:endParaRPr lang="en-GB" dirty="0" smtClean="0">
              <a:solidFill>
                <a:srgbClr val="3333CC"/>
              </a:solidFill>
            </a:endParaRPr>
          </a:p>
          <a:p>
            <a:r>
              <a:rPr lang="en-GB" dirty="0" smtClean="0">
                <a:solidFill>
                  <a:srgbClr val="3333CC"/>
                </a:solidFill>
              </a:rPr>
              <a:t>Other interested countries</a:t>
            </a:r>
          </a:p>
          <a:p>
            <a:pPr lvl="1"/>
            <a:r>
              <a:rPr lang="en-GB" dirty="0" smtClean="0"/>
              <a:t>France</a:t>
            </a:r>
          </a:p>
          <a:p>
            <a:pPr lvl="1"/>
            <a:r>
              <a:rPr lang="en-GB" dirty="0" smtClean="0"/>
              <a:t>India</a:t>
            </a:r>
          </a:p>
          <a:p>
            <a:pPr lvl="1"/>
            <a:r>
              <a:rPr lang="en-GB" dirty="0" smtClean="0"/>
              <a:t>Japan</a:t>
            </a:r>
          </a:p>
          <a:p>
            <a:pPr lvl="1"/>
            <a:r>
              <a:rPr lang="en-GB" dirty="0" smtClean="0"/>
              <a:t>Korea</a:t>
            </a:r>
          </a:p>
          <a:p>
            <a:pPr lvl="1"/>
            <a:r>
              <a:rPr lang="en-GB" dirty="0" smtClean="0"/>
              <a:t>Sweden</a:t>
            </a:r>
          </a:p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" y="0"/>
            <a:ext cx="9182100" cy="7294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4579" name="Title 10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mtClean="0">
                <a:solidFill>
                  <a:srgbClr val="FFFF00"/>
                </a:solidFill>
              </a:rPr>
              <a:t>SKA</a:t>
            </a:r>
            <a:r>
              <a:rPr lang="en-US" baseline="-25000" smtClean="0">
                <a:solidFill>
                  <a:srgbClr val="FFFF00"/>
                </a:solidFill>
              </a:rPr>
              <a:t>2</a:t>
            </a:r>
            <a:r>
              <a:rPr lang="en-US" smtClean="0">
                <a:solidFill>
                  <a:srgbClr val="FFFF00"/>
                </a:solidFill>
              </a:rPr>
              <a:t> Key Science Drivers</a:t>
            </a:r>
            <a:endParaRPr lang="en-GB" smtClean="0"/>
          </a:p>
        </p:txBody>
      </p:sp>
      <p:sp>
        <p:nvSpPr>
          <p:cNvPr id="14" name="Rectangle 13"/>
          <p:cNvSpPr/>
          <p:nvPr/>
        </p:nvSpPr>
        <p:spPr>
          <a:xfrm>
            <a:off x="357188" y="1214438"/>
            <a:ext cx="6286500" cy="50657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en-GB" sz="2000" dirty="0">
                <a:solidFill>
                  <a:srgbClr val="FFFF00"/>
                </a:solidFill>
                <a:latin typeface="Comic Sans MS" pitchFamily="66" charset="0"/>
              </a:rPr>
              <a:t>ORIGINS</a:t>
            </a:r>
            <a:endParaRPr lang="en-US" sz="2000" dirty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chemeClr val="bg1"/>
                </a:solidFill>
                <a:latin typeface="+mn-lt"/>
              </a:rPr>
              <a:t>Neutral hydrogen in the universe from the Epoch 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	of Re-</a:t>
            </a:r>
            <a:r>
              <a:rPr lang="en-US" sz="2000" b="1" dirty="0" err="1" smtClean="0">
                <a:solidFill>
                  <a:schemeClr val="bg1"/>
                </a:solidFill>
                <a:latin typeface="+mn-lt"/>
              </a:rPr>
              <a:t>ionisation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>to now</a:t>
            </a:r>
          </a:p>
          <a:p>
            <a:pPr lvl="1">
              <a:lnSpc>
                <a:spcPct val="80000"/>
              </a:lnSpc>
              <a:defRPr/>
            </a:pPr>
            <a:endParaRPr lang="en-US" dirty="0">
              <a:solidFill>
                <a:schemeClr val="bg1"/>
              </a:solidFill>
              <a:latin typeface="+mn-lt"/>
            </a:endParaRPr>
          </a:p>
          <a:p>
            <a:pPr lvl="1">
              <a:lnSpc>
                <a:spcPct val="80000"/>
              </a:lnSpc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When did the first stars and galaxies form?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How did galaxies evolve?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Dark Energy, Dark Matter </a:t>
            </a:r>
          </a:p>
          <a:p>
            <a:pPr>
              <a:lnSpc>
                <a:spcPct val="80000"/>
              </a:lnSpc>
              <a:defRPr/>
            </a:pPr>
            <a:endParaRPr lang="en-US" sz="2000" dirty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Astro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>-biology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2000" dirty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endParaRPr lang="en-GB" sz="2000" dirty="0">
              <a:solidFill>
                <a:srgbClr val="FFFF00"/>
              </a:solidFill>
              <a:latin typeface="+mn-lt"/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en-GB" sz="2000" dirty="0">
                <a:solidFill>
                  <a:srgbClr val="FFFF00"/>
                </a:solidFill>
                <a:latin typeface="Comic Sans MS" pitchFamily="66" charset="0"/>
              </a:rPr>
              <a:t>FUNDAMENTAL FORCES</a:t>
            </a:r>
            <a:endParaRPr lang="en-US" sz="2000" dirty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chemeClr val="bg1"/>
                </a:solidFill>
                <a:latin typeface="+mn-lt"/>
              </a:rPr>
              <a:t>Pulsars, General Relativity &amp; gravitational waves</a:t>
            </a:r>
          </a:p>
          <a:p>
            <a:pPr lvl="1">
              <a:lnSpc>
                <a:spcPct val="80000"/>
              </a:lnSpc>
              <a:defRPr/>
            </a:pPr>
            <a:endParaRPr lang="en-US" dirty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80000"/>
              </a:lnSpc>
              <a:defRPr/>
            </a:pPr>
            <a:endParaRPr lang="en-US" sz="2000" dirty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chemeClr val="bg1"/>
                </a:solidFill>
                <a:latin typeface="+mn-lt"/>
              </a:rPr>
              <a:t>Origin &amp; evolution of cosmic magnetism</a:t>
            </a:r>
          </a:p>
          <a:p>
            <a:pPr lvl="1">
              <a:lnSpc>
                <a:spcPct val="80000"/>
              </a:lnSpc>
              <a:defRPr/>
            </a:pPr>
            <a:endParaRPr lang="en-US" dirty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en-US" sz="2000" dirty="0">
                <a:solidFill>
                  <a:srgbClr val="FFFF00"/>
                </a:solidFill>
                <a:latin typeface="+mn-lt"/>
              </a:rPr>
              <a:t>                                               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endParaRPr lang="en-GB" sz="2000" dirty="0">
              <a:solidFill>
                <a:srgbClr val="FFFF00"/>
              </a:solidFill>
              <a:latin typeface="+mn-lt"/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en-GB" sz="2000" dirty="0">
                <a:solidFill>
                  <a:srgbClr val="FFFF00"/>
                </a:solidFill>
                <a:latin typeface="Comic Sans MS" pitchFamily="66" charset="0"/>
              </a:rPr>
              <a:t>TRANSIENTS (NEW PHENOMENA)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24581" name="Picture 4" descr="science book cover"/>
          <p:cNvPicPr>
            <a:picLocks noChangeAspect="1" noChangeArrowheads="1"/>
          </p:cNvPicPr>
          <p:nvPr/>
        </p:nvPicPr>
        <p:blipFill>
          <a:blip r:embed="rId3" cstate="print"/>
          <a:srcRect l="35150" r="10812"/>
          <a:stretch>
            <a:fillRect/>
          </a:stretch>
        </p:blipFill>
        <p:spPr bwMode="auto">
          <a:xfrm>
            <a:off x="6643688" y="1285875"/>
            <a:ext cx="2879725" cy="399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Box 15"/>
          <p:cNvSpPr txBox="1">
            <a:spLocks noChangeArrowheads="1"/>
          </p:cNvSpPr>
          <p:nvPr/>
        </p:nvSpPr>
        <p:spPr bwMode="auto">
          <a:xfrm>
            <a:off x="6643688" y="5072063"/>
            <a:ext cx="2500312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sz="2000" i="1">
                <a:solidFill>
                  <a:schemeClr val="bg1"/>
                </a:solidFill>
              </a:rPr>
              <a:t>Science with the Square Kilometre Array</a:t>
            </a:r>
            <a:endParaRPr lang="en-US" sz="2000">
              <a:solidFill>
                <a:schemeClr val="bg1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sz="2000">
                <a:solidFill>
                  <a:schemeClr val="bg1"/>
                </a:solidFill>
              </a:rPr>
              <a:t>(2004, </a:t>
            </a:r>
            <a:r>
              <a:rPr lang="en-US">
                <a:solidFill>
                  <a:schemeClr val="bg1"/>
                </a:solidFill>
                <a:latin typeface="Arial" pitchFamily="34" charset="0"/>
              </a:rPr>
              <a:t>eds. C. Carilli &amp; S. Rawlings, </a:t>
            </a:r>
            <a:r>
              <a:rPr lang="en-US" i="1">
                <a:solidFill>
                  <a:schemeClr val="bg1"/>
                </a:solidFill>
                <a:latin typeface="Arial" pitchFamily="34" charset="0"/>
              </a:rPr>
              <a:t>New Astron. Rev.</a:t>
            </a:r>
            <a:r>
              <a:rPr lang="en-US">
                <a:solidFill>
                  <a:schemeClr val="bg1"/>
                </a:solidFill>
                <a:latin typeface="Arial" pitchFamily="34" charset="0"/>
              </a:rPr>
              <a:t>,</a:t>
            </a:r>
            <a:r>
              <a:rPr lang="en-US" sz="200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b="1">
                <a:solidFill>
                  <a:schemeClr val="bg1"/>
                </a:solidFill>
                <a:latin typeface="Arial" pitchFamily="34" charset="0"/>
              </a:rPr>
              <a:t>48</a:t>
            </a:r>
            <a:r>
              <a:rPr lang="en-US">
                <a:solidFill>
                  <a:schemeClr val="bg1"/>
                </a:solidFill>
                <a:latin typeface="Arial" pitchFamily="34" charset="0"/>
              </a:rPr>
              <a:t>)</a:t>
            </a:r>
            <a:endParaRPr lang="en-US" sz="2000">
              <a:solidFill>
                <a:schemeClr val="bg1"/>
              </a:solidFill>
              <a:latin typeface="Arial" pitchFamily="34" charset="0"/>
            </a:endParaRPr>
          </a:p>
          <a:p>
            <a:endParaRPr lang="en-GB"/>
          </a:p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Organisation Chart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" name="Picture 2" descr="SKA Structure final version.jpg"/>
          <p:cNvPicPr/>
          <p:nvPr/>
        </p:nvPicPr>
        <p:blipFill>
          <a:blip r:embed="rId2" cstate="print"/>
          <a:srcRect l="2228" t="14100" r="6778" b="2603"/>
          <a:stretch>
            <a:fillRect/>
          </a:stretch>
        </p:blipFill>
        <p:spPr>
          <a:xfrm>
            <a:off x="467544" y="1340768"/>
            <a:ext cx="8244408" cy="5184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Pre-construction Phase: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Business Plan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477" y="1600200"/>
            <a:ext cx="8672052" cy="4525963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3333CC"/>
                </a:solidFill>
              </a:rPr>
              <a:t>Proposed funding: 91 M€</a:t>
            </a:r>
          </a:p>
          <a:p>
            <a:pPr lvl="2"/>
            <a:r>
              <a:rPr lang="en-GB" dirty="0" smtClean="0"/>
              <a:t>28 M€ for SPO staff and operations (30%)</a:t>
            </a:r>
          </a:p>
          <a:p>
            <a:pPr lvl="3"/>
            <a:r>
              <a:rPr lang="en-GB" dirty="0" smtClean="0"/>
              <a:t>Current pledges 17 M€</a:t>
            </a:r>
          </a:p>
          <a:p>
            <a:pPr lvl="2"/>
            <a:r>
              <a:rPr lang="en-GB" dirty="0" smtClean="0"/>
              <a:t>63 M€ for Work Package Consortia (70%)</a:t>
            </a:r>
          </a:p>
          <a:p>
            <a:pPr lvl="3"/>
            <a:r>
              <a:rPr lang="en-GB" dirty="0" smtClean="0"/>
              <a:t>Current pledges 52 M€</a:t>
            </a:r>
          </a:p>
          <a:p>
            <a:pPr lvl="0"/>
            <a:endParaRPr lang="en-GB" dirty="0" smtClean="0">
              <a:solidFill>
                <a:srgbClr val="3333CC"/>
              </a:solidFill>
            </a:endParaRPr>
          </a:p>
          <a:p>
            <a:pPr lvl="0"/>
            <a:r>
              <a:rPr lang="en-GB" dirty="0" smtClean="0">
                <a:solidFill>
                  <a:srgbClr val="3333CC"/>
                </a:solidFill>
              </a:rPr>
              <a:t>Two stage process </a:t>
            </a:r>
          </a:p>
          <a:p>
            <a:pPr lvl="1">
              <a:buNone/>
            </a:pPr>
            <a:r>
              <a:rPr lang="en-GB" dirty="0" smtClean="0"/>
              <a:t>Stage 1:  ‘Completing the Preparatory Phase’</a:t>
            </a:r>
          </a:p>
          <a:p>
            <a:pPr lvl="1">
              <a:buNone/>
            </a:pPr>
            <a:r>
              <a:rPr lang="en-GB" dirty="0" smtClean="0"/>
              <a:t>Stage 2:  ‘Delivering Construction Readiness’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 lvl="2">
              <a:buNone/>
            </a:pPr>
            <a:endParaRPr lang="en-GB" dirty="0" smtClean="0"/>
          </a:p>
          <a:p>
            <a:pPr lvl="1"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6486926" cy="114300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Stage 1 at system level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67544" y="1484784"/>
            <a:ext cx="6198075" cy="1656184"/>
            <a:chOff x="606172" y="953914"/>
            <a:chExt cx="6198075" cy="1656184"/>
          </a:xfrm>
        </p:grpSpPr>
        <p:sp>
          <p:nvSpPr>
            <p:cNvPr id="12" name="Text Placeholder 2"/>
            <p:cNvSpPr txBox="1">
              <a:spLocks/>
            </p:cNvSpPr>
            <p:nvPr/>
          </p:nvSpPr>
          <p:spPr>
            <a:xfrm>
              <a:off x="3426460" y="1560666"/>
              <a:ext cx="2197100" cy="87413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algn="ctr">
                <a:spcBef>
                  <a:spcPct val="20000"/>
                </a:spcBef>
                <a:tabLst>
                  <a:tab pos="92075" algn="l"/>
                </a:tabLst>
                <a:defRPr/>
              </a:pPr>
              <a:r>
                <a:rPr lang="en-GB" dirty="0" smtClean="0">
                  <a:solidFill>
                    <a:srgbClr val="000000"/>
                  </a:solidFill>
                  <a:latin typeface="Arial" pitchFamily="34" charset="0"/>
                  <a:ea typeface="ＭＳ Ｐゴシック" pitchFamily="-60" charset="-128"/>
                  <a:cs typeface="Arial" pitchFamily="34" charset="0"/>
                </a:rPr>
                <a:t>Technical  Requirements</a:t>
              </a:r>
            </a:p>
          </p:txBody>
        </p:sp>
        <p:grpSp>
          <p:nvGrpSpPr>
            <p:cNvPr id="13" name="Group 37"/>
            <p:cNvGrpSpPr/>
            <p:nvPr/>
          </p:nvGrpSpPr>
          <p:grpSpPr>
            <a:xfrm>
              <a:off x="606172" y="953914"/>
              <a:ext cx="6198075" cy="1656184"/>
              <a:chOff x="606172" y="953914"/>
              <a:chExt cx="6198075" cy="1656184"/>
            </a:xfrm>
          </p:grpSpPr>
          <p:sp>
            <p:nvSpPr>
              <p:cNvPr id="14" name="Right Arrow 13"/>
              <p:cNvSpPr/>
              <p:nvPr/>
            </p:nvSpPr>
            <p:spPr>
              <a:xfrm>
                <a:off x="5323840" y="1855492"/>
                <a:ext cx="391160" cy="284480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860414" y="1766900"/>
                <a:ext cx="943833" cy="461665"/>
              </a:xfrm>
              <a:prstGeom prst="rect">
                <a:avLst/>
              </a:prstGeom>
              <a:solidFill>
                <a:schemeClr val="bg2">
                  <a:lumMod val="85000"/>
                </a:schemeClr>
              </a:solidFill>
              <a:ln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 smtClean="0">
                    <a:solidFill>
                      <a:srgbClr val="000000"/>
                    </a:solidFill>
                  </a:rPr>
                  <a:t>SRR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Text Placeholder 2"/>
              <p:cNvSpPr txBox="1">
                <a:spLocks/>
              </p:cNvSpPr>
              <p:nvPr/>
            </p:nvSpPr>
            <p:spPr>
              <a:xfrm>
                <a:off x="2895600" y="2313148"/>
                <a:ext cx="2751132" cy="2969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266700" indent="-282575">
                  <a:spcBef>
                    <a:spcPct val="20000"/>
                  </a:spcBef>
                  <a:defRPr/>
                </a:pPr>
                <a:endParaRPr lang="en-GB" sz="2000" baseline="-25000" dirty="0" smtClean="0">
                  <a:solidFill>
                    <a:srgbClr val="FF0000"/>
                  </a:solidFill>
                  <a:latin typeface="Arial" pitchFamily="34" charset="0"/>
                  <a:ea typeface="ＭＳ Ｐゴシック" pitchFamily="-60" charset="-128"/>
                  <a:cs typeface="Arial" pitchFamily="34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78180" y="1417320"/>
                <a:ext cx="838200" cy="115586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Planning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Right Arrow 17"/>
              <p:cNvSpPr/>
              <p:nvPr/>
            </p:nvSpPr>
            <p:spPr>
              <a:xfrm>
                <a:off x="3319780" y="1855492"/>
                <a:ext cx="391160" cy="284480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Text Placeholder 2"/>
              <p:cNvSpPr txBox="1">
                <a:spLocks/>
              </p:cNvSpPr>
              <p:nvPr/>
            </p:nvSpPr>
            <p:spPr>
              <a:xfrm>
                <a:off x="1673860" y="1560666"/>
                <a:ext cx="1678940" cy="8741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algn="ctr">
                  <a:spcBef>
                    <a:spcPct val="20000"/>
                  </a:spcBef>
                  <a:tabLst>
                    <a:tab pos="92075" algn="l"/>
                  </a:tabLst>
                  <a:defRPr/>
                </a:pPr>
                <a:r>
                  <a:rPr lang="en-GB" dirty="0" smtClean="0">
                    <a:solidFill>
                      <a:srgbClr val="000000"/>
                    </a:solidFill>
                    <a:latin typeface="Arial" pitchFamily="34" charset="0"/>
                    <a:ea typeface="ＭＳ Ｐゴシック" pitchFamily="-60" charset="-128"/>
                    <a:cs typeface="Arial" pitchFamily="34" charset="0"/>
                  </a:rPr>
                  <a:t>Science Requirements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06172" y="953914"/>
                <a:ext cx="20471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1" dirty="0" smtClean="0">
                    <a:solidFill>
                      <a:srgbClr val="000000"/>
                    </a:solidFill>
                  </a:rPr>
                  <a:t>SPO</a:t>
                </a:r>
                <a:endParaRPr lang="en-GB" sz="2800" b="1" dirty="0">
                  <a:solidFill>
                    <a:srgbClr val="000000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2339752" y="1700808"/>
            <a:ext cx="4819540" cy="35233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0" y="1676401"/>
            <a:ext cx="1758840" cy="35233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8420"/>
            <a:ext cx="7150100" cy="765717"/>
          </a:xfrm>
        </p:spPr>
        <p:txBody>
          <a:bodyPr>
            <a:normAutofit/>
          </a:bodyPr>
          <a:lstStyle/>
          <a:p>
            <a:pPr lvl="0" algn="ctr"/>
            <a:r>
              <a:rPr lang="en-GB" dirty="0" smtClean="0">
                <a:solidFill>
                  <a:schemeClr val="bg1"/>
                </a:solidFill>
              </a:rPr>
              <a:t>Stage 1 at element level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427984" y="2492896"/>
            <a:ext cx="698500" cy="508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33515" y="3373951"/>
            <a:ext cx="1644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0000"/>
                </a:solidFill>
              </a:rPr>
              <a:t>Analysis of </a:t>
            </a:r>
            <a:r>
              <a:rPr lang="en-GB" sz="2400" dirty="0" err="1" smtClean="0">
                <a:solidFill>
                  <a:srgbClr val="000000"/>
                </a:solidFill>
              </a:rPr>
              <a:t>CoDRs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61275" y="2979619"/>
            <a:ext cx="1482725" cy="8309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0000"/>
                </a:solidFill>
              </a:rPr>
              <a:t>Element SRR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4427984" y="3501008"/>
            <a:ext cx="698500" cy="508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Left Brace 22"/>
          <p:cNvSpPr/>
          <p:nvPr/>
        </p:nvSpPr>
        <p:spPr>
          <a:xfrm>
            <a:off x="1756012" y="1441912"/>
            <a:ext cx="663448" cy="392802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0" y="2831887"/>
            <a:ext cx="1916048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82575">
              <a:spcBef>
                <a:spcPct val="20000"/>
              </a:spcBef>
              <a:defRPr/>
            </a:pPr>
            <a:r>
              <a:rPr lang="en-GB" sz="2000" dirty="0" smtClean="0">
                <a:solidFill>
                  <a:srgbClr val="000000"/>
                </a:solidFill>
                <a:latin typeface="Arial" pitchFamily="34" charset="0"/>
                <a:ea typeface="ＭＳ Ｐゴシック" pitchFamily="-60" charset="-128"/>
                <a:cs typeface="Arial" pitchFamily="34" charset="0"/>
              </a:rPr>
              <a:t>Planning</a:t>
            </a:r>
          </a:p>
          <a:p>
            <a:pPr marL="266700" indent="-282575">
              <a:spcBef>
                <a:spcPct val="20000"/>
              </a:spcBef>
              <a:defRPr/>
            </a:pPr>
            <a:r>
              <a:rPr lang="en-GB" sz="2000" dirty="0" err="1" smtClean="0">
                <a:solidFill>
                  <a:srgbClr val="000000"/>
                </a:solidFill>
                <a:latin typeface="Arial" pitchFamily="34" charset="0"/>
                <a:ea typeface="ＭＳ Ｐゴシック" pitchFamily="-60" charset="-128"/>
                <a:cs typeface="Arial" pitchFamily="34" charset="0"/>
              </a:rPr>
              <a:t>CoDR</a:t>
            </a:r>
            <a:r>
              <a:rPr lang="en-GB" sz="2000" dirty="0" smtClean="0">
                <a:solidFill>
                  <a:srgbClr val="000000"/>
                </a:solidFill>
                <a:latin typeface="Arial" pitchFamily="34" charset="0"/>
                <a:ea typeface="ＭＳ Ｐゴシック" pitchFamily="-60" charset="-128"/>
                <a:cs typeface="Arial" pitchFamily="34" charset="0"/>
              </a:rPr>
              <a:t> =&gt; SRR</a:t>
            </a:r>
          </a:p>
          <a:p>
            <a:pPr marL="266700" indent="-282575">
              <a:spcBef>
                <a:spcPct val="20000"/>
              </a:spcBef>
              <a:defRPr/>
            </a:pPr>
            <a:r>
              <a:rPr lang="en-GB" sz="2400" baseline="-25000" dirty="0" smtClean="0">
                <a:solidFill>
                  <a:srgbClr val="000000"/>
                </a:solidFill>
                <a:latin typeface="Arial" pitchFamily="34" charset="0"/>
                <a:ea typeface="ＭＳ Ｐゴシック" pitchFamily="-60" charset="-128"/>
                <a:cs typeface="Arial" pitchFamily="34" charset="0"/>
              </a:rPr>
              <a:t>   (See next </a:t>
            </a:r>
            <a:r>
              <a:rPr lang="en-GB" sz="2400" baseline="-25000" dirty="0" smtClean="0">
                <a:solidFill>
                  <a:srgbClr val="000000"/>
                </a:solidFill>
                <a:latin typeface="Arial" pitchFamily="34" charset="0"/>
                <a:ea typeface="ＭＳ Ｐゴシック" pitchFamily="-60" charset="-128"/>
                <a:cs typeface="Arial" pitchFamily="34" charset="0"/>
              </a:rPr>
              <a:t>slide.</a:t>
            </a:r>
          </a:p>
          <a:p>
            <a:pPr marL="266700" indent="-282575" algn="ctr">
              <a:spcBef>
                <a:spcPct val="20000"/>
              </a:spcBef>
              <a:defRPr/>
            </a:pPr>
            <a:r>
              <a:rPr lang="en-GB" sz="2400" baseline="-25000" dirty="0" smtClean="0">
                <a:solidFill>
                  <a:srgbClr val="000000"/>
                </a:solidFill>
                <a:latin typeface="Arial" pitchFamily="34" charset="0"/>
                <a:ea typeface="ＭＳ Ｐゴシック" pitchFamily="-60" charset="-128"/>
                <a:cs typeface="Arial" pitchFamily="34" charset="0"/>
              </a:rPr>
              <a:t>Note </a:t>
            </a:r>
            <a:r>
              <a:rPr lang="en-GB" sz="2400" baseline="-25000" dirty="0" err="1" smtClean="0">
                <a:solidFill>
                  <a:srgbClr val="000000"/>
                </a:solidFill>
                <a:latin typeface="Arial" pitchFamily="34" charset="0"/>
                <a:ea typeface="ＭＳ Ｐゴシック" pitchFamily="-60" charset="-128"/>
                <a:cs typeface="Arial" pitchFamily="34" charset="0"/>
              </a:rPr>
              <a:t>SoW</a:t>
            </a:r>
            <a:r>
              <a:rPr lang="en-GB" sz="2400" baseline="-25000" dirty="0" smtClean="0">
                <a:solidFill>
                  <a:srgbClr val="000000"/>
                </a:solidFill>
                <a:latin typeface="Arial" pitchFamily="34" charset="0"/>
                <a:ea typeface="ＭＳ Ｐゴシック" pitchFamily="-60" charset="-128"/>
                <a:cs typeface="Arial" pitchFamily="34" charset="0"/>
              </a:rPr>
              <a:t> planning </a:t>
            </a:r>
            <a:r>
              <a:rPr lang="en-GB" sz="2400" baseline="-25000" dirty="0" err="1" smtClean="0">
                <a:solidFill>
                  <a:srgbClr val="000000"/>
                </a:solidFill>
                <a:latin typeface="Arial" pitchFamily="34" charset="0"/>
                <a:ea typeface="ＭＳ Ｐゴシック" pitchFamily="-60" charset="-128"/>
                <a:cs typeface="Arial" pitchFamily="34" charset="0"/>
              </a:rPr>
              <a:t>mtg</a:t>
            </a:r>
            <a:r>
              <a:rPr lang="en-GB" sz="2400" baseline="-25000" dirty="0" smtClean="0">
                <a:solidFill>
                  <a:srgbClr val="000000"/>
                </a:solidFill>
                <a:latin typeface="Arial" pitchFamily="34" charset="0"/>
                <a:ea typeface="ＭＳ Ｐゴシック" pitchFamily="-60" charset="-128"/>
                <a:cs typeface="Arial" pitchFamily="34" charset="0"/>
              </a:rPr>
              <a:t> wk 30Jan12</a:t>
            </a:r>
            <a:r>
              <a:rPr lang="en-GB" sz="2400" baseline="-25000" dirty="0" smtClean="0">
                <a:solidFill>
                  <a:srgbClr val="000000"/>
                </a:solidFill>
                <a:latin typeface="Arial" pitchFamily="34" charset="0"/>
                <a:ea typeface="ＭＳ Ｐゴシック" pitchFamily="-60" charset="-128"/>
                <a:cs typeface="Arial" pitchFamily="34" charset="0"/>
              </a:rPr>
              <a:t>)</a:t>
            </a:r>
            <a:endParaRPr lang="en-GB" sz="3200" baseline="-25000" dirty="0" smtClean="0">
              <a:solidFill>
                <a:srgbClr val="000000"/>
              </a:solidFill>
              <a:latin typeface="Arial" pitchFamily="34" charset="0"/>
              <a:ea typeface="ＭＳ Ｐゴシック" pitchFamily="-60" charset="-128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17860" y="2499819"/>
            <a:ext cx="2193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0000"/>
                </a:solidFill>
              </a:rPr>
              <a:t>Requirements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0" name="Text Placeholder 2"/>
          <p:cNvSpPr txBox="1">
            <a:spLocks/>
          </p:cNvSpPr>
          <p:nvPr/>
        </p:nvSpPr>
        <p:spPr>
          <a:xfrm>
            <a:off x="4235338" y="1739666"/>
            <a:ext cx="1193800" cy="4287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266700" indent="-282575">
              <a:spcBef>
                <a:spcPct val="20000"/>
              </a:spcBef>
              <a:defRPr/>
            </a:pP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ea typeface="ＭＳ Ｐゴシック" pitchFamily="-60" charset="-128"/>
                <a:cs typeface="Arial" pitchFamily="34" charset="0"/>
              </a:rPr>
              <a:t>Stage 1</a:t>
            </a:r>
            <a:endParaRPr lang="en-GB" sz="3200" baseline="-25000" dirty="0" smtClean="0">
              <a:solidFill>
                <a:srgbClr val="FF0000"/>
              </a:solidFill>
              <a:latin typeface="Arial" pitchFamily="34" charset="0"/>
              <a:ea typeface="ＭＳ Ｐゴシック" pitchFamily="-60" charset="-128"/>
              <a:cs typeface="Arial" pitchFamily="34" charset="0"/>
            </a:endParaRPr>
          </a:p>
        </p:txBody>
      </p:sp>
      <p:sp>
        <p:nvSpPr>
          <p:cNvPr id="31" name="Text Placeholder 2"/>
          <p:cNvSpPr txBox="1">
            <a:spLocks/>
          </p:cNvSpPr>
          <p:nvPr/>
        </p:nvSpPr>
        <p:spPr>
          <a:xfrm>
            <a:off x="145940" y="1739666"/>
            <a:ext cx="1612900" cy="42870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266700" indent="-282575">
              <a:spcBef>
                <a:spcPct val="20000"/>
              </a:spcBef>
              <a:defRPr/>
            </a:pP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ea typeface="ＭＳ Ｐゴシック" pitchFamily="-60" charset="-128"/>
                <a:cs typeface="Arial" pitchFamily="34" charset="0"/>
              </a:rPr>
              <a:t>Pre-Stage 1</a:t>
            </a:r>
            <a:endParaRPr lang="en-GB" sz="3200" baseline="-25000" dirty="0" smtClean="0">
              <a:solidFill>
                <a:srgbClr val="FF0000"/>
              </a:solidFill>
              <a:latin typeface="Arial" pitchFamily="34" charset="0"/>
              <a:ea typeface="ＭＳ Ｐゴシック" pitchFamily="-60" charset="-128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81360" y="4368800"/>
            <a:ext cx="175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0000"/>
                </a:solidFill>
              </a:rPr>
              <a:t>Verification Work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30633" y="2383380"/>
            <a:ext cx="20734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00"/>
                </a:solidFill>
              </a:rPr>
              <a:t>Element Requirements;</a:t>
            </a:r>
          </a:p>
          <a:p>
            <a:r>
              <a:rPr lang="en-GB" sz="2000" dirty="0" smtClean="0">
                <a:solidFill>
                  <a:srgbClr val="3333CC"/>
                </a:solidFill>
              </a:rPr>
              <a:t>WBS Development;</a:t>
            </a:r>
          </a:p>
          <a:p>
            <a:r>
              <a:rPr lang="en-GB" sz="2000" dirty="0" smtClean="0"/>
              <a:t>and Design studies</a:t>
            </a:r>
            <a:endParaRPr lang="en-US" sz="2000" dirty="0"/>
          </a:p>
        </p:txBody>
      </p:sp>
      <p:sp>
        <p:nvSpPr>
          <p:cNvPr id="34" name="Right Arrow 33"/>
          <p:cNvSpPr/>
          <p:nvPr/>
        </p:nvSpPr>
        <p:spPr>
          <a:xfrm>
            <a:off x="4499992" y="4365104"/>
            <a:ext cx="698500" cy="508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5581650" y="4368800"/>
            <a:ext cx="698500" cy="508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Left Brace 35"/>
          <p:cNvSpPr/>
          <p:nvPr/>
        </p:nvSpPr>
        <p:spPr>
          <a:xfrm flipH="1">
            <a:off x="6819899" y="1419040"/>
            <a:ext cx="687450" cy="3928020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685854" y="2286000"/>
            <a:ext cx="5045245" cy="28655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5148064" cy="765717"/>
          </a:xfrm>
        </p:spPr>
        <p:txBody>
          <a:bodyPr>
            <a:noAutofit/>
          </a:bodyPr>
          <a:lstStyle/>
          <a:p>
            <a:pPr lvl="0"/>
            <a:r>
              <a:rPr lang="en-GB" sz="2800" dirty="0" smtClean="0">
                <a:solidFill>
                  <a:schemeClr val="bg1"/>
                </a:solidFill>
              </a:rPr>
              <a:t>Assembling Element Level RFPs for Stage 1 Work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36086" y="3573428"/>
            <a:ext cx="860050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rgbClr val="000000"/>
                </a:solidFill>
              </a:rPr>
              <a:t>SoWs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Left Brace 22"/>
          <p:cNvSpPr/>
          <p:nvPr/>
        </p:nvSpPr>
        <p:spPr>
          <a:xfrm>
            <a:off x="693194" y="2719388"/>
            <a:ext cx="497431" cy="2233612"/>
          </a:xfrm>
          <a:prstGeom prst="leftBrac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Placeholder 2"/>
          <p:cNvSpPr txBox="1">
            <a:spLocks/>
          </p:cNvSpPr>
          <p:nvPr/>
        </p:nvSpPr>
        <p:spPr>
          <a:xfrm>
            <a:off x="2318953" y="2303172"/>
            <a:ext cx="1886061" cy="428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66700" indent="-282575">
              <a:spcBef>
                <a:spcPct val="20000"/>
              </a:spcBef>
              <a:defRPr/>
            </a:pPr>
            <a:r>
              <a:rPr lang="en-GB" sz="2000" dirty="0" smtClean="0">
                <a:solidFill>
                  <a:srgbClr val="FF0000"/>
                </a:solidFill>
                <a:latin typeface="Arial" pitchFamily="34" charset="0"/>
                <a:ea typeface="ＭＳ Ｐゴシック" pitchFamily="-60" charset="-128"/>
                <a:cs typeface="Arial" pitchFamily="34" charset="0"/>
              </a:rPr>
              <a:t>Pre-Stage 1</a:t>
            </a:r>
            <a:endParaRPr lang="en-GB" sz="2800" baseline="-25000" dirty="0" smtClean="0">
              <a:solidFill>
                <a:srgbClr val="FF0000"/>
              </a:solidFill>
              <a:latin typeface="Arial" pitchFamily="34" charset="0"/>
              <a:ea typeface="ＭＳ Ｐゴシック" pitchFamily="-60" charset="-128"/>
              <a:cs typeface="Arial" pitchFamily="34" charset="0"/>
            </a:endParaRPr>
          </a:p>
        </p:txBody>
      </p:sp>
      <p:sp>
        <p:nvSpPr>
          <p:cNvPr id="36" name="Left Brace 35"/>
          <p:cNvSpPr/>
          <p:nvPr/>
        </p:nvSpPr>
        <p:spPr>
          <a:xfrm flipH="1">
            <a:off x="4481069" y="2652713"/>
            <a:ext cx="443781" cy="2252662"/>
          </a:xfrm>
          <a:prstGeom prst="leftBrace">
            <a:avLst>
              <a:gd name="adj1" fmla="val 8333"/>
              <a:gd name="adj2" fmla="val 50000"/>
            </a:avLst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043608" y="2780928"/>
            <a:ext cx="3956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Planning  Element 1 </a:t>
            </a:r>
            <a:r>
              <a:rPr lang="en-GB" dirty="0" err="1" smtClean="0">
                <a:solidFill>
                  <a:srgbClr val="000000"/>
                </a:solidFill>
              </a:rPr>
              <a:t>CoDR</a:t>
            </a:r>
            <a:r>
              <a:rPr lang="en-GB" dirty="0" smtClean="0">
                <a:solidFill>
                  <a:srgbClr val="000000"/>
                </a:solidFill>
              </a:rPr>
              <a:t>-SRR Work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3" name="Group 39"/>
          <p:cNvGrpSpPr/>
          <p:nvPr/>
        </p:nvGrpSpPr>
        <p:grpSpPr>
          <a:xfrm>
            <a:off x="2662212" y="3990975"/>
            <a:ext cx="142875" cy="460933"/>
            <a:chOff x="3378200" y="4929188"/>
            <a:chExt cx="330200" cy="1255712"/>
          </a:xfrm>
        </p:grpSpPr>
        <p:sp>
          <p:nvSpPr>
            <p:cNvPr id="37" name="Oval 36"/>
            <p:cNvSpPr/>
            <p:nvPr/>
          </p:nvSpPr>
          <p:spPr>
            <a:xfrm>
              <a:off x="3378200" y="5829300"/>
              <a:ext cx="330200" cy="3556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3378200" y="5369932"/>
              <a:ext cx="330200" cy="3556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3378200" y="4929188"/>
              <a:ext cx="330200" cy="3556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016891" y="3591665"/>
            <a:ext cx="3956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Planning  Element 2 </a:t>
            </a:r>
            <a:r>
              <a:rPr lang="en-GB" dirty="0" err="1" smtClean="0">
                <a:solidFill>
                  <a:srgbClr val="000000"/>
                </a:solidFill>
              </a:rPr>
              <a:t>CoDR</a:t>
            </a:r>
            <a:r>
              <a:rPr lang="en-GB" dirty="0" smtClean="0">
                <a:solidFill>
                  <a:srgbClr val="000000"/>
                </a:solidFill>
              </a:rPr>
              <a:t>-SRR Work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45651" y="4513890"/>
            <a:ext cx="4054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Planning  Element N </a:t>
            </a:r>
            <a:r>
              <a:rPr lang="en-GB" dirty="0" err="1" smtClean="0">
                <a:solidFill>
                  <a:srgbClr val="000000"/>
                </a:solidFill>
              </a:rPr>
              <a:t>CoDR</a:t>
            </a:r>
            <a:r>
              <a:rPr lang="en-GB" dirty="0" smtClean="0">
                <a:solidFill>
                  <a:srgbClr val="000000"/>
                </a:solidFill>
              </a:rPr>
              <a:t>-SRR Work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904686" y="3575590"/>
            <a:ext cx="755546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RFPs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759833" y="3561759"/>
            <a:ext cx="594003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Bid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 rot="16200000">
            <a:off x="-1232898" y="3434995"/>
            <a:ext cx="3209961" cy="46166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0000"/>
                </a:solidFill>
              </a:rPr>
              <a:t>Define Top-level WBS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33399" y="5433613"/>
            <a:ext cx="564437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Develop Stage 1 Legal, Bid Policy, T&amp;C Contract Templates</a:t>
            </a:r>
            <a:endParaRPr lang="en-US" dirty="0"/>
          </a:p>
        </p:txBody>
      </p:sp>
      <p:cxnSp>
        <p:nvCxnSpPr>
          <p:cNvPr id="51" name="Straight Connector 50"/>
          <p:cNvCxnSpPr>
            <a:endCxn id="48" idx="1"/>
          </p:cNvCxnSpPr>
          <p:nvPr/>
        </p:nvCxnSpPr>
        <p:spPr>
          <a:xfrm>
            <a:off x="213360" y="5615940"/>
            <a:ext cx="320039" cy="2339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endCxn id="48" idx="3"/>
          </p:cNvCxnSpPr>
          <p:nvPr/>
        </p:nvCxnSpPr>
        <p:spPr>
          <a:xfrm flipH="1">
            <a:off x="6177776" y="5615189"/>
            <a:ext cx="94235" cy="309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5" idx="2"/>
          </p:cNvCxnSpPr>
          <p:nvPr/>
        </p:nvCxnSpPr>
        <p:spPr>
          <a:xfrm flipH="1">
            <a:off x="6276037" y="3944922"/>
            <a:ext cx="6422" cy="167482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21" idx="3"/>
            <a:endCxn id="45" idx="1"/>
          </p:cNvCxnSpPr>
          <p:nvPr/>
        </p:nvCxnSpPr>
        <p:spPr>
          <a:xfrm>
            <a:off x="5796136" y="3758094"/>
            <a:ext cx="108550" cy="216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7431110" y="4609060"/>
            <a:ext cx="1197735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Stage 1 Element </a:t>
            </a:r>
            <a:r>
              <a:rPr lang="en-GB" dirty="0" err="1" smtClean="0">
                <a:solidFill>
                  <a:srgbClr val="000000"/>
                </a:solidFill>
              </a:rPr>
              <a:t>MoAs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144780" y="1851660"/>
            <a:ext cx="762000" cy="762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45" idx="3"/>
            <a:endCxn id="46" idx="1"/>
          </p:cNvCxnSpPr>
          <p:nvPr/>
        </p:nvCxnSpPr>
        <p:spPr>
          <a:xfrm flipV="1">
            <a:off x="6660232" y="3746425"/>
            <a:ext cx="99601" cy="1383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5030541" y="1894066"/>
            <a:ext cx="1187450" cy="4763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endCxn id="45" idx="0"/>
          </p:cNvCxnSpPr>
          <p:nvPr/>
        </p:nvCxnSpPr>
        <p:spPr>
          <a:xfrm>
            <a:off x="6224521" y="1898829"/>
            <a:ext cx="57938" cy="167676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endCxn id="117" idx="0"/>
          </p:cNvCxnSpPr>
          <p:nvPr/>
        </p:nvCxnSpPr>
        <p:spPr>
          <a:xfrm>
            <a:off x="720725" y="5832475"/>
            <a:ext cx="1576" cy="28464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149201" y="6117116"/>
            <a:ext cx="114619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00"/>
                </a:solidFill>
              </a:rPr>
              <a:t>Nov/11</a:t>
            </a:r>
            <a:endParaRPr lang="en-US" sz="2000" dirty="0">
              <a:solidFill>
                <a:srgbClr val="000000"/>
              </a:solidFill>
            </a:endParaRPr>
          </a:p>
        </p:txBody>
      </p:sp>
      <p:cxnSp>
        <p:nvCxnSpPr>
          <p:cNvPr id="123" name="Straight Connector 122"/>
          <p:cNvCxnSpPr/>
          <p:nvPr/>
        </p:nvCxnSpPr>
        <p:spPr>
          <a:xfrm>
            <a:off x="6355321" y="5781138"/>
            <a:ext cx="1" cy="27194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5825455" y="6065958"/>
            <a:ext cx="111125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00"/>
                </a:solidFill>
              </a:rPr>
              <a:t>Apr/12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55343" y="1637731"/>
            <a:ext cx="444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Assemble Work Package  Consortia</a:t>
            </a:r>
            <a:endParaRPr lang="en-GB" dirty="0"/>
          </a:p>
        </p:txBody>
      </p:sp>
      <p:sp>
        <p:nvSpPr>
          <p:cNvPr id="75" name="TextBox 74"/>
          <p:cNvSpPr txBox="1"/>
          <p:nvPr/>
        </p:nvSpPr>
        <p:spPr>
          <a:xfrm>
            <a:off x="7543297" y="3572491"/>
            <a:ext cx="943880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Review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85" name="Straight Connector 84"/>
          <p:cNvCxnSpPr>
            <a:stCxn id="75" idx="2"/>
            <a:endCxn id="70" idx="0"/>
          </p:cNvCxnSpPr>
          <p:nvPr/>
        </p:nvCxnSpPr>
        <p:spPr>
          <a:xfrm>
            <a:off x="8015237" y="3941823"/>
            <a:ext cx="14741" cy="66723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7364569" y="3770988"/>
            <a:ext cx="178729" cy="155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7963034" y="5778992"/>
            <a:ext cx="1" cy="27194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7379594" y="6104586"/>
            <a:ext cx="112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00"/>
                </a:solidFill>
              </a:rPr>
              <a:t>Jun/12</a:t>
            </a:r>
            <a:endParaRPr lang="en-GB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 bwMode="auto">
          <a:xfrm>
            <a:off x="395536" y="188640"/>
            <a:ext cx="6486926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Work Package Consortia  </a:t>
            </a:r>
          </a:p>
        </p:txBody>
      </p:sp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3203575" y="1628775"/>
            <a:ext cx="2736850" cy="792163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3575" y="1628775"/>
            <a:ext cx="273685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dirty="0">
                <a:solidFill>
                  <a:prstClr val="white"/>
                </a:solidFill>
                <a:latin typeface="Arial Unicode MS"/>
              </a:rPr>
              <a:t>SKA Organisation </a:t>
            </a:r>
            <a:r>
              <a:rPr lang="en-GB" sz="2400" dirty="0" smtClean="0">
                <a:solidFill>
                  <a:prstClr val="white"/>
                </a:solidFill>
              </a:rPr>
              <a:t>Board  of Directors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41989" name="Rectangle 4"/>
          <p:cNvSpPr>
            <a:spLocks noChangeArrowheads="1"/>
          </p:cNvSpPr>
          <p:nvPr/>
        </p:nvSpPr>
        <p:spPr bwMode="auto">
          <a:xfrm>
            <a:off x="3203575" y="2781300"/>
            <a:ext cx="2736850" cy="503238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1990" name="Rectangle 5"/>
          <p:cNvSpPr>
            <a:spLocks noChangeArrowheads="1"/>
          </p:cNvSpPr>
          <p:nvPr/>
        </p:nvSpPr>
        <p:spPr bwMode="auto">
          <a:xfrm>
            <a:off x="468313" y="4941888"/>
            <a:ext cx="2016125" cy="790575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1991" name="Rectangle 6"/>
          <p:cNvSpPr>
            <a:spLocks noChangeArrowheads="1"/>
          </p:cNvSpPr>
          <p:nvPr/>
        </p:nvSpPr>
        <p:spPr bwMode="auto">
          <a:xfrm>
            <a:off x="3203575" y="3644900"/>
            <a:ext cx="2736850" cy="91440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3575" y="2781300"/>
            <a:ext cx="27368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dirty="0" smtClean="0">
                <a:solidFill>
                  <a:prstClr val="white"/>
                </a:solidFill>
              </a:rPr>
              <a:t>Director General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32138" y="3644900"/>
            <a:ext cx="287972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dirty="0">
                <a:solidFill>
                  <a:prstClr val="white"/>
                </a:solidFill>
              </a:rPr>
              <a:t>SKA Project Office (SPO)</a:t>
            </a: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3203575" y="4941888"/>
            <a:ext cx="2160588" cy="790575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6659563" y="4941888"/>
            <a:ext cx="2016125" cy="790575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8313" y="4941888"/>
            <a:ext cx="21590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dirty="0">
                <a:solidFill>
                  <a:prstClr val="white"/>
                </a:solidFill>
              </a:rPr>
              <a:t>Work package </a:t>
            </a:r>
            <a:r>
              <a:rPr lang="en-GB" sz="2400" dirty="0" smtClean="0">
                <a:solidFill>
                  <a:prstClr val="white"/>
                </a:solidFill>
              </a:rPr>
              <a:t>Consortium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03575" y="4941888"/>
            <a:ext cx="223202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dirty="0">
                <a:solidFill>
                  <a:prstClr val="white"/>
                </a:solidFill>
              </a:rPr>
              <a:t>Work package </a:t>
            </a:r>
            <a:r>
              <a:rPr lang="en-GB" sz="2400" dirty="0" smtClean="0">
                <a:solidFill>
                  <a:prstClr val="white"/>
                </a:solidFill>
              </a:rPr>
              <a:t>Consortium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16688" y="4941888"/>
            <a:ext cx="223202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dirty="0">
                <a:solidFill>
                  <a:prstClr val="white"/>
                </a:solidFill>
              </a:rPr>
              <a:t>Work package </a:t>
            </a:r>
            <a:r>
              <a:rPr lang="en-GB" sz="2400" dirty="0" smtClean="0">
                <a:solidFill>
                  <a:prstClr val="white"/>
                </a:solidFill>
              </a:rPr>
              <a:t>Consortium 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42002" name="Oval 19"/>
          <p:cNvSpPr>
            <a:spLocks noChangeArrowheads="1"/>
          </p:cNvSpPr>
          <p:nvPr/>
        </p:nvSpPr>
        <p:spPr bwMode="auto">
          <a:xfrm>
            <a:off x="5508625" y="5229225"/>
            <a:ext cx="193675" cy="193675"/>
          </a:xfrm>
          <a:prstGeom prst="ellipse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2003" name="Oval 20"/>
          <p:cNvSpPr>
            <a:spLocks noChangeArrowheads="1"/>
          </p:cNvSpPr>
          <p:nvPr/>
        </p:nvSpPr>
        <p:spPr bwMode="auto">
          <a:xfrm>
            <a:off x="5867400" y="5229225"/>
            <a:ext cx="195263" cy="193675"/>
          </a:xfrm>
          <a:prstGeom prst="ellipse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2004" name="Oval 21"/>
          <p:cNvSpPr>
            <a:spLocks noChangeArrowheads="1"/>
          </p:cNvSpPr>
          <p:nvPr/>
        </p:nvSpPr>
        <p:spPr bwMode="auto">
          <a:xfrm>
            <a:off x="6227763" y="5229225"/>
            <a:ext cx="195262" cy="193675"/>
          </a:xfrm>
          <a:prstGeom prst="ellipse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2005" name="Rectangle 22"/>
          <p:cNvSpPr>
            <a:spLocks noChangeArrowheads="1"/>
          </p:cNvSpPr>
          <p:nvPr/>
        </p:nvSpPr>
        <p:spPr bwMode="auto">
          <a:xfrm>
            <a:off x="6300788" y="6092825"/>
            <a:ext cx="1201737" cy="765175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2006" name="Rectangle 23"/>
          <p:cNvSpPr>
            <a:spLocks noChangeArrowheads="1"/>
          </p:cNvSpPr>
          <p:nvPr/>
        </p:nvSpPr>
        <p:spPr bwMode="auto">
          <a:xfrm>
            <a:off x="7667624" y="6092825"/>
            <a:ext cx="1476375" cy="765175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00192" y="6237312"/>
            <a:ext cx="11509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dirty="0">
                <a:solidFill>
                  <a:prstClr val="white"/>
                </a:solidFill>
              </a:rPr>
              <a:t>Industry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67624" y="6165850"/>
            <a:ext cx="14763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dirty="0" smtClean="0">
                <a:solidFill>
                  <a:prstClr val="white"/>
                </a:solidFill>
              </a:rPr>
              <a:t>Participating Orgs</a:t>
            </a:r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42010" name="Straight Arrow Connector 32"/>
          <p:cNvCxnSpPr>
            <a:cxnSpLocks noChangeShapeType="1"/>
            <a:stCxn id="12" idx="0"/>
          </p:cNvCxnSpPr>
          <p:nvPr/>
        </p:nvCxnSpPr>
        <p:spPr bwMode="auto">
          <a:xfrm rot="5400000" flipH="1" flipV="1">
            <a:off x="4392613" y="2600325"/>
            <a:ext cx="360362" cy="15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2011" name="Straight Arrow Connector 33"/>
          <p:cNvCxnSpPr>
            <a:cxnSpLocks noChangeShapeType="1"/>
            <a:stCxn id="13" idx="0"/>
          </p:cNvCxnSpPr>
          <p:nvPr/>
        </p:nvCxnSpPr>
        <p:spPr bwMode="auto">
          <a:xfrm rot="5400000" flipH="1" flipV="1">
            <a:off x="4392613" y="3463925"/>
            <a:ext cx="360362" cy="15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2013" name="Straight Connector 42"/>
          <p:cNvCxnSpPr>
            <a:cxnSpLocks noChangeShapeType="1"/>
          </p:cNvCxnSpPr>
          <p:nvPr/>
        </p:nvCxnSpPr>
        <p:spPr bwMode="auto">
          <a:xfrm>
            <a:off x="6875463" y="5949950"/>
            <a:ext cx="1368425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014" name="Straight Connector 46"/>
          <p:cNvCxnSpPr>
            <a:cxnSpLocks noChangeShapeType="1"/>
          </p:cNvCxnSpPr>
          <p:nvPr/>
        </p:nvCxnSpPr>
        <p:spPr bwMode="auto">
          <a:xfrm rot="5400000">
            <a:off x="6804818" y="6020718"/>
            <a:ext cx="142875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015" name="Straight Connector 69"/>
          <p:cNvCxnSpPr>
            <a:cxnSpLocks noChangeShapeType="1"/>
          </p:cNvCxnSpPr>
          <p:nvPr/>
        </p:nvCxnSpPr>
        <p:spPr bwMode="auto">
          <a:xfrm>
            <a:off x="1476375" y="4797425"/>
            <a:ext cx="619125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016" name="Straight Arrow Connector 78"/>
          <p:cNvCxnSpPr>
            <a:cxnSpLocks noChangeShapeType="1"/>
          </p:cNvCxnSpPr>
          <p:nvPr/>
        </p:nvCxnSpPr>
        <p:spPr bwMode="auto">
          <a:xfrm rot="5400000" flipH="1" flipV="1">
            <a:off x="1403350" y="4868863"/>
            <a:ext cx="144463" cy="15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2017" name="Straight Arrow Connector 81"/>
          <p:cNvCxnSpPr>
            <a:cxnSpLocks noChangeShapeType="1"/>
          </p:cNvCxnSpPr>
          <p:nvPr/>
        </p:nvCxnSpPr>
        <p:spPr bwMode="auto">
          <a:xfrm rot="5400000" flipH="1" flipV="1">
            <a:off x="7595394" y="4869656"/>
            <a:ext cx="146050" cy="15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2018" name="Straight Arrow Connector 88"/>
          <p:cNvCxnSpPr>
            <a:cxnSpLocks noChangeShapeType="1"/>
          </p:cNvCxnSpPr>
          <p:nvPr/>
        </p:nvCxnSpPr>
        <p:spPr bwMode="auto">
          <a:xfrm rot="5400000" flipH="1" flipV="1">
            <a:off x="4211637" y="4868863"/>
            <a:ext cx="144463" cy="15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2019" name="Straight Arrow Connector 92"/>
          <p:cNvCxnSpPr>
            <a:cxnSpLocks noChangeShapeType="1"/>
            <a:endCxn id="41991" idx="2"/>
          </p:cNvCxnSpPr>
          <p:nvPr/>
        </p:nvCxnSpPr>
        <p:spPr bwMode="auto">
          <a:xfrm rot="5400000" flipH="1" flipV="1">
            <a:off x="4453732" y="4677569"/>
            <a:ext cx="236537" cy="31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2020" name="Straight Arrow Connector 98"/>
          <p:cNvCxnSpPr>
            <a:cxnSpLocks noChangeShapeType="1"/>
          </p:cNvCxnSpPr>
          <p:nvPr/>
        </p:nvCxnSpPr>
        <p:spPr bwMode="auto">
          <a:xfrm rot="5400000" flipH="1" flipV="1">
            <a:off x="7559675" y="5840413"/>
            <a:ext cx="217487" cy="15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2021" name="Straight Connector 102"/>
          <p:cNvCxnSpPr>
            <a:cxnSpLocks noChangeShapeType="1"/>
          </p:cNvCxnSpPr>
          <p:nvPr/>
        </p:nvCxnSpPr>
        <p:spPr bwMode="auto">
          <a:xfrm rot="5400000" flipH="1" flipV="1">
            <a:off x="8172450" y="6021388"/>
            <a:ext cx="142875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8" name="TextBox 37"/>
          <p:cNvSpPr txBox="1"/>
          <p:nvPr/>
        </p:nvSpPr>
        <p:spPr>
          <a:xfrm>
            <a:off x="251520" y="1556792"/>
            <a:ext cx="27363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000" dirty="0" smtClean="0"/>
              <a:t>Work Package Consortia will be funded by local sources and will operate under Consortium Agreements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300192" y="1700808"/>
            <a:ext cx="259228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000" dirty="0" smtClean="0"/>
              <a:t> Work Package Consortia will sign Multi-Lateral Agreements with the SKA Organisation to carry out the work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 algn="ctr">
              <a:buNone/>
            </a:pPr>
            <a:r>
              <a:rPr lang="en-GB" dirty="0" smtClean="0"/>
              <a:t>Site selection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1125538"/>
            <a:ext cx="9497961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FFFF00"/>
              </a:buClr>
              <a:defRPr/>
            </a:pPr>
            <a:r>
              <a:rPr lang="en-GB" sz="2800" dirty="0">
                <a:solidFill>
                  <a:srgbClr val="1F497D"/>
                </a:solidFill>
              </a:rPr>
              <a:t>Physical requirements</a:t>
            </a:r>
          </a:p>
          <a:p>
            <a:pPr lvl="1">
              <a:defRPr/>
            </a:pPr>
            <a:r>
              <a:rPr lang="en-GB" sz="2400" dirty="0" smtClean="0">
                <a:solidFill>
                  <a:prstClr val="black"/>
                </a:solidFill>
              </a:rPr>
              <a:t>1. Extremely </a:t>
            </a:r>
            <a:r>
              <a:rPr lang="en-GB" sz="2400" dirty="0">
                <a:solidFill>
                  <a:prstClr val="black"/>
                </a:solidFill>
              </a:rPr>
              <a:t>radio quiet environment</a:t>
            </a:r>
          </a:p>
          <a:p>
            <a:pPr lvl="1">
              <a:defRPr/>
            </a:pPr>
            <a:r>
              <a:rPr lang="en-GB" sz="2400" dirty="0" smtClean="0">
                <a:solidFill>
                  <a:prstClr val="black"/>
                </a:solidFill>
              </a:rPr>
              <a:t>2. At </a:t>
            </a:r>
            <a:r>
              <a:rPr lang="en-GB" sz="2400" dirty="0">
                <a:solidFill>
                  <a:prstClr val="black"/>
                </a:solidFill>
              </a:rPr>
              <a:t>least 3000 km in extent</a:t>
            </a:r>
          </a:p>
          <a:p>
            <a:pPr lvl="1">
              <a:defRPr/>
            </a:pPr>
            <a:r>
              <a:rPr lang="en-GB" sz="2400" dirty="0" smtClean="0">
                <a:solidFill>
                  <a:prstClr val="black"/>
                </a:solidFill>
              </a:rPr>
              <a:t>3. Low </a:t>
            </a:r>
            <a:r>
              <a:rPr lang="en-GB" sz="2400" dirty="0" err="1">
                <a:solidFill>
                  <a:prstClr val="black"/>
                </a:solidFill>
              </a:rPr>
              <a:t>ionospheric</a:t>
            </a:r>
            <a:r>
              <a:rPr lang="en-GB" sz="2400" dirty="0">
                <a:solidFill>
                  <a:prstClr val="black"/>
                </a:solidFill>
              </a:rPr>
              <a:t> turbulence</a:t>
            </a:r>
          </a:p>
          <a:p>
            <a:pPr lvl="1">
              <a:defRPr/>
            </a:pPr>
            <a:r>
              <a:rPr lang="en-GB" sz="2400" dirty="0" smtClean="0">
                <a:solidFill>
                  <a:prstClr val="black"/>
                </a:solidFill>
              </a:rPr>
              <a:t>4. Low </a:t>
            </a:r>
            <a:r>
              <a:rPr lang="en-GB" sz="2400" dirty="0" err="1">
                <a:solidFill>
                  <a:prstClr val="black"/>
                </a:solidFill>
              </a:rPr>
              <a:t>tropospheric</a:t>
            </a:r>
            <a:r>
              <a:rPr lang="en-GB" sz="2400" dirty="0">
                <a:solidFill>
                  <a:prstClr val="black"/>
                </a:solidFill>
              </a:rPr>
              <a:t> </a:t>
            </a:r>
            <a:r>
              <a:rPr lang="en-GB" sz="2400" dirty="0" smtClean="0">
                <a:solidFill>
                  <a:prstClr val="black"/>
                </a:solidFill>
              </a:rPr>
              <a:t>turbulence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44044" name="Title 26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Site selection overview</a:t>
            </a:r>
          </a:p>
        </p:txBody>
      </p:sp>
      <p:grpSp>
        <p:nvGrpSpPr>
          <p:cNvPr id="2" name="Group 34"/>
          <p:cNvGrpSpPr/>
          <p:nvPr/>
        </p:nvGrpSpPr>
        <p:grpSpPr>
          <a:xfrm>
            <a:off x="132649" y="4741849"/>
            <a:ext cx="8492814" cy="2382971"/>
            <a:chOff x="132649" y="4741849"/>
            <a:chExt cx="8492814" cy="2382971"/>
          </a:xfrm>
        </p:grpSpPr>
        <p:sp>
          <p:nvSpPr>
            <p:cNvPr id="36" name="Right Arrow 35"/>
            <p:cNvSpPr/>
            <p:nvPr/>
          </p:nvSpPr>
          <p:spPr>
            <a:xfrm>
              <a:off x="132649" y="5326330"/>
              <a:ext cx="504990" cy="289559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grpSp>
          <p:nvGrpSpPr>
            <p:cNvPr id="3" name="Group 31"/>
            <p:cNvGrpSpPr/>
            <p:nvPr/>
          </p:nvGrpSpPr>
          <p:grpSpPr>
            <a:xfrm>
              <a:off x="250825" y="4741849"/>
              <a:ext cx="8374638" cy="2382971"/>
              <a:chOff x="250825" y="4741849"/>
              <a:chExt cx="8374638" cy="2382971"/>
            </a:xfrm>
          </p:grpSpPr>
          <p:grpSp>
            <p:nvGrpSpPr>
              <p:cNvPr id="4" name="Group 30"/>
              <p:cNvGrpSpPr/>
              <p:nvPr/>
            </p:nvGrpSpPr>
            <p:grpSpPr>
              <a:xfrm>
                <a:off x="250825" y="4741849"/>
                <a:ext cx="8374638" cy="1582752"/>
                <a:chOff x="250825" y="3449624"/>
                <a:chExt cx="8374638" cy="1582752"/>
              </a:xfrm>
            </p:grpSpPr>
            <p:sp>
              <p:nvSpPr>
                <p:cNvPr id="40" name="Rectangle 15"/>
                <p:cNvSpPr>
                  <a:spLocks noChangeArrowheads="1"/>
                </p:cNvSpPr>
                <p:nvPr/>
              </p:nvSpPr>
              <p:spPr bwMode="auto">
                <a:xfrm>
                  <a:off x="3059113" y="4386263"/>
                  <a:ext cx="1152525" cy="576263"/>
                </a:xfrm>
                <a:prstGeom prst="rect">
                  <a:avLst/>
                </a:prstGeom>
                <a:solidFill>
                  <a:schemeClr val="accent1"/>
                </a:soli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5" name="Group 29"/>
                <p:cNvGrpSpPr/>
                <p:nvPr/>
              </p:nvGrpSpPr>
              <p:grpSpPr>
                <a:xfrm>
                  <a:off x="250825" y="3449624"/>
                  <a:ext cx="8374638" cy="1582752"/>
                  <a:chOff x="250825" y="4292586"/>
                  <a:chExt cx="8374638" cy="1582752"/>
                </a:xfrm>
              </p:grpSpPr>
              <p:sp>
                <p:nvSpPr>
                  <p:cNvPr id="42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4211638" y="5229225"/>
                    <a:ext cx="1944687" cy="57626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3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6156325" y="5229225"/>
                    <a:ext cx="936625" cy="57626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6" name="Group 28"/>
                  <p:cNvGrpSpPr/>
                  <p:nvPr/>
                </p:nvGrpSpPr>
                <p:grpSpPr>
                  <a:xfrm>
                    <a:off x="250825" y="4292586"/>
                    <a:ext cx="8374638" cy="1582752"/>
                    <a:chOff x="250825" y="4292586"/>
                    <a:chExt cx="8374638" cy="1582752"/>
                  </a:xfrm>
                </p:grpSpPr>
                <p:grpSp>
                  <p:nvGrpSpPr>
                    <p:cNvPr id="7" name="Group 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0825" y="4292586"/>
                      <a:ext cx="7295139" cy="1008059"/>
                      <a:chOff x="179512" y="3645024"/>
                      <a:chExt cx="7294705" cy="1008112"/>
                    </a:xfrm>
                  </p:grpSpPr>
                  <p:sp>
                    <p:nvSpPr>
                      <p:cNvPr id="56" name="Rectangle 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83568" y="4077072"/>
                        <a:ext cx="6790649" cy="50405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12700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algn="ctr" eaLnBrk="0" hangingPunct="0"/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cxnSp>
                    <p:nvCxnSpPr>
                      <p:cNvPr id="57" name="Straight Connector 3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179512" y="4077072"/>
                        <a:ext cx="576064" cy="0"/>
                      </a:xfrm>
                      <a:prstGeom prst="line">
                        <a:avLst/>
                      </a:prstGeom>
                      <a:noFill/>
                      <a:ln w="12700" algn="ctr">
                        <a:solidFill>
                          <a:schemeClr val="accent1"/>
                        </a:solidFill>
                        <a:prstDash val="lgDash"/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58" name="Straight Connector 4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179512" y="4581128"/>
                        <a:ext cx="576064" cy="0"/>
                      </a:xfrm>
                      <a:prstGeom prst="line">
                        <a:avLst/>
                      </a:prstGeom>
                      <a:noFill/>
                      <a:ln w="12700" algn="ctr">
                        <a:solidFill>
                          <a:schemeClr val="accent1"/>
                        </a:solidFill>
                        <a:prstDash val="lgDash"/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59" name="Straight Connector 6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>
                        <a:off x="3383868" y="4329100"/>
                        <a:ext cx="504056" cy="0"/>
                      </a:xfrm>
                      <a:prstGeom prst="line">
                        <a:avLst/>
                      </a:prstGeom>
                      <a:noFill/>
                      <a:ln w="12700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60" name="Straight Connector 7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>
                        <a:off x="6300192" y="4365104"/>
                        <a:ext cx="576064" cy="0"/>
                      </a:xfrm>
                      <a:prstGeom prst="line">
                        <a:avLst/>
                      </a:prstGeom>
                      <a:noFill/>
                      <a:ln w="12700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</p:cxnSp>
                  <p:sp>
                    <p:nvSpPr>
                      <p:cNvPr id="61" name="TextBox 60"/>
                      <p:cNvSpPr txBox="1"/>
                      <p:nvPr/>
                    </p:nvSpPr>
                    <p:spPr>
                      <a:xfrm>
                        <a:off x="684307" y="4076845"/>
                        <a:ext cx="2950987" cy="40006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defRPr/>
                        </a:pPr>
                        <a:r>
                          <a:rPr lang="en-GB" sz="2000" dirty="0">
                            <a:solidFill>
                              <a:schemeClr val="bg1"/>
                            </a:solidFill>
                          </a:rPr>
                          <a:t>Site characterisation</a:t>
                        </a:r>
                      </a:p>
                    </p:txBody>
                  </p:sp>
                  <p:sp>
                    <p:nvSpPr>
                      <p:cNvPr id="62" name="TextBox 10"/>
                      <p:cNvSpPr txBox="1"/>
                      <p:nvPr/>
                    </p:nvSpPr>
                    <p:spPr>
                      <a:xfrm>
                        <a:off x="466833" y="3716465"/>
                        <a:ext cx="720682" cy="36990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defRPr/>
                        </a:pPr>
                        <a:r>
                          <a:rPr lang="en-GB" dirty="0">
                            <a:solidFill>
                              <a:prstClr val="white"/>
                            </a:solidFill>
                          </a:rPr>
                          <a:t>2010</a:t>
                        </a:r>
                      </a:p>
                    </p:txBody>
                  </p:sp>
                  <p:sp>
                    <p:nvSpPr>
                      <p:cNvPr id="63" name="TextBox 11"/>
                      <p:cNvSpPr txBox="1"/>
                      <p:nvPr/>
                    </p:nvSpPr>
                    <p:spPr>
                      <a:xfrm>
                        <a:off x="3203520" y="3645024"/>
                        <a:ext cx="792115" cy="36990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defRPr/>
                        </a:pPr>
                        <a:r>
                          <a:rPr lang="en-GB" dirty="0">
                            <a:solidFill>
                              <a:prstClr val="white"/>
                            </a:solidFill>
                          </a:rPr>
                          <a:t>2011</a:t>
                        </a:r>
                      </a:p>
                    </p:txBody>
                  </p:sp>
                  <p:sp>
                    <p:nvSpPr>
                      <p:cNvPr id="64" name="TextBox 63"/>
                      <p:cNvSpPr txBox="1"/>
                      <p:nvPr/>
                    </p:nvSpPr>
                    <p:spPr>
                      <a:xfrm>
                        <a:off x="6227527" y="3716465"/>
                        <a:ext cx="792116" cy="36990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defRPr/>
                        </a:pPr>
                        <a:r>
                          <a:rPr lang="en-GB" dirty="0">
                            <a:solidFill>
                              <a:prstClr val="white"/>
                            </a:solidFill>
                          </a:rPr>
                          <a:t>2012</a:t>
                        </a:r>
                      </a:p>
                    </p:txBody>
                  </p:sp>
                </p:grpSp>
                <p:sp>
                  <p:nvSpPr>
                    <p:cNvPr id="46" name="TextBox 45"/>
                    <p:cNvSpPr txBox="1"/>
                    <p:nvPr/>
                  </p:nvSpPr>
                  <p:spPr>
                    <a:xfrm>
                      <a:off x="3059113" y="5229225"/>
                      <a:ext cx="1152525" cy="646113"/>
                    </a:xfrm>
                    <a:prstGeom prst="rect">
                      <a:avLst/>
                    </a:prstGeom>
                    <a:noFill/>
                  </p:spPr>
                  <p:txBody>
                    <a:bodyPr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selection criteria  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7" name="TextBox 46"/>
                    <p:cNvSpPr txBox="1"/>
                    <p:nvPr/>
                  </p:nvSpPr>
                  <p:spPr>
                    <a:xfrm>
                      <a:off x="4211638" y="5229225"/>
                      <a:ext cx="1944687" cy="646113"/>
                    </a:xfrm>
                    <a:prstGeom prst="rect">
                      <a:avLst/>
                    </a:prstGeom>
                    <a:noFill/>
                  </p:spPr>
                  <p:txBody>
                    <a:bodyPr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info acquisition &amp; analysis</a:t>
                      </a:r>
                    </a:p>
                  </p:txBody>
                </p:sp>
                <p:sp>
                  <p:nvSpPr>
                    <p:cNvPr id="48" name="TextBox 47"/>
                    <p:cNvSpPr txBox="1"/>
                    <p:nvPr/>
                  </p:nvSpPr>
                  <p:spPr>
                    <a:xfrm>
                      <a:off x="6156325" y="5229225"/>
                      <a:ext cx="1008063" cy="646113"/>
                    </a:xfrm>
                    <a:prstGeom prst="rect">
                      <a:avLst/>
                    </a:prstGeom>
                    <a:noFill/>
                  </p:spPr>
                  <p:txBody>
                    <a:bodyPr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GB" dirty="0" err="1">
                          <a:solidFill>
                            <a:schemeClr val="bg1"/>
                          </a:solidFill>
                        </a:rPr>
                        <a:t>evaluat</a:t>
                      </a:r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-ion</a:t>
                      </a:r>
                    </a:p>
                  </p:txBody>
                </p:sp>
                <p:grpSp>
                  <p:nvGrpSpPr>
                    <p:cNvPr id="8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917746" y="4733919"/>
                      <a:ext cx="1707717" cy="432707"/>
                      <a:chOff x="7812360" y="4725144"/>
                      <a:chExt cx="1708919" cy="432052"/>
                    </a:xfrm>
                  </p:grpSpPr>
                  <p:sp>
                    <p:nvSpPr>
                      <p:cNvPr id="54" name="Isosceles Triangle 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812360" y="4725144"/>
                        <a:ext cx="628656" cy="432048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0000"/>
                      </a:solidFill>
                      <a:ln w="12700" algn="ctr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algn="ctr" eaLnBrk="0" hangingPunct="0"/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55" name="TextBox 54"/>
                      <p:cNvSpPr txBox="1"/>
                      <p:nvPr/>
                    </p:nvSpPr>
                    <p:spPr>
                      <a:xfrm>
                        <a:off x="8441019" y="4787868"/>
                        <a:ext cx="1080260" cy="36932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defRPr/>
                        </a:pPr>
                        <a:r>
                          <a:rPr lang="en-GB" dirty="0">
                            <a:solidFill>
                              <a:prstClr val="black"/>
                            </a:solidFill>
                          </a:rPr>
                          <a:t>decision</a:t>
                        </a:r>
                      </a:p>
                    </p:txBody>
                  </p:sp>
                </p:grpSp>
                <p:cxnSp>
                  <p:nvCxnSpPr>
                    <p:cNvPr id="50" name="Straight Arrow Connector 28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276600" y="4941888"/>
                      <a:ext cx="3382963" cy="1587"/>
                    </a:xfrm>
                    <a:prstGeom prst="straightConnector1">
                      <a:avLst/>
                    </a:prstGeom>
                    <a:noFill/>
                    <a:ln w="12700" algn="ctr">
                      <a:solidFill>
                        <a:schemeClr val="bg1"/>
                      </a:solidFill>
                      <a:round/>
                      <a:headEnd/>
                      <a:tailEnd type="arrow" w="med" len="med"/>
                    </a:ln>
                  </p:spPr>
                </p:cxnSp>
                <p:sp>
                  <p:nvSpPr>
                    <p:cNvPr id="51" name="TextBox 50"/>
                    <p:cNvSpPr txBox="1"/>
                    <p:nvPr/>
                  </p:nvSpPr>
                  <p:spPr>
                    <a:xfrm>
                      <a:off x="395288" y="4365625"/>
                      <a:ext cx="936625" cy="400050"/>
                    </a:xfrm>
                    <a:prstGeom prst="rect">
                      <a:avLst/>
                    </a:prstGeom>
                    <a:noFill/>
                  </p:spPr>
                  <p:txBody>
                    <a:bodyPr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GB" sz="2000" dirty="0">
                          <a:solidFill>
                            <a:prstClr val="black"/>
                          </a:solidFill>
                        </a:rPr>
                        <a:t>2010</a:t>
                      </a:r>
                    </a:p>
                  </p:txBody>
                </p:sp>
                <p:sp>
                  <p:nvSpPr>
                    <p:cNvPr id="52" name="TextBox 51"/>
                    <p:cNvSpPr txBox="1"/>
                    <p:nvPr/>
                  </p:nvSpPr>
                  <p:spPr>
                    <a:xfrm>
                      <a:off x="3132138" y="4365625"/>
                      <a:ext cx="1008062" cy="400050"/>
                    </a:xfrm>
                    <a:prstGeom prst="rect">
                      <a:avLst/>
                    </a:prstGeom>
                    <a:noFill/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defRPr/>
                      </a:pPr>
                      <a:r>
                        <a:rPr lang="en-GB" sz="2000" dirty="0">
                          <a:solidFill>
                            <a:prstClr val="black"/>
                          </a:solidFill>
                        </a:rPr>
                        <a:t>2011</a:t>
                      </a:r>
                    </a:p>
                  </p:txBody>
                </p: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6156325" y="4365625"/>
                      <a:ext cx="1079500" cy="400050"/>
                    </a:xfrm>
                    <a:prstGeom prst="rect">
                      <a:avLst/>
                    </a:prstGeom>
                    <a:noFill/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defRPr/>
                      </a:pPr>
                      <a:r>
                        <a:rPr lang="en-GB" sz="2000" dirty="0">
                          <a:solidFill>
                            <a:prstClr val="black"/>
                          </a:solidFill>
                        </a:rPr>
                        <a:t>2012</a:t>
                      </a:r>
                    </a:p>
                  </p:txBody>
                </p:sp>
              </p:grpSp>
            </p:grpSp>
          </p:grpSp>
          <p:sp>
            <p:nvSpPr>
              <p:cNvPr id="39" name="TextBox 38"/>
              <p:cNvSpPr txBox="1"/>
              <p:nvPr/>
            </p:nvSpPr>
            <p:spPr>
              <a:xfrm>
                <a:off x="538162" y="6324601"/>
                <a:ext cx="6121755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>
                    <a:solidFill>
                      <a:srgbClr val="1F497D"/>
                    </a:solidFill>
                  </a:rPr>
                  <a:t>Site selection process</a:t>
                </a:r>
              </a:p>
              <a:p>
                <a:endParaRPr lang="en-GB" dirty="0"/>
              </a:p>
            </p:txBody>
          </p:sp>
        </p:grpSp>
      </p:grpSp>
      <p:sp>
        <p:nvSpPr>
          <p:cNvPr id="34" name="TextBox 33"/>
          <p:cNvSpPr txBox="1"/>
          <p:nvPr/>
        </p:nvSpPr>
        <p:spPr>
          <a:xfrm>
            <a:off x="0" y="3212976"/>
            <a:ext cx="8892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  <a:defRPr/>
            </a:pPr>
            <a:r>
              <a:rPr lang="en-GB" sz="3200" dirty="0" smtClean="0">
                <a:solidFill>
                  <a:srgbClr val="1F497D"/>
                </a:solidFill>
              </a:rPr>
              <a:t>Two candidates short-listed in 2006: </a:t>
            </a:r>
          </a:p>
          <a:p>
            <a:pPr>
              <a:buClr>
                <a:srgbClr val="FFFF00"/>
              </a:buClr>
              <a:defRPr/>
            </a:pPr>
            <a:r>
              <a:rPr lang="en-GB" sz="3200" dirty="0" smtClean="0">
                <a:solidFill>
                  <a:srgbClr val="1F497D"/>
                </a:solidFill>
              </a:rPr>
              <a:t>Australia + NZ 		Southern Africa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Site characterisation since the short-listing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GB" dirty="0" smtClean="0">
                <a:solidFill>
                  <a:srgbClr val="3333FF"/>
                </a:solidFill>
              </a:rPr>
              <a:t>EC-FP7 funded work on SKA from 2008 including site characterisation (led by the SPDO)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RFI monitoring at the proposed core sites, and 4 remote sites 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Establishment of Radio Quiet Zones by the Candidate Sites </a:t>
            </a:r>
          </a:p>
          <a:p>
            <a:pPr>
              <a:buFont typeface="Arial" pitchFamily="34" charset="0"/>
              <a:buChar char="•"/>
            </a:pPr>
            <a:r>
              <a:rPr lang="en-GB" dirty="0" err="1" smtClean="0"/>
              <a:t>Tropospheric</a:t>
            </a:r>
            <a:r>
              <a:rPr lang="en-GB" dirty="0" smtClean="0"/>
              <a:t> phase monitoring at the proposed core sites</a:t>
            </a:r>
          </a:p>
          <a:p>
            <a:pPr>
              <a:buFont typeface="Arial" pitchFamily="34" charset="0"/>
              <a:buChar char="•"/>
            </a:pPr>
            <a:r>
              <a:rPr lang="en-GB" dirty="0" err="1" smtClean="0"/>
              <a:t>Ionospheric</a:t>
            </a:r>
            <a:r>
              <a:rPr lang="en-GB" dirty="0" smtClean="0"/>
              <a:t> modelling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Generation of configurations taking site constraints into account; analysis of EMI risk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Analysis of science performance of the configurations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Who are the current players?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484"/>
            <a:ext cx="8686800" cy="5638516"/>
          </a:xfrm>
        </p:spPr>
        <p:txBody>
          <a:bodyPr>
            <a:normAutofit fontScale="85000" lnSpcReduction="10000"/>
          </a:bodyPr>
          <a:lstStyle/>
          <a:p>
            <a:r>
              <a:rPr lang="en-GB" b="1" dirty="0" smtClean="0">
                <a:solidFill>
                  <a:srgbClr val="3333FF"/>
                </a:solidFill>
              </a:rPr>
              <a:t>Candidate sites</a:t>
            </a:r>
          </a:p>
          <a:p>
            <a:endParaRPr lang="en-GB" b="1" dirty="0" smtClean="0">
              <a:solidFill>
                <a:srgbClr val="3333FF"/>
              </a:solidFill>
            </a:endParaRPr>
          </a:p>
          <a:p>
            <a:r>
              <a:rPr lang="en-GB" b="1" dirty="0" smtClean="0">
                <a:solidFill>
                  <a:srgbClr val="3333FF"/>
                </a:solidFill>
              </a:rPr>
              <a:t>Board of Directors (</a:t>
            </a:r>
            <a:r>
              <a:rPr lang="en-GB" b="1" dirty="0" err="1" smtClean="0">
                <a:solidFill>
                  <a:srgbClr val="3333FF"/>
                </a:solidFill>
              </a:rPr>
              <a:t>BoD</a:t>
            </a:r>
            <a:r>
              <a:rPr lang="en-GB" b="1" dirty="0" smtClean="0">
                <a:solidFill>
                  <a:srgbClr val="3333FF"/>
                </a:solidFill>
              </a:rPr>
              <a:t>) of the SKA Organisation</a:t>
            </a:r>
          </a:p>
          <a:p>
            <a:pPr lvl="1"/>
            <a:r>
              <a:rPr lang="en-GB" dirty="0" smtClean="0"/>
              <a:t>Responsible for selecting the SKA site</a:t>
            </a:r>
          </a:p>
          <a:p>
            <a:pPr lvl="1">
              <a:buNone/>
            </a:pPr>
            <a:endParaRPr lang="en-GB" dirty="0" smtClean="0"/>
          </a:p>
          <a:p>
            <a:r>
              <a:rPr lang="en-GB" b="1" dirty="0" smtClean="0">
                <a:solidFill>
                  <a:srgbClr val="3333FF"/>
                </a:solidFill>
              </a:rPr>
              <a:t>SKA </a:t>
            </a:r>
            <a:r>
              <a:rPr lang="en-GB" b="1" dirty="0" err="1" smtClean="0">
                <a:solidFill>
                  <a:srgbClr val="3333FF"/>
                </a:solidFill>
              </a:rPr>
              <a:t>Siting</a:t>
            </a:r>
            <a:r>
              <a:rPr lang="en-GB" b="1" dirty="0" smtClean="0">
                <a:solidFill>
                  <a:srgbClr val="3333FF"/>
                </a:solidFill>
              </a:rPr>
              <a:t> Group (SSG)</a:t>
            </a:r>
            <a:r>
              <a:rPr lang="en-GB" dirty="0" smtClean="0"/>
              <a:t> </a:t>
            </a:r>
          </a:p>
          <a:p>
            <a:pPr lvl="1"/>
            <a:r>
              <a:rPr lang="en-GB" dirty="0" smtClean="0"/>
              <a:t>appointed by the FB and SSEC</a:t>
            </a:r>
          </a:p>
          <a:p>
            <a:pPr lvl="1"/>
            <a:r>
              <a:rPr lang="en-GB" dirty="0" smtClean="0"/>
              <a:t>has reported to FB and SSEC, Board of Directors from 13 Dec</a:t>
            </a:r>
          </a:p>
          <a:p>
            <a:pPr lvl="1"/>
            <a:r>
              <a:rPr lang="en-GB" sz="2353" dirty="0" smtClean="0"/>
              <a:t>responsible for </a:t>
            </a:r>
          </a:p>
          <a:p>
            <a:pPr lvl="2"/>
            <a:r>
              <a:rPr lang="en-GB" sz="2323" dirty="0" smtClean="0"/>
              <a:t>establishing the site selection factors </a:t>
            </a:r>
          </a:p>
          <a:p>
            <a:pPr lvl="2"/>
            <a:r>
              <a:rPr lang="en-GB" sz="2323" dirty="0" smtClean="0"/>
              <a:t>overseeing the selection process </a:t>
            </a:r>
          </a:p>
          <a:p>
            <a:pPr lvl="2"/>
            <a:r>
              <a:rPr lang="en-GB" sz="2323" dirty="0" smtClean="0"/>
              <a:t>validating the analysis, assessment, and evaluation process</a:t>
            </a:r>
          </a:p>
          <a:p>
            <a:pPr lvl="2"/>
            <a:r>
              <a:rPr lang="en-GB" sz="2323" dirty="0" smtClean="0"/>
              <a:t>managing the SSAC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100" y="0"/>
            <a:ext cx="9182100" cy="7294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5603" name="Title 10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SKA</a:t>
            </a:r>
            <a:r>
              <a:rPr lang="en-US" baseline="-25000" smtClean="0">
                <a:solidFill>
                  <a:srgbClr val="FFFF00"/>
                </a:solidFill>
              </a:rPr>
              <a:t>1</a:t>
            </a:r>
            <a:r>
              <a:rPr lang="en-US" smtClean="0">
                <a:solidFill>
                  <a:srgbClr val="FFFF00"/>
                </a:solidFill>
              </a:rPr>
              <a:t> Key Science Drivers </a:t>
            </a:r>
            <a:endParaRPr lang="en-GB" smtClean="0"/>
          </a:p>
        </p:txBody>
      </p:sp>
      <p:sp>
        <p:nvSpPr>
          <p:cNvPr id="14" name="Rectangle 13"/>
          <p:cNvSpPr/>
          <p:nvPr/>
        </p:nvSpPr>
        <p:spPr>
          <a:xfrm>
            <a:off x="357188" y="1643063"/>
            <a:ext cx="651488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en-GB" sz="2000" dirty="0">
                <a:solidFill>
                  <a:srgbClr val="FFFF00"/>
                </a:solidFill>
                <a:latin typeface="Comic Sans MS" pitchFamily="66" charset="0"/>
              </a:rPr>
              <a:t>ORIGINS</a:t>
            </a:r>
            <a:endParaRPr lang="en-US" sz="2000" dirty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chemeClr val="bg1"/>
                </a:solidFill>
              </a:rPr>
              <a:t>Neutral hydrogen in the universe from the Epoch 	of Re-</a:t>
            </a:r>
            <a:r>
              <a:rPr lang="en-US" sz="2000" b="1" dirty="0" err="1">
                <a:solidFill>
                  <a:schemeClr val="bg1"/>
                </a:solidFill>
              </a:rPr>
              <a:t>ionisation</a:t>
            </a:r>
            <a:r>
              <a:rPr lang="en-US" sz="2000" b="1" dirty="0">
                <a:solidFill>
                  <a:schemeClr val="bg1"/>
                </a:solidFill>
              </a:rPr>
              <a:t> to now</a:t>
            </a:r>
          </a:p>
          <a:p>
            <a:pPr lvl="1">
              <a:lnSpc>
                <a:spcPct val="80000"/>
              </a:lnSpc>
              <a:defRPr/>
            </a:pPr>
            <a:endParaRPr lang="en-US" dirty="0">
              <a:solidFill>
                <a:schemeClr val="bg1"/>
              </a:solidFill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defRPr/>
            </a:pPr>
            <a:r>
              <a:rPr lang="en-US" dirty="0">
                <a:solidFill>
                  <a:schemeClr val="bg1"/>
                </a:solidFill>
                <a:latin typeface="Arial Unicode MS" pitchFamily="34" charset="-128"/>
              </a:rPr>
              <a:t>When did the first stars and galaxies form?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>
                <a:solidFill>
                  <a:schemeClr val="bg1"/>
                </a:solidFill>
                <a:latin typeface="Arial Unicode MS" pitchFamily="34" charset="-128"/>
              </a:rPr>
              <a:t>How did galaxies evolve?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>
                <a:solidFill>
                  <a:schemeClr val="bg1"/>
                </a:solidFill>
                <a:latin typeface="Arial Unicode MS" pitchFamily="34" charset="-128"/>
              </a:rPr>
              <a:t>Dark Energy, dark matter </a:t>
            </a:r>
          </a:p>
          <a:p>
            <a:pPr>
              <a:lnSpc>
                <a:spcPct val="80000"/>
              </a:lnSpc>
              <a:defRPr/>
            </a:pPr>
            <a:endParaRPr lang="en-US" sz="2000" dirty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80000"/>
              </a:lnSpc>
              <a:defRPr/>
            </a:pPr>
            <a:endParaRPr lang="en-US" sz="2000" dirty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endParaRPr lang="en-GB" sz="2000" dirty="0">
              <a:solidFill>
                <a:srgbClr val="FFFF00"/>
              </a:solidFill>
              <a:latin typeface="+mn-lt"/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en-GB" sz="2000" dirty="0">
                <a:solidFill>
                  <a:srgbClr val="FFFF00"/>
                </a:solidFill>
                <a:latin typeface="Comic Sans MS" pitchFamily="66" charset="0"/>
              </a:rPr>
              <a:t>FUNDAMENTAL FORCES</a:t>
            </a:r>
            <a:endParaRPr lang="en-US" sz="2000" dirty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chemeClr val="bg1"/>
                </a:solidFill>
              </a:rPr>
              <a:t>Pulsars, General Relativity &amp; gravitational waves</a:t>
            </a:r>
          </a:p>
          <a:p>
            <a:pPr lvl="1">
              <a:lnSpc>
                <a:spcPct val="80000"/>
              </a:lnSpc>
              <a:defRPr/>
            </a:pPr>
            <a:endParaRPr lang="en-US" dirty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80000"/>
              </a:lnSpc>
              <a:defRPr/>
            </a:pPr>
            <a:endParaRPr lang="en-US" sz="2000" dirty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                                              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endParaRPr lang="en-GB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5605" name="Picture 4" descr="science book cover"/>
          <p:cNvPicPr>
            <a:picLocks noChangeAspect="1" noChangeArrowheads="1"/>
          </p:cNvPicPr>
          <p:nvPr/>
        </p:nvPicPr>
        <p:blipFill>
          <a:blip r:embed="rId4" cstate="print"/>
          <a:srcRect l="35150" r="10812"/>
          <a:stretch>
            <a:fillRect/>
          </a:stretch>
        </p:blipFill>
        <p:spPr bwMode="auto">
          <a:xfrm>
            <a:off x="6643688" y="1285875"/>
            <a:ext cx="2879725" cy="399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Box 15"/>
          <p:cNvSpPr txBox="1">
            <a:spLocks noChangeArrowheads="1"/>
          </p:cNvSpPr>
          <p:nvPr/>
        </p:nvSpPr>
        <p:spPr bwMode="auto">
          <a:xfrm>
            <a:off x="6643688" y="5072063"/>
            <a:ext cx="2500312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sz="2000" i="1" dirty="0">
                <a:solidFill>
                  <a:schemeClr val="bg1"/>
                </a:solidFill>
              </a:rPr>
              <a:t>Science with the Square </a:t>
            </a:r>
            <a:r>
              <a:rPr lang="en-US" sz="2000" i="1" dirty="0" err="1">
                <a:solidFill>
                  <a:schemeClr val="bg1"/>
                </a:solidFill>
              </a:rPr>
              <a:t>Kilometre</a:t>
            </a:r>
            <a:r>
              <a:rPr lang="en-US" sz="2000" i="1" dirty="0">
                <a:solidFill>
                  <a:schemeClr val="bg1"/>
                </a:solidFill>
              </a:rPr>
              <a:t> Array</a:t>
            </a:r>
            <a:endParaRPr lang="en-US" sz="2000" dirty="0">
              <a:solidFill>
                <a:schemeClr val="bg1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sz="2000" dirty="0">
                <a:solidFill>
                  <a:schemeClr val="bg1"/>
                </a:solidFill>
              </a:rPr>
              <a:t>(2004,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</a:rPr>
              <a:t>eds. C.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</a:rPr>
              <a:t>Carilli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</a:rPr>
              <a:t> &amp; S. Rawlings, </a:t>
            </a:r>
            <a:r>
              <a:rPr lang="en-US" i="1" dirty="0">
                <a:solidFill>
                  <a:schemeClr val="bg1"/>
                </a:solidFill>
                <a:latin typeface="Arial" pitchFamily="34" charset="0"/>
              </a:rPr>
              <a:t>New Astron. Rev.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</a:rPr>
              <a:t>,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</a:rPr>
              <a:t>48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</a:rPr>
              <a:t>)</a:t>
            </a:r>
            <a:endParaRPr lang="en-US" sz="2000" dirty="0">
              <a:solidFill>
                <a:schemeClr val="bg1"/>
              </a:solidFill>
              <a:latin typeface="Arial" pitchFamily="34" charset="0"/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Who are the current players?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484"/>
            <a:ext cx="8229600" cy="5638516"/>
          </a:xfrm>
        </p:spPr>
        <p:txBody>
          <a:bodyPr>
            <a:normAutofit fontScale="62500" lnSpcReduction="20000"/>
          </a:bodyPr>
          <a:lstStyle/>
          <a:p>
            <a:r>
              <a:rPr lang="en-GB" b="1" dirty="0" smtClean="0">
                <a:solidFill>
                  <a:srgbClr val="3333FF"/>
                </a:solidFill>
              </a:rPr>
              <a:t>SKA Site Advisory Committee (SSAC)</a:t>
            </a:r>
          </a:p>
          <a:p>
            <a:pPr lvl="1"/>
            <a:r>
              <a:rPr lang="en-GB" dirty="0" smtClean="0"/>
              <a:t>Appointed by the FB and SSEC, reports to the SSG </a:t>
            </a:r>
          </a:p>
          <a:p>
            <a:pPr lvl="1"/>
            <a:r>
              <a:rPr lang="en-GB" dirty="0" smtClean="0"/>
              <a:t>Responsible for evaluating the information on the sites, and making a recommendation on the preferred site</a:t>
            </a:r>
          </a:p>
          <a:p>
            <a:pPr lvl="1"/>
            <a:endParaRPr lang="en-GB" dirty="0" smtClean="0"/>
          </a:p>
          <a:p>
            <a:r>
              <a:rPr lang="en-GB" b="1" dirty="0" smtClean="0">
                <a:solidFill>
                  <a:srgbClr val="3333FF"/>
                </a:solidFill>
              </a:rPr>
              <a:t>SKA Program Development Office (SPDO)</a:t>
            </a:r>
          </a:p>
          <a:p>
            <a:pPr lvl="1"/>
            <a:r>
              <a:rPr lang="en-GB" dirty="0" smtClean="0"/>
              <a:t>Reports to SSEC </a:t>
            </a:r>
          </a:p>
          <a:p>
            <a:pPr lvl="1"/>
            <a:r>
              <a:rPr lang="en-GB" dirty="0" smtClean="0"/>
              <a:t>Managed the site characterisation </a:t>
            </a:r>
            <a:r>
              <a:rPr lang="en-GB" dirty="0" err="1" smtClean="0"/>
              <a:t>proces</a:t>
            </a:r>
            <a:endParaRPr lang="en-GB" dirty="0" smtClean="0"/>
          </a:p>
          <a:p>
            <a:pPr lvl="1"/>
            <a:r>
              <a:rPr lang="en-GB" dirty="0" smtClean="0"/>
              <a:t>Generates reports on some of the selection factors</a:t>
            </a:r>
          </a:p>
          <a:p>
            <a:pPr lvl="1"/>
            <a:r>
              <a:rPr lang="en-GB" dirty="0" smtClean="0"/>
              <a:t>Provides advice and support for the SSG</a:t>
            </a:r>
          </a:p>
          <a:p>
            <a:pPr lvl="1"/>
            <a:r>
              <a:rPr lang="en-GB" dirty="0" smtClean="0"/>
              <a:t>Provides technical support for the SSAC</a:t>
            </a:r>
          </a:p>
          <a:p>
            <a:pPr lvl="1"/>
            <a:r>
              <a:rPr lang="en-GB" dirty="0" smtClean="0"/>
              <a:t>Provided briefings for Expert Panels and Consultants </a:t>
            </a:r>
          </a:p>
          <a:p>
            <a:endParaRPr lang="en-GB" dirty="0" smtClean="0"/>
          </a:p>
          <a:p>
            <a:r>
              <a:rPr lang="en-GB" b="1" dirty="0" smtClean="0">
                <a:solidFill>
                  <a:srgbClr val="3333FF"/>
                </a:solidFill>
              </a:rPr>
              <a:t>SKA Project Office (SPO)</a:t>
            </a:r>
          </a:p>
          <a:p>
            <a:pPr lvl="1"/>
            <a:r>
              <a:rPr lang="en-GB" sz="2900" dirty="0" smtClean="0"/>
              <a:t>will take over SPDO responsibilities on 1 January 2012</a:t>
            </a:r>
            <a:endParaRPr lang="en-GB" sz="2900" b="1" dirty="0" smtClean="0">
              <a:solidFill>
                <a:srgbClr val="3333FF"/>
              </a:solidFill>
            </a:endParaRPr>
          </a:p>
          <a:p>
            <a:pPr lvl="1">
              <a:buNone/>
            </a:pPr>
            <a:endParaRPr lang="en-GB" dirty="0" smtClean="0"/>
          </a:p>
          <a:p>
            <a:r>
              <a:rPr lang="en-GB" b="1" dirty="0" smtClean="0">
                <a:solidFill>
                  <a:srgbClr val="3333FF"/>
                </a:solidFill>
              </a:rPr>
              <a:t>Expert Panels and Consultants</a:t>
            </a:r>
          </a:p>
          <a:p>
            <a:pPr lvl="1"/>
            <a:r>
              <a:rPr lang="en-GB" dirty="0" smtClean="0"/>
              <a:t>Appointed by SPDO with approval of SSEC; report to SSG</a:t>
            </a:r>
          </a:p>
          <a:p>
            <a:pPr lvl="1"/>
            <a:r>
              <a:rPr lang="en-GB" dirty="0" smtClean="0"/>
              <a:t>Responsible for assessing information on site selection factors and generating reports 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2011 Selection Criteria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6868"/>
            <a:ext cx="8229600" cy="563851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dirty="0" smtClean="0"/>
              <a:t>Categories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000" dirty="0" smtClean="0"/>
              <a:t>Science &amp; technical</a:t>
            </a:r>
            <a:endParaRPr lang="en-GB" sz="2600" dirty="0" smtClean="0"/>
          </a:p>
          <a:p>
            <a:pPr marL="914400" lvl="1" indent="-514350">
              <a:buNone/>
            </a:pPr>
            <a:r>
              <a:rPr lang="en-GB" sz="2000" dirty="0" smtClean="0"/>
              <a:t>1.1 Current and long-term RFI environment</a:t>
            </a:r>
          </a:p>
          <a:p>
            <a:pPr marL="914400" lvl="1" indent="-514350">
              <a:buNone/>
            </a:pPr>
            <a:r>
              <a:rPr lang="en-GB" sz="2000" dirty="0" smtClean="0"/>
              <a:t>1.2 </a:t>
            </a:r>
            <a:r>
              <a:rPr lang="en-GB" sz="2000" dirty="0" err="1" smtClean="0"/>
              <a:t>Ionospheric</a:t>
            </a:r>
            <a:r>
              <a:rPr lang="en-GB" sz="2000" dirty="0" smtClean="0"/>
              <a:t> scintillation</a:t>
            </a:r>
          </a:p>
          <a:p>
            <a:pPr marL="914400" lvl="1" indent="-514350">
              <a:buNone/>
            </a:pPr>
            <a:r>
              <a:rPr lang="en-GB" sz="2000" dirty="0" smtClean="0"/>
              <a:t>1.3 </a:t>
            </a:r>
            <a:r>
              <a:rPr lang="en-GB" sz="2000" dirty="0" err="1" smtClean="0"/>
              <a:t>Tropospheric</a:t>
            </a:r>
            <a:r>
              <a:rPr lang="en-GB" sz="2000" dirty="0" smtClean="0"/>
              <a:t> turbulence</a:t>
            </a:r>
          </a:p>
          <a:p>
            <a:pPr marL="914400" lvl="1" indent="-514350">
              <a:buNone/>
            </a:pPr>
            <a:r>
              <a:rPr lang="en-GB" sz="2000" dirty="0" smtClean="0"/>
              <a:t>1.4 Array configuration and science performance </a:t>
            </a:r>
          </a:p>
          <a:p>
            <a:pPr marL="914400" lvl="1" indent="-514350">
              <a:buNone/>
            </a:pPr>
            <a:r>
              <a:rPr lang="en-GB" sz="2000" dirty="0" smtClean="0"/>
              <a:t>1.5 Site physical characteristics</a:t>
            </a:r>
          </a:p>
          <a:p>
            <a:pPr marL="914400" lvl="1" indent="-514350">
              <a:buNone/>
            </a:pPr>
            <a:endParaRPr lang="en-GB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3000" dirty="0" smtClean="0"/>
              <a:t>Other</a:t>
            </a:r>
            <a:endParaRPr lang="en-GB" sz="2600" dirty="0" smtClean="0"/>
          </a:p>
          <a:p>
            <a:pPr marL="914400" lvl="1" indent="-514350">
              <a:buNone/>
            </a:pPr>
            <a:r>
              <a:rPr lang="en-GB" sz="2000" dirty="0" smtClean="0"/>
              <a:t>2.1 Customs and excise </a:t>
            </a:r>
          </a:p>
          <a:p>
            <a:pPr marL="914400" lvl="1" indent="-514350">
              <a:buNone/>
            </a:pPr>
            <a:r>
              <a:rPr lang="en-GB" sz="2000" dirty="0" smtClean="0"/>
              <a:t>2.2 Security</a:t>
            </a:r>
          </a:p>
          <a:p>
            <a:pPr marL="914400" lvl="1" indent="-514350">
              <a:buNone/>
            </a:pPr>
            <a:r>
              <a:rPr lang="en-GB" sz="2000" dirty="0" smtClean="0"/>
              <a:t>2.3 Legal</a:t>
            </a:r>
          </a:p>
          <a:p>
            <a:pPr marL="914400" lvl="1" indent="-514350">
              <a:buNone/>
            </a:pPr>
            <a:r>
              <a:rPr lang="en-GB" sz="2000" dirty="0" smtClean="0"/>
              <a:t>2.4 Employment</a:t>
            </a:r>
          </a:p>
          <a:p>
            <a:pPr marL="914400" lvl="1" indent="-514350">
              <a:buNone/>
            </a:pPr>
            <a:r>
              <a:rPr lang="en-GB" sz="2000" dirty="0" smtClean="0"/>
              <a:t>2.5 Working and Support Conditions</a:t>
            </a:r>
          </a:p>
          <a:p>
            <a:pPr marL="914400" lvl="1" indent="-514350">
              <a:buNone/>
            </a:pPr>
            <a:r>
              <a:rPr lang="en-GB" sz="2000" dirty="0" smtClean="0"/>
              <a:t>2.6 Political, Socio-economic and Financial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Selection Criteria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8800"/>
            <a:ext cx="8229600" cy="4525963"/>
          </a:xfrm>
        </p:spPr>
        <p:txBody>
          <a:bodyPr/>
          <a:lstStyle/>
          <a:p>
            <a:pPr marL="514350" indent="-514350">
              <a:buNone/>
            </a:pPr>
            <a:r>
              <a:rPr lang="en-GB" sz="2800" dirty="0" smtClean="0"/>
              <a:t>3. Implementation plans and costs </a:t>
            </a:r>
          </a:p>
          <a:p>
            <a:pPr marL="514350" indent="-514350">
              <a:buNone/>
            </a:pPr>
            <a:r>
              <a:rPr lang="en-GB" dirty="0" smtClean="0"/>
              <a:t>	</a:t>
            </a:r>
            <a:r>
              <a:rPr lang="en-GB" sz="2000" dirty="0" smtClean="0"/>
              <a:t>3.1 basic infrastructure components</a:t>
            </a:r>
          </a:p>
          <a:p>
            <a:pPr marL="514350" indent="-514350">
              <a:buNone/>
            </a:pPr>
            <a:r>
              <a:rPr lang="en-GB" sz="2000" dirty="0" smtClean="0"/>
              <a:t>	3.2 power provision</a:t>
            </a:r>
          </a:p>
          <a:p>
            <a:pPr marL="514350" indent="-514350">
              <a:buNone/>
            </a:pPr>
            <a:r>
              <a:rPr lang="en-GB" sz="2000" dirty="0" smtClean="0"/>
              <a:t>	3.2 data connectivity</a:t>
            </a:r>
          </a:p>
          <a:p>
            <a:pPr marL="514350" indent="-514350">
              <a:buNone/>
            </a:pPr>
            <a:r>
              <a:rPr lang="en-GB" dirty="0" smtClean="0"/>
              <a:t>	</a:t>
            </a:r>
          </a:p>
          <a:p>
            <a:pPr marL="514350" indent="-514350">
              <a:buNone/>
            </a:pPr>
            <a:r>
              <a:rPr lang="en-GB" sz="2800" dirty="0" smtClean="0"/>
              <a:t>based on a 3-core model                                       of the SKA </a:t>
            </a:r>
          </a:p>
          <a:p>
            <a:pPr marL="514350" indent="-514350">
              <a:buNone/>
            </a:pP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6589" y="2405020"/>
            <a:ext cx="4379428" cy="445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89512"/>
            <a:ext cx="9144000" cy="70294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srgbClr val="FFFFFF"/>
              </a:solidFill>
            </a:endParaRPr>
          </a:p>
        </p:txBody>
      </p:sp>
      <p:pic>
        <p:nvPicPr>
          <p:cNvPr id="3" name="Picture 2" descr="title_globe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8" y="795422"/>
            <a:ext cx="9144000" cy="572992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53752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en-GB" sz="32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0594" y="4232787"/>
            <a:ext cx="6459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www.skatelescope.org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Work Breakdown Structure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>
                <a:solidFill>
                  <a:srgbClr val="3333CC"/>
                </a:solidFill>
              </a:rPr>
              <a:t>Level 1:</a:t>
            </a:r>
            <a:r>
              <a:rPr lang="en-GB" dirty="0" smtClean="0"/>
              <a:t> 	SKA Total System (SPO)</a:t>
            </a:r>
          </a:p>
          <a:p>
            <a:pPr>
              <a:buNone/>
            </a:pPr>
            <a:r>
              <a:rPr lang="en-GB" dirty="0" smtClean="0">
                <a:solidFill>
                  <a:srgbClr val="3333CC"/>
                </a:solidFill>
              </a:rPr>
              <a:t>Level 2:</a:t>
            </a:r>
            <a:r>
              <a:rPr lang="en-GB" dirty="0" smtClean="0"/>
              <a:t> 	Telescope (WPCs)</a:t>
            </a:r>
          </a:p>
          <a:p>
            <a:pPr>
              <a:buNone/>
            </a:pPr>
            <a:r>
              <a:rPr lang="en-GB" dirty="0" smtClean="0"/>
              <a:t>					Facilities (SPO)</a:t>
            </a:r>
          </a:p>
          <a:p>
            <a:pPr>
              <a:buNone/>
            </a:pPr>
            <a:r>
              <a:rPr lang="en-GB" dirty="0" smtClean="0"/>
              <a:t>					Project management (SPO)</a:t>
            </a:r>
          </a:p>
          <a:p>
            <a:pPr>
              <a:buNone/>
            </a:pPr>
            <a:r>
              <a:rPr lang="en-GB" dirty="0" smtClean="0"/>
              <a:t>					Science (SPO)</a:t>
            </a:r>
          </a:p>
          <a:p>
            <a:pPr>
              <a:buNone/>
            </a:pPr>
            <a:r>
              <a:rPr lang="en-GB" dirty="0" smtClean="0"/>
              <a:t>					System design and system level 					system engineering (SPO)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WBS: Telescope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257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GB" dirty="0" smtClean="0">
                <a:solidFill>
                  <a:srgbClr val="3333CC"/>
                </a:solidFill>
              </a:rPr>
              <a:t>Level 3:</a:t>
            </a:r>
            <a:r>
              <a:rPr lang="en-GB" dirty="0" smtClean="0"/>
              <a:t> 	Dish Array</a:t>
            </a:r>
          </a:p>
          <a:p>
            <a:pPr>
              <a:buNone/>
            </a:pPr>
            <a:r>
              <a:rPr lang="en-GB" dirty="0" smtClean="0"/>
              <a:t>				AA-low</a:t>
            </a:r>
          </a:p>
          <a:p>
            <a:pPr>
              <a:buNone/>
            </a:pPr>
            <a:r>
              <a:rPr lang="en-GB" dirty="0" smtClean="0"/>
              <a:t>				Signal &amp; Data Transport</a:t>
            </a:r>
          </a:p>
          <a:p>
            <a:pPr>
              <a:buNone/>
            </a:pPr>
            <a:r>
              <a:rPr lang="en-GB" dirty="0" smtClean="0"/>
              <a:t>				Central Signal Processing</a:t>
            </a:r>
          </a:p>
          <a:p>
            <a:pPr>
              <a:buNone/>
            </a:pPr>
            <a:r>
              <a:rPr lang="en-GB" dirty="0" smtClean="0"/>
              <a:t>				Science Data Processing</a:t>
            </a:r>
          </a:p>
          <a:p>
            <a:pPr>
              <a:buNone/>
            </a:pPr>
            <a:r>
              <a:rPr lang="en-GB" dirty="0" smtClean="0"/>
              <a:t>				Telescope Manager</a:t>
            </a:r>
          </a:p>
          <a:p>
            <a:pPr>
              <a:buNone/>
            </a:pPr>
            <a:r>
              <a:rPr lang="en-GB" dirty="0" smtClean="0"/>
              <a:t>				Synchronisation &amp; Timing</a:t>
            </a:r>
          </a:p>
          <a:p>
            <a:pPr>
              <a:buNone/>
            </a:pPr>
            <a:r>
              <a:rPr lang="en-GB" dirty="0" smtClean="0"/>
              <a:t>				Power</a:t>
            </a:r>
          </a:p>
          <a:p>
            <a:pPr>
              <a:buNone/>
            </a:pPr>
            <a:r>
              <a:rPr lang="en-GB" dirty="0" smtClean="0"/>
              <a:t>				Site &amp; Infrastructure </a:t>
            </a:r>
            <a:r>
              <a:rPr lang="en-GB" dirty="0" smtClean="0">
                <a:solidFill>
                  <a:srgbClr val="3333CC"/>
                </a:solidFill>
              </a:rPr>
              <a:t>(SPO)</a:t>
            </a:r>
          </a:p>
          <a:p>
            <a:pPr>
              <a:buNone/>
            </a:pPr>
            <a:r>
              <a:rPr lang="en-GB" dirty="0" smtClean="0"/>
              <a:t>				Advanced Instrumentation </a:t>
            </a:r>
          </a:p>
          <a:p>
            <a:pPr>
              <a:buNone/>
            </a:pPr>
            <a:r>
              <a:rPr lang="en-GB" dirty="0" smtClean="0"/>
              <a:t>				(AA-mid, PAF, WBSPF)</a:t>
            </a:r>
          </a:p>
          <a:p>
            <a:pPr>
              <a:buNone/>
            </a:pPr>
            <a:r>
              <a:rPr lang="en-GB" dirty="0" smtClean="0"/>
              <a:t>					</a:t>
            </a:r>
          </a:p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164" y="597640"/>
            <a:ext cx="7900986" cy="560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499992" y="1772816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SKA2</a:t>
            </a:r>
            <a:endParaRPr lang="en-GB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7904" y="3573016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SKA2</a:t>
            </a:r>
            <a:endParaRPr lang="en-GB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3928" y="4725144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SKA1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530120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LOFAR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508104" y="508518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EVLA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254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908036"/>
            <a:ext cx="8372475" cy="5378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915816" y="234888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SKA1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0032" y="4221088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C000"/>
                </a:solidFill>
              </a:rPr>
              <a:t>EVLA</a:t>
            </a:r>
            <a:endParaRPr lang="en-GB" sz="2000" b="1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3068960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 smtClean="0"/>
              <a:t>LOFAR</a:t>
            </a:r>
            <a:endParaRPr lang="en-GB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27423" y="1663908"/>
            <a:ext cx="1214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3333FF"/>
                </a:solidFill>
              </a:rPr>
              <a:t>SKA2</a:t>
            </a:r>
            <a:endParaRPr lang="en-GB" sz="2400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459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Top-level description  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 bwMode="auto">
          <a:xfrm>
            <a:off x="468313" y="1196975"/>
            <a:ext cx="8498706" cy="540067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buFont typeface="Monotype Sorts" pitchFamily="2" charset="2"/>
              <a:buNone/>
              <a:defRPr/>
            </a:pPr>
            <a:r>
              <a:rPr lang="en-GB" sz="2400" dirty="0" smtClean="0">
                <a:solidFill>
                  <a:srgbClr val="0000FF"/>
                </a:solidFill>
              </a:rPr>
              <a:t>a large radio telescope for transformational science </a:t>
            </a:r>
            <a:r>
              <a:rPr lang="en-GB" sz="2400" b="0" dirty="0" smtClean="0">
                <a:solidFill>
                  <a:srgbClr val="0000FF"/>
                </a:solidFill>
              </a:rPr>
              <a:t> </a:t>
            </a:r>
            <a:r>
              <a:rPr lang="en-GB" sz="2400" dirty="0" smtClean="0">
                <a:solidFill>
                  <a:srgbClr val="0000FF"/>
                </a:solidFill>
              </a:rPr>
              <a:t>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400" b="0" dirty="0" smtClean="0"/>
              <a:t>up to 1 million m</a:t>
            </a:r>
            <a:r>
              <a:rPr lang="en-GB" sz="2400" b="0" baseline="30000" dirty="0" smtClean="0"/>
              <a:t>2</a:t>
            </a:r>
            <a:r>
              <a:rPr lang="en-GB" sz="2400" b="0" dirty="0" smtClean="0"/>
              <a:t> collecting area distributed over a distance of 3000+ km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400" b="0" dirty="0" smtClean="0"/>
              <a:t>operating as an interferometer at frequencies from 70 MHz to 10 GHz (4m-3cm) with two or more detector technologies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400" b="0" dirty="0" smtClean="0"/>
              <a:t>connected to a signal processor and high performance computing system by an optical fibre network (sensor network)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GB" sz="2400" dirty="0" smtClean="0">
                <a:solidFill>
                  <a:srgbClr val="0000FF"/>
                </a:solidFill>
              </a:rPr>
              <a:t>providing</a:t>
            </a:r>
            <a:r>
              <a:rPr lang="en-GB" sz="3200" dirty="0" smtClean="0">
                <a:solidFill>
                  <a:srgbClr val="0000FF"/>
                </a:solidFill>
              </a:rPr>
              <a:t>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400" b="0" dirty="0" smtClean="0"/>
              <a:t>40 x sensitivity of the Expanded Very Large                                   Array, and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400" b="0" dirty="0" smtClean="0"/>
              <a:t>up to 10000 x survey speed</a:t>
            </a:r>
            <a:r>
              <a:rPr lang="en-GB" sz="2400" b="0" dirty="0" smtClean="0">
                <a:latin typeface="Comic Sans MS" pitchFamily="66" charset="0"/>
              </a:rPr>
              <a:t> </a:t>
            </a:r>
          </a:p>
          <a:p>
            <a:pPr lvl="1">
              <a:defRPr/>
            </a:pPr>
            <a:endParaRPr lang="en-GB" sz="2400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buFont typeface="Monotype Sorts" pitchFamily="2" charset="2"/>
              <a:buNone/>
              <a:defRPr/>
            </a:pPr>
            <a:r>
              <a:rPr lang="en-GB" sz="2400" dirty="0" smtClean="0">
                <a:solidFill>
                  <a:srgbClr val="0000FF"/>
                </a:solidFill>
                <a:latin typeface="+mj-lt"/>
              </a:rPr>
              <a:t>Scientists and engineers in 67 institutes in 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GB" sz="2400" dirty="0" smtClean="0">
                <a:solidFill>
                  <a:srgbClr val="0000FF"/>
                </a:solidFill>
                <a:latin typeface="+mj-lt"/>
              </a:rPr>
              <a:t>20 countries are participating</a:t>
            </a:r>
          </a:p>
          <a:p>
            <a:pPr>
              <a:buFont typeface="Monotype Sorts" pitchFamily="2" charset="2"/>
              <a:buNone/>
              <a:defRPr/>
            </a:pPr>
            <a:endParaRPr lang="en-GB" sz="2400" dirty="0" smtClean="0"/>
          </a:p>
          <a:p>
            <a:pPr>
              <a:buFont typeface="Monotype Sorts" pitchFamily="2" charset="2"/>
              <a:buNone/>
              <a:defRPr/>
            </a:pPr>
            <a:endParaRPr lang="en-GB" sz="2400" dirty="0" smtClean="0">
              <a:solidFill>
                <a:schemeClr val="tx2"/>
              </a:solidFill>
            </a:endParaRPr>
          </a:p>
          <a:p>
            <a:pPr>
              <a:buFont typeface="Monotype Sorts" pitchFamily="2" charset="2"/>
              <a:buNone/>
              <a:defRPr/>
            </a:pPr>
            <a:endParaRPr lang="en-GB" sz="2400" dirty="0" smtClean="0">
              <a:solidFill>
                <a:schemeClr val="tx2"/>
              </a:solidFill>
            </a:endParaRPr>
          </a:p>
          <a:p>
            <a:pPr>
              <a:buFont typeface="Monotype Sorts" pitchFamily="2" charset="2"/>
              <a:buNone/>
              <a:defRPr/>
            </a:pPr>
            <a:endParaRPr lang="en-GB" sz="2400" dirty="0" smtClean="0"/>
          </a:p>
        </p:txBody>
      </p:sp>
      <p:pic>
        <p:nvPicPr>
          <p:cNvPr id="5" name="Picture 4" descr="VLA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1520" y="4321278"/>
            <a:ext cx="2832480" cy="1889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872070" y="4321278"/>
            <a:ext cx="1582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EVLA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Top-level description (2)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 bwMode="auto">
          <a:xfrm>
            <a:off x="0" y="1600200"/>
            <a:ext cx="91440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GB" b="0" dirty="0" smtClean="0">
                <a:solidFill>
                  <a:srgbClr val="0000FF"/>
                </a:solidFill>
              </a:rPr>
              <a:t>Construction will proceed in two phases:        </a:t>
            </a:r>
            <a:r>
              <a:rPr lang="en-GB" dirty="0" smtClean="0">
                <a:solidFill>
                  <a:srgbClr val="0000FF"/>
                </a:solidFill>
              </a:rPr>
              <a:t>SKA</a:t>
            </a:r>
            <a:r>
              <a:rPr lang="en-GB" baseline="-25000" dirty="0" smtClean="0">
                <a:solidFill>
                  <a:srgbClr val="0000FF"/>
                </a:solidFill>
              </a:rPr>
              <a:t>1</a:t>
            </a:r>
            <a:r>
              <a:rPr lang="en-GB" dirty="0" smtClean="0">
                <a:solidFill>
                  <a:srgbClr val="0000FF"/>
                </a:solidFill>
              </a:rPr>
              <a:t>, SKA</a:t>
            </a:r>
            <a:r>
              <a:rPr lang="en-GB" baseline="-25000" dirty="0" smtClean="0">
                <a:solidFill>
                  <a:srgbClr val="0000FF"/>
                </a:solidFill>
              </a:rPr>
              <a:t>2</a:t>
            </a:r>
            <a:endParaRPr lang="en-GB" dirty="0" smtClean="0">
              <a:solidFill>
                <a:srgbClr val="0000FF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n-GB" sz="2400" dirty="0" smtClean="0">
                <a:solidFill>
                  <a:schemeClr val="bg1"/>
                </a:solidFill>
                <a:latin typeface="Comic Sans MS" pitchFamily="66" charset="0"/>
              </a:rPr>
              <a:t>	</a:t>
            </a:r>
            <a:r>
              <a:rPr lang="en-GB" sz="2400" dirty="0" smtClean="0"/>
              <a:t>SKA</a:t>
            </a:r>
            <a:r>
              <a:rPr lang="en-GB" sz="2400" baseline="-25000" dirty="0" smtClean="0"/>
              <a:t>1</a:t>
            </a:r>
            <a:r>
              <a:rPr lang="en-GB" sz="2400" dirty="0" smtClean="0"/>
              <a:t> </a:t>
            </a:r>
            <a:r>
              <a:rPr lang="en-GB" sz="2400" b="0" dirty="0" smtClean="0"/>
              <a:t>will be a subset (~10% area) of </a:t>
            </a:r>
            <a:r>
              <a:rPr lang="en-GB" sz="2400" dirty="0" smtClean="0"/>
              <a:t>SKA</a:t>
            </a:r>
            <a:r>
              <a:rPr lang="en-GB" sz="2400" baseline="-25000" dirty="0" smtClean="0"/>
              <a:t>2</a:t>
            </a:r>
          </a:p>
          <a:p>
            <a:pPr>
              <a:buFont typeface="Monotype Sorts" pitchFamily="2" charset="2"/>
              <a:buNone/>
            </a:pPr>
            <a:r>
              <a:rPr lang="en-GB" sz="2400" b="0" baseline="-25000" dirty="0" smtClean="0"/>
              <a:t>			70 MHz – 3GHz</a:t>
            </a:r>
          </a:p>
          <a:p>
            <a:pPr>
              <a:buFont typeface="Monotype Sorts" pitchFamily="2" charset="2"/>
              <a:buNone/>
            </a:pPr>
            <a:r>
              <a:rPr lang="en-GB" sz="2400" baseline="-25000" dirty="0" smtClean="0"/>
              <a:t>			100 km baselines</a:t>
            </a:r>
            <a:r>
              <a:rPr lang="en-GB" sz="2400" b="0" baseline="-25000" dirty="0" smtClean="0"/>
              <a:t> </a:t>
            </a:r>
            <a:endParaRPr lang="en-GB" sz="2400" b="0" dirty="0" smtClean="0"/>
          </a:p>
          <a:p>
            <a:pPr>
              <a:buFont typeface="Monotype Sorts" pitchFamily="2" charset="2"/>
              <a:buNone/>
            </a:pPr>
            <a:endParaRPr lang="en-GB" sz="2400" dirty="0" smtClean="0"/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en-GB" b="0" dirty="0" smtClean="0"/>
              <a:t>Major science observations already possible with SKA</a:t>
            </a:r>
            <a:r>
              <a:rPr lang="en-GB" b="0" baseline="-25000" dirty="0" smtClean="0"/>
              <a:t>1</a:t>
            </a:r>
            <a:r>
              <a:rPr lang="en-GB" b="0" dirty="0" smtClean="0"/>
              <a:t> in 2020		</a:t>
            </a:r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endParaRPr lang="en-GB" b="0" dirty="0" smtClean="0"/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en-GB" b="0" dirty="0" smtClean="0"/>
              <a:t>Phased construction allows maximum use of advances in technology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2" descr="vlcsnap-2010-02-21-13h19m23s216.png"/>
          <p:cNvPicPr>
            <a:picLocks noChangeAspect="1"/>
          </p:cNvPicPr>
          <p:nvPr/>
        </p:nvPicPr>
        <p:blipFill>
          <a:blip r:embed="rId2" cstate="print"/>
          <a:srcRect l="40694" t="8681" r="17128" b="3136"/>
          <a:stretch>
            <a:fillRect/>
          </a:stretch>
        </p:blipFill>
        <p:spPr bwMode="auto">
          <a:xfrm>
            <a:off x="6762750" y="3600450"/>
            <a:ext cx="1225550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4" descr="SwinburneAstronomyProductions_SKA_02_fig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7088" y="1570038"/>
            <a:ext cx="24415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35" descr="vlcsnap-2010-02-21-12h28m50s43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8363" y="2705100"/>
            <a:ext cx="2790825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3" descr="Sparse_aperture_array_highres_fig1.jpg"/>
          <p:cNvPicPr>
            <a:picLocks noChangeAspect="1"/>
          </p:cNvPicPr>
          <p:nvPr/>
        </p:nvPicPr>
        <p:blipFill>
          <a:blip r:embed="rId5" cstate="print"/>
          <a:srcRect t="9796" b="11836"/>
          <a:stretch>
            <a:fillRect/>
          </a:stretch>
        </p:blipFill>
        <p:spPr bwMode="auto">
          <a:xfrm>
            <a:off x="1374775" y="4064000"/>
            <a:ext cx="24415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/>
          <p:nvPr/>
        </p:nvCxnSpPr>
        <p:spPr bwMode="auto">
          <a:xfrm rot="5400000" flipH="1" flipV="1">
            <a:off x="4772819" y="1775619"/>
            <a:ext cx="1341437" cy="930275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5243513" y="2806700"/>
            <a:ext cx="3105150" cy="846138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1406525" y="3478213"/>
            <a:ext cx="2582863" cy="566737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endCxn id="43" idx="5"/>
          </p:cNvCxnSpPr>
          <p:nvPr/>
        </p:nvCxnSpPr>
        <p:spPr bwMode="auto">
          <a:xfrm rot="5400000" flipH="1" flipV="1">
            <a:off x="3594894" y="4094957"/>
            <a:ext cx="1406525" cy="966787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endCxn id="43" idx="0"/>
          </p:cNvCxnSpPr>
          <p:nvPr/>
        </p:nvCxnSpPr>
        <p:spPr bwMode="auto">
          <a:xfrm flipV="1">
            <a:off x="3989388" y="3435350"/>
            <a:ext cx="585787" cy="42863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rot="5400000" flipH="1" flipV="1">
            <a:off x="4706143" y="3056732"/>
            <a:ext cx="417513" cy="12700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Oval 38"/>
          <p:cNvSpPr/>
          <p:nvPr/>
        </p:nvSpPr>
        <p:spPr bwMode="auto">
          <a:xfrm>
            <a:off x="4837113" y="3162300"/>
            <a:ext cx="581025" cy="514350"/>
          </a:xfrm>
          <a:prstGeom prst="ellipse">
            <a:avLst/>
          </a:prstGeom>
          <a:noFill/>
          <a:ln w="1905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GB"/>
          </a:p>
        </p:txBody>
      </p:sp>
      <p:sp>
        <p:nvSpPr>
          <p:cNvPr id="43" name="Oval 42"/>
          <p:cNvSpPr/>
          <p:nvPr/>
        </p:nvSpPr>
        <p:spPr bwMode="auto">
          <a:xfrm>
            <a:off x="4284663" y="3435350"/>
            <a:ext cx="581025" cy="515938"/>
          </a:xfrm>
          <a:prstGeom prst="ellipse">
            <a:avLst/>
          </a:prstGeom>
          <a:noFill/>
          <a:ln w="1905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GB"/>
          </a:p>
        </p:txBody>
      </p:sp>
      <p:cxnSp>
        <p:nvCxnSpPr>
          <p:cNvPr id="24" name="Straight Connector 23"/>
          <p:cNvCxnSpPr/>
          <p:nvPr/>
        </p:nvCxnSpPr>
        <p:spPr bwMode="auto">
          <a:xfrm rot="16200000" flipV="1">
            <a:off x="5952332" y="2794794"/>
            <a:ext cx="1093787" cy="530225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 rot="10800000">
            <a:off x="6381750" y="2427288"/>
            <a:ext cx="1584325" cy="1171575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640" name="TextBox 63"/>
          <p:cNvSpPr txBox="1">
            <a:spLocks noChangeArrowheads="1"/>
          </p:cNvSpPr>
          <p:nvPr/>
        </p:nvSpPr>
        <p:spPr bwMode="auto">
          <a:xfrm>
            <a:off x="6516688" y="1366837"/>
            <a:ext cx="2160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latin typeface="Comic Sans MS" pitchFamily="66" charset="0"/>
                <a:cs typeface="Arial" pitchFamily="34" charset="0"/>
              </a:rPr>
              <a:t>250 Dishes</a:t>
            </a:r>
          </a:p>
        </p:txBody>
      </p:sp>
      <p:sp>
        <p:nvSpPr>
          <p:cNvPr id="26641" name="TextBox 67"/>
          <p:cNvSpPr txBox="1">
            <a:spLocks noChangeArrowheads="1"/>
          </p:cNvSpPr>
          <p:nvPr/>
        </p:nvSpPr>
        <p:spPr bwMode="auto">
          <a:xfrm>
            <a:off x="1357313" y="5287963"/>
            <a:ext cx="30003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latin typeface="Comic Sans MS" pitchFamily="66" charset="0"/>
                <a:cs typeface="Arial" pitchFamily="34" charset="0"/>
              </a:rPr>
              <a:t>50 Sparse Aperture Arrays</a:t>
            </a:r>
          </a:p>
        </p:txBody>
      </p:sp>
      <p:sp>
        <p:nvSpPr>
          <p:cNvPr id="26642" name="TextBox 68"/>
          <p:cNvSpPr txBox="1">
            <a:spLocks noChangeArrowheads="1"/>
          </p:cNvSpPr>
          <p:nvPr/>
        </p:nvSpPr>
        <p:spPr bwMode="auto">
          <a:xfrm>
            <a:off x="3132138" y="2133600"/>
            <a:ext cx="17272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>
                <a:latin typeface="Arial" pitchFamily="34" charset="0"/>
                <a:cs typeface="Arial" pitchFamily="34" charset="0"/>
              </a:rPr>
              <a:t> </a:t>
            </a:r>
            <a:endParaRPr lang="en-GB" sz="2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43" name="TextBox 71"/>
          <p:cNvSpPr txBox="1">
            <a:spLocks noChangeArrowheads="1"/>
          </p:cNvSpPr>
          <p:nvPr/>
        </p:nvSpPr>
        <p:spPr bwMode="auto">
          <a:xfrm>
            <a:off x="4427538" y="6092825"/>
            <a:ext cx="47164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400" dirty="0">
                <a:latin typeface="Arial" pitchFamily="34" charset="0"/>
                <a:cs typeface="Arial" pitchFamily="34" charset="0"/>
              </a:rPr>
              <a:t>Artist renditions from Swinburne Astronomy Productions</a:t>
            </a:r>
          </a:p>
        </p:txBody>
      </p:sp>
      <p:sp>
        <p:nvSpPr>
          <p:cNvPr id="26644" name="TextBox 35"/>
          <p:cNvSpPr txBox="1">
            <a:spLocks noChangeArrowheads="1"/>
          </p:cNvSpPr>
          <p:nvPr/>
        </p:nvSpPr>
        <p:spPr bwMode="auto">
          <a:xfrm>
            <a:off x="561975" y="307975"/>
            <a:ext cx="57150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SKA</a:t>
            </a:r>
            <a:r>
              <a:rPr lang="en-GB" sz="4400" baseline="-25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GB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baseline design </a:t>
            </a:r>
          </a:p>
          <a:p>
            <a:endParaRPr lang="en-GB" sz="3200" dirty="0"/>
          </a:p>
        </p:txBody>
      </p:sp>
      <p:sp>
        <p:nvSpPr>
          <p:cNvPr id="26645" name="TextBox 37"/>
          <p:cNvSpPr txBox="1">
            <a:spLocks noChangeArrowheads="1"/>
          </p:cNvSpPr>
          <p:nvPr/>
        </p:nvSpPr>
        <p:spPr bwMode="auto">
          <a:xfrm>
            <a:off x="2786063" y="2357438"/>
            <a:ext cx="2000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                </a:t>
            </a: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pic>
        <p:nvPicPr>
          <p:cNvPr id="26646" name="Picture 4"/>
          <p:cNvPicPr>
            <a:picLocks noChangeAspect="1" noChangeArrowheads="1"/>
          </p:cNvPicPr>
          <p:nvPr/>
        </p:nvPicPr>
        <p:blipFill>
          <a:blip r:embed="rId6" cstate="print"/>
          <a:srcRect l="6371" r="7928"/>
          <a:stretch>
            <a:fillRect/>
          </a:stretch>
        </p:blipFill>
        <p:spPr bwMode="auto">
          <a:xfrm rot="8493703">
            <a:off x="5321300" y="4941888"/>
            <a:ext cx="1230313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312" name="Straight Connector 44"/>
          <p:cNvCxnSpPr>
            <a:cxnSpLocks noChangeShapeType="1"/>
          </p:cNvCxnSpPr>
          <p:nvPr/>
        </p:nvCxnSpPr>
        <p:spPr bwMode="auto">
          <a:xfrm flipV="1">
            <a:off x="6215063" y="3714750"/>
            <a:ext cx="1143000" cy="928688"/>
          </a:xfrm>
          <a:prstGeom prst="line">
            <a:avLst/>
          </a:prstGeom>
          <a:noFill/>
          <a:ln w="2857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</p:cxnSp>
      <p:cxnSp>
        <p:nvCxnSpPr>
          <p:cNvPr id="12313" name="Straight Connector 46"/>
          <p:cNvCxnSpPr>
            <a:cxnSpLocks noChangeShapeType="1"/>
          </p:cNvCxnSpPr>
          <p:nvPr/>
        </p:nvCxnSpPr>
        <p:spPr bwMode="auto">
          <a:xfrm rot="5400000" flipH="1" flipV="1">
            <a:off x="6322219" y="4107657"/>
            <a:ext cx="1428750" cy="785812"/>
          </a:xfrm>
          <a:prstGeom prst="line">
            <a:avLst/>
          </a:prstGeom>
          <a:noFill/>
          <a:ln w="28575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</p:cxnSp>
      <p:sp>
        <p:nvSpPr>
          <p:cNvPr id="52" name="TextBox 51"/>
          <p:cNvSpPr txBox="1"/>
          <p:nvPr/>
        </p:nvSpPr>
        <p:spPr>
          <a:xfrm>
            <a:off x="6372225" y="5229225"/>
            <a:ext cx="150018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n-lt"/>
              </a:rPr>
              <a:t>Single pixel feed</a:t>
            </a:r>
          </a:p>
        </p:txBody>
      </p:sp>
      <p:sp>
        <p:nvSpPr>
          <p:cNvPr id="26650" name="Oval 26"/>
          <p:cNvSpPr>
            <a:spLocks noChangeArrowheads="1"/>
          </p:cNvSpPr>
          <p:nvPr/>
        </p:nvSpPr>
        <p:spPr bwMode="auto">
          <a:xfrm>
            <a:off x="6445251" y="1304925"/>
            <a:ext cx="2232025" cy="647700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419475" y="2276475"/>
            <a:ext cx="18732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n-lt"/>
              </a:rPr>
              <a:t>Central Region</a:t>
            </a:r>
          </a:p>
        </p:txBody>
      </p:sp>
      <p:sp>
        <p:nvSpPr>
          <p:cNvPr id="26652" name="Oval 29"/>
          <p:cNvSpPr>
            <a:spLocks noChangeArrowheads="1"/>
          </p:cNvSpPr>
          <p:nvPr/>
        </p:nvSpPr>
        <p:spPr bwMode="auto">
          <a:xfrm>
            <a:off x="971550" y="5157788"/>
            <a:ext cx="3529013" cy="1203325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50825" y="1196975"/>
            <a:ext cx="4176713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400" dirty="0">
                <a:solidFill>
                  <a:srgbClr val="0000FF"/>
                </a:solidFill>
                <a:latin typeface="+mn-lt"/>
              </a:rPr>
              <a:t>Baseline technologies are mature and demonstrated in the SKA Precursors and Pathfinders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KA PP-Insid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94" y="-51199"/>
            <a:ext cx="9162994" cy="69091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713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white"/>
                </a:solidFill>
              </a:rPr>
              <a:t>Science Case =&gt; Design Reference Mission =&gt; Science Requirements 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16" name="Slide Number Placeholder 3"/>
          <p:cNvSpPr>
            <a:spLocks noGrp="1"/>
          </p:cNvSpPr>
          <p:nvPr/>
        </p:nvSpPr>
        <p:spPr bwMode="auto">
          <a:xfrm>
            <a:off x="6400800" y="6412091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fld id="{A6D4AF06-AA76-4BD1-A7E4-9FCCB660E2B9}" type="slidenum">
              <a:rPr lang="en-CA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n-CA">
              <a:solidFill>
                <a:prstClr val="black"/>
              </a:solidFill>
            </a:endParaRP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1200329"/>
            <a:ext cx="2838450" cy="405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0" y="5253216"/>
            <a:ext cx="2865438" cy="92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US">
                <a:solidFill>
                  <a:prstClr val="black"/>
                </a:solidFill>
              </a:rPr>
              <a:t>Science Case</a:t>
            </a:r>
          </a:p>
          <a:p>
            <a:pPr algn="ctr"/>
            <a:r>
              <a:rPr lang="en-US">
                <a:solidFill>
                  <a:prstClr val="black"/>
                </a:solidFill>
              </a:rPr>
              <a:t>Lays out overarching goals, full suite of science</a:t>
            </a: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6765925" y="1374954"/>
            <a:ext cx="2103438" cy="3754437"/>
          </a:xfrm>
          <a:prstGeom prst="rect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1400" dirty="0">
                <a:solidFill>
                  <a:prstClr val="black"/>
                </a:solidFill>
                <a:latin typeface="Courier"/>
                <a:ea typeface="Courier"/>
                <a:cs typeface="Courier"/>
              </a:rPr>
              <a:t>Requirement #1</a:t>
            </a:r>
          </a:p>
          <a:p>
            <a:r>
              <a:rPr lang="en-US" sz="1400" dirty="0">
                <a:solidFill>
                  <a:prstClr val="black"/>
                </a:solidFill>
                <a:latin typeface="Courier"/>
                <a:ea typeface="Courier"/>
                <a:cs typeface="Courier"/>
              </a:rPr>
              <a:t>Requirement #2</a:t>
            </a:r>
          </a:p>
          <a:p>
            <a:r>
              <a:rPr lang="en-US" sz="1400" dirty="0">
                <a:solidFill>
                  <a:prstClr val="black"/>
                </a:solidFill>
                <a:latin typeface="Courier"/>
                <a:ea typeface="Courier"/>
                <a:cs typeface="Courier"/>
              </a:rPr>
              <a:t>Requirement #3</a:t>
            </a:r>
          </a:p>
          <a:p>
            <a:r>
              <a:rPr lang="en-US" sz="1400" dirty="0">
                <a:solidFill>
                  <a:prstClr val="black"/>
                </a:solidFill>
                <a:latin typeface="Courier"/>
                <a:ea typeface="Courier"/>
                <a:cs typeface="Courier"/>
              </a:rPr>
              <a:t>Requirement #4</a:t>
            </a:r>
          </a:p>
          <a:p>
            <a:r>
              <a:rPr lang="en-US" sz="1400" dirty="0">
                <a:solidFill>
                  <a:prstClr val="black"/>
                </a:solidFill>
                <a:latin typeface="Courier"/>
                <a:ea typeface="Courier"/>
                <a:cs typeface="Courier"/>
              </a:rPr>
              <a:t>Requirement #5</a:t>
            </a:r>
          </a:p>
          <a:p>
            <a:r>
              <a:rPr lang="en-US" sz="1400" dirty="0">
                <a:solidFill>
                  <a:prstClr val="black"/>
                </a:solidFill>
                <a:latin typeface="Courier"/>
                <a:ea typeface="Courier"/>
                <a:cs typeface="Courier"/>
              </a:rPr>
              <a:t>Requirement #6</a:t>
            </a:r>
          </a:p>
          <a:p>
            <a:r>
              <a:rPr lang="en-US" sz="1400" dirty="0">
                <a:solidFill>
                  <a:prstClr val="black"/>
                </a:solidFill>
                <a:latin typeface="Courier"/>
                <a:ea typeface="Courier"/>
                <a:cs typeface="Courier"/>
              </a:rPr>
              <a:t>Requirement #7</a:t>
            </a:r>
          </a:p>
          <a:p>
            <a:r>
              <a:rPr lang="en-US" sz="1400" dirty="0">
                <a:solidFill>
                  <a:prstClr val="black"/>
                </a:solidFill>
                <a:latin typeface="Courier"/>
                <a:ea typeface="Courier"/>
                <a:cs typeface="Courier"/>
              </a:rPr>
              <a:t>Requirement #8</a:t>
            </a:r>
          </a:p>
          <a:p>
            <a:r>
              <a:rPr lang="en-US" sz="1400" dirty="0">
                <a:solidFill>
                  <a:prstClr val="black"/>
                </a:solidFill>
                <a:latin typeface="Courier"/>
                <a:ea typeface="Courier"/>
                <a:cs typeface="Courier"/>
              </a:rPr>
              <a:t>Requirement #9</a:t>
            </a:r>
          </a:p>
          <a:p>
            <a:r>
              <a:rPr lang="en-US" sz="1400" dirty="0">
                <a:solidFill>
                  <a:prstClr val="black"/>
                </a:solidFill>
                <a:latin typeface="Courier"/>
                <a:ea typeface="Courier"/>
                <a:cs typeface="Courier"/>
              </a:rPr>
              <a:t>Requirement #10</a:t>
            </a:r>
          </a:p>
          <a:p>
            <a:r>
              <a:rPr lang="en-US" sz="1400" dirty="0">
                <a:solidFill>
                  <a:prstClr val="black"/>
                </a:solidFill>
                <a:latin typeface="Courier"/>
                <a:ea typeface="Courier"/>
                <a:cs typeface="Courier"/>
              </a:rPr>
              <a:t>Requirement #11</a:t>
            </a:r>
          </a:p>
          <a:p>
            <a:r>
              <a:rPr lang="en-US" sz="1400" dirty="0">
                <a:solidFill>
                  <a:prstClr val="black"/>
                </a:solidFill>
                <a:latin typeface="Courier"/>
                <a:ea typeface="Courier"/>
                <a:cs typeface="Courier"/>
              </a:rPr>
              <a:t>Requirement #12</a:t>
            </a:r>
          </a:p>
          <a:p>
            <a:r>
              <a:rPr lang="en-US" sz="1400" dirty="0">
                <a:solidFill>
                  <a:prstClr val="black"/>
                </a:solidFill>
                <a:latin typeface="Courier"/>
                <a:ea typeface="Courier"/>
                <a:cs typeface="Courier"/>
              </a:rPr>
              <a:t>Requirement #13</a:t>
            </a:r>
          </a:p>
          <a:p>
            <a:r>
              <a:rPr lang="en-US" sz="1400" dirty="0">
                <a:solidFill>
                  <a:prstClr val="black"/>
                </a:solidFill>
                <a:latin typeface="Courier"/>
                <a:ea typeface="Courier"/>
                <a:cs typeface="Courier"/>
              </a:rPr>
              <a:t>Requirement #14</a:t>
            </a:r>
          </a:p>
          <a:p>
            <a:r>
              <a:rPr lang="en-US" sz="1400" dirty="0">
                <a:solidFill>
                  <a:prstClr val="black"/>
                </a:solidFill>
                <a:latin typeface="Courier"/>
                <a:ea typeface="Courier"/>
                <a:cs typeface="Courier"/>
              </a:rPr>
              <a:t>Requirement #15</a:t>
            </a:r>
          </a:p>
          <a:p>
            <a:r>
              <a:rPr lang="en-US" sz="1400" dirty="0">
                <a:solidFill>
                  <a:prstClr val="black"/>
                </a:solidFill>
                <a:latin typeface="Courier"/>
                <a:ea typeface="Courier"/>
                <a:cs typeface="Courier"/>
              </a:rPr>
              <a:t>…</a:t>
            </a:r>
          </a:p>
          <a:p>
            <a:r>
              <a:rPr lang="en-US" sz="1400" dirty="0">
                <a:solidFill>
                  <a:prstClr val="black"/>
                </a:solidFill>
                <a:latin typeface="Courier"/>
                <a:ea typeface="Courier"/>
                <a:cs typeface="Courier"/>
              </a:rPr>
              <a:t>Requirement #N</a:t>
            </a:r>
          </a:p>
        </p:txBody>
      </p:sp>
      <p:sp>
        <p:nvSpPr>
          <p:cNvPr id="20" name="TextBox 9"/>
          <p:cNvSpPr txBox="1">
            <a:spLocks noChangeArrowheads="1"/>
          </p:cNvSpPr>
          <p:nvPr/>
        </p:nvSpPr>
        <p:spPr bwMode="auto">
          <a:xfrm>
            <a:off x="6765925" y="5137329"/>
            <a:ext cx="2103438" cy="14763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US">
                <a:solidFill>
                  <a:prstClr val="black"/>
                </a:solidFill>
              </a:rPr>
              <a:t>Requirements Document</a:t>
            </a:r>
          </a:p>
          <a:p>
            <a:pPr algn="ctr"/>
            <a:r>
              <a:rPr lang="en-US">
                <a:solidFill>
                  <a:prstClr val="black"/>
                </a:solidFill>
              </a:rPr>
              <a:t>Incorporates input from science, but other inputs as well</a:t>
            </a:r>
          </a:p>
        </p:txBody>
      </p:sp>
      <p:sp>
        <p:nvSpPr>
          <p:cNvPr id="21" name="Right Arrow 20"/>
          <p:cNvSpPr>
            <a:spLocks noChangeArrowheads="1"/>
          </p:cNvSpPr>
          <p:nvPr/>
        </p:nvSpPr>
        <p:spPr bwMode="auto">
          <a:xfrm>
            <a:off x="2865438" y="2964488"/>
            <a:ext cx="547687" cy="484187"/>
          </a:xfrm>
          <a:prstGeom prst="rightArrow">
            <a:avLst>
              <a:gd name="adj1" fmla="val 50000"/>
              <a:gd name="adj2" fmla="val 49959"/>
            </a:avLst>
          </a:prstGeom>
          <a:solidFill>
            <a:schemeClr val="accent2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ight Arrow 21"/>
          <p:cNvSpPr>
            <a:spLocks noChangeArrowheads="1"/>
          </p:cNvSpPr>
          <p:nvPr/>
        </p:nvSpPr>
        <p:spPr bwMode="auto">
          <a:xfrm>
            <a:off x="6278563" y="2944619"/>
            <a:ext cx="498475" cy="484187"/>
          </a:xfrm>
          <a:prstGeom prst="rightArrow">
            <a:avLst>
              <a:gd name="adj1" fmla="val 50000"/>
              <a:gd name="adj2" fmla="val 50108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1488" y="1432451"/>
            <a:ext cx="2808312" cy="375569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24" name="TextBox 7"/>
          <p:cNvSpPr txBox="1">
            <a:spLocks noChangeArrowheads="1"/>
          </p:cNvSpPr>
          <p:nvPr/>
        </p:nvSpPr>
        <p:spPr bwMode="auto">
          <a:xfrm>
            <a:off x="3483496" y="5248875"/>
            <a:ext cx="2736304" cy="92333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GB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SKA1</a:t>
            </a:r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Design 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Reference 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Mission</a:t>
            </a:r>
            <a:r>
              <a:rPr lang="en-GB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1467272" y="6328995"/>
            <a:ext cx="4536504" cy="369332"/>
          </a:xfrm>
          <a:prstGeom prst="rect">
            <a:avLst/>
          </a:prstGeom>
          <a:solidFill>
            <a:srgbClr val="FFFF00"/>
          </a:solidFill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Back-project result to original science case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Straight Arrow Connector 25"/>
          <p:cNvCxnSpPr>
            <a:endCxn id="25" idx="3"/>
          </p:cNvCxnSpPr>
          <p:nvPr/>
        </p:nvCxnSpPr>
        <p:spPr bwMode="auto">
          <a:xfrm rot="10800000" flipV="1">
            <a:off x="6003776" y="6511151"/>
            <a:ext cx="755164" cy="251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rot="5400000" flipH="1" flipV="1">
            <a:off x="939728" y="6350156"/>
            <a:ext cx="334267" cy="39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Connector 27"/>
          <p:cNvCxnSpPr>
            <a:endCxn id="25" idx="1"/>
          </p:cNvCxnSpPr>
          <p:nvPr/>
        </p:nvCxnSpPr>
        <p:spPr bwMode="auto">
          <a:xfrm>
            <a:off x="1104900" y="6512104"/>
            <a:ext cx="362372" cy="155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="" xmlns:p14="http://schemas.microsoft.com/office/powerpoint/2010/main" val="102584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 bwMode="auto">
          <a:xfrm>
            <a:off x="-612775" y="298938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Advanced Instrumentation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12775" y="1441938"/>
            <a:ext cx="9756775" cy="4525963"/>
          </a:xfrm>
        </p:spPr>
        <p:txBody>
          <a:bodyPr>
            <a:normAutofit fontScale="92500" lnSpcReduction="10000"/>
          </a:bodyPr>
          <a:lstStyle/>
          <a:p>
            <a:pPr marL="1314450" lvl="2" indent="-514350">
              <a:buFont typeface="+mj-lt"/>
              <a:buAutoNum type="arabicPeriod"/>
              <a:defRPr/>
            </a:pPr>
            <a:r>
              <a:rPr lang="en-GB" sz="2400" dirty="0" smtClean="0">
                <a:solidFill>
                  <a:schemeClr val="tx2"/>
                </a:solidFill>
                <a:latin typeface="+mj-lt"/>
              </a:rPr>
              <a:t>Development of innovative wide-field “radio camera” technologies at mid-frequencies</a:t>
            </a:r>
          </a:p>
          <a:p>
            <a:pPr marL="1771650" lvl="3" indent="-514350">
              <a:buFont typeface="Arial" pitchFamily="34" charset="0"/>
              <a:buChar char="•"/>
              <a:defRPr/>
            </a:pPr>
            <a:r>
              <a:rPr lang="en-GB" dirty="0" smtClean="0"/>
              <a:t>mid-frequency aperture array  (</a:t>
            </a:r>
            <a:r>
              <a:rPr lang="en-GB" dirty="0" err="1" smtClean="0"/>
              <a:t>FoV</a:t>
            </a:r>
            <a:r>
              <a:rPr lang="en-GB" dirty="0" smtClean="0"/>
              <a:t> ~ 200 deg</a:t>
            </a:r>
            <a:r>
              <a:rPr lang="en-GB" baseline="30000" dirty="0" smtClean="0"/>
              <a:t>2</a:t>
            </a:r>
            <a:r>
              <a:rPr lang="en-GB" dirty="0" smtClean="0"/>
              <a:t>)</a:t>
            </a:r>
          </a:p>
          <a:p>
            <a:pPr marL="1771650" lvl="3" indent="-514350">
              <a:buFont typeface="Arial" pitchFamily="34" charset="0"/>
              <a:buChar char="•"/>
              <a:defRPr/>
            </a:pPr>
            <a:r>
              <a:rPr lang="en-GB" dirty="0" smtClean="0"/>
              <a:t>phased array feeds (PAFs) on the dishes (</a:t>
            </a:r>
            <a:r>
              <a:rPr lang="en-GB" dirty="0" err="1" smtClean="0"/>
              <a:t>FoV</a:t>
            </a:r>
            <a:r>
              <a:rPr lang="en-GB" dirty="0" smtClean="0"/>
              <a:t> ~ 30 deg</a:t>
            </a:r>
            <a:r>
              <a:rPr lang="en-GB" baseline="30000" dirty="0" smtClean="0"/>
              <a:t>2</a:t>
            </a:r>
            <a:r>
              <a:rPr lang="en-GB" dirty="0" smtClean="0"/>
              <a:t>)</a:t>
            </a:r>
          </a:p>
          <a:p>
            <a:pPr marL="1771650" lvl="3" indent="-514350">
              <a:buNone/>
              <a:defRPr/>
            </a:pPr>
            <a:endParaRPr lang="en-GB" dirty="0" smtClean="0"/>
          </a:p>
          <a:p>
            <a:pPr marL="1314450" lvl="2" indent="-514350">
              <a:buNone/>
              <a:defRPr/>
            </a:pPr>
            <a:r>
              <a:rPr lang="en-GB" sz="2400" dirty="0" smtClean="0"/>
              <a:t>2. 	</a:t>
            </a:r>
            <a:r>
              <a:rPr lang="en-GB" sz="2400" dirty="0" smtClean="0">
                <a:solidFill>
                  <a:schemeClr val="tx2"/>
                </a:solidFill>
              </a:rPr>
              <a:t>Ultra-wideband single pixel feeds</a:t>
            </a:r>
          </a:p>
          <a:p>
            <a:pPr marL="1314450" lvl="2" indent="-514350">
              <a:buNone/>
              <a:defRPr/>
            </a:pPr>
            <a:endParaRPr lang="en-GB" dirty="0" smtClean="0">
              <a:latin typeface="+mj-lt"/>
            </a:endParaRPr>
          </a:p>
          <a:p>
            <a:pPr marL="1314450" lvl="2" indent="-514350">
              <a:buNone/>
              <a:defRPr/>
            </a:pPr>
            <a:endParaRPr lang="en-GB" dirty="0" smtClean="0">
              <a:latin typeface="+mj-lt"/>
            </a:endParaRPr>
          </a:p>
          <a:p>
            <a:pPr marL="1314450" lvl="2" indent="-514350">
              <a:buNone/>
              <a:defRPr/>
            </a:pPr>
            <a:r>
              <a:rPr lang="en-GB" sz="2400" dirty="0" smtClean="0">
                <a:solidFill>
                  <a:schemeClr val="tx2"/>
                </a:solidFill>
              </a:rPr>
              <a:t>The AIP is designed to build maturity and retire risk</a:t>
            </a:r>
          </a:p>
          <a:p>
            <a:pPr marL="1314450" lvl="2" indent="-514350">
              <a:buFont typeface="Arial" pitchFamily="34" charset="0"/>
              <a:buChar char="•"/>
              <a:defRPr/>
            </a:pPr>
            <a:endParaRPr lang="en-GB" sz="2400" dirty="0" smtClean="0">
              <a:solidFill>
                <a:schemeClr val="tx2"/>
              </a:solidFill>
            </a:endParaRPr>
          </a:p>
          <a:p>
            <a:pPr marL="1314450" lvl="2" indent="-514350">
              <a:buNone/>
              <a:defRPr/>
            </a:pPr>
            <a:r>
              <a:rPr lang="en-GB" sz="2400" dirty="0" smtClean="0">
                <a:solidFill>
                  <a:schemeClr val="tx2"/>
                </a:solidFill>
              </a:rPr>
              <a:t>Has the potential for enhancing SKA</a:t>
            </a:r>
            <a:r>
              <a:rPr lang="en-GB" sz="2400" baseline="-25000" dirty="0" smtClean="0">
                <a:solidFill>
                  <a:schemeClr val="tx2"/>
                </a:solidFill>
              </a:rPr>
              <a:t>1</a:t>
            </a:r>
            <a:r>
              <a:rPr lang="en-GB" sz="2400" dirty="0" smtClean="0">
                <a:solidFill>
                  <a:schemeClr val="tx2"/>
                </a:solidFill>
              </a:rPr>
              <a:t> and being a major part of </a:t>
            </a:r>
            <a:r>
              <a:rPr lang="en-GB" sz="2400" dirty="0" smtClean="0">
                <a:solidFill>
                  <a:schemeClr val="tx2"/>
                </a:solidFill>
                <a:cs typeface="Arial" pitchFamily="34" charset="0"/>
              </a:rPr>
              <a:t>SKA</a:t>
            </a:r>
            <a:r>
              <a:rPr lang="en-GB" sz="2400" baseline="-25000" dirty="0" smtClean="0">
                <a:solidFill>
                  <a:schemeClr val="tx2"/>
                </a:solidFill>
                <a:cs typeface="Arial" pitchFamily="34" charset="0"/>
              </a:rPr>
              <a:t>2</a:t>
            </a:r>
          </a:p>
          <a:p>
            <a:pPr marL="1771650" lvl="3" indent="-514350">
              <a:buFont typeface="Arial" pitchFamily="34" charset="0"/>
              <a:buChar char="•"/>
              <a:defRPr/>
            </a:pPr>
            <a:r>
              <a:rPr lang="en-GB" sz="2000" dirty="0" smtClean="0">
                <a:cs typeface="Arial" pitchFamily="34" charset="0"/>
              </a:rPr>
              <a:t>Evaluation point in 2014</a:t>
            </a:r>
          </a:p>
          <a:p>
            <a:pPr marL="1771650" lvl="3" indent="-514350">
              <a:buFont typeface="Arial" pitchFamily="34" charset="0"/>
              <a:buChar char="•"/>
              <a:defRPr/>
            </a:pPr>
            <a:r>
              <a:rPr lang="en-GB" sz="2000" dirty="0" smtClean="0">
                <a:cs typeface="Arial" pitchFamily="34" charset="0"/>
              </a:rPr>
              <a:t>Final decision in 2016</a:t>
            </a:r>
            <a:endParaRPr lang="en-GB" sz="2000" dirty="0" smtClean="0"/>
          </a:p>
          <a:p>
            <a:pPr marL="1314450" lvl="2" indent="-514350">
              <a:defRPr/>
            </a:pPr>
            <a:endParaRPr lang="en-GB" dirty="0" smtClean="0">
              <a:latin typeface="+mj-lt"/>
            </a:endParaRPr>
          </a:p>
          <a:p>
            <a:pPr marL="1314450" lvl="2" indent="-514350">
              <a:defRPr/>
            </a:pPr>
            <a:endParaRPr lang="en-GB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>
            <a:endCxn id="49" idx="4"/>
          </p:cNvCxnSpPr>
          <p:nvPr/>
        </p:nvCxnSpPr>
        <p:spPr bwMode="auto">
          <a:xfrm>
            <a:off x="3875088" y="3181350"/>
            <a:ext cx="600075" cy="55563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endCxn id="43" idx="0"/>
          </p:cNvCxnSpPr>
          <p:nvPr/>
        </p:nvCxnSpPr>
        <p:spPr bwMode="auto">
          <a:xfrm flipV="1">
            <a:off x="3989388" y="3435350"/>
            <a:ext cx="585787" cy="42863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rot="5400000" flipH="1" flipV="1">
            <a:off x="4706143" y="3056732"/>
            <a:ext cx="417513" cy="12700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Oval 38"/>
          <p:cNvSpPr/>
          <p:nvPr/>
        </p:nvSpPr>
        <p:spPr bwMode="auto">
          <a:xfrm>
            <a:off x="4837113" y="3162300"/>
            <a:ext cx="581025" cy="514350"/>
          </a:xfrm>
          <a:prstGeom prst="ellipse">
            <a:avLst/>
          </a:prstGeom>
          <a:noFill/>
          <a:ln w="1905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GB"/>
          </a:p>
        </p:txBody>
      </p:sp>
      <p:sp>
        <p:nvSpPr>
          <p:cNvPr id="43" name="Oval 42"/>
          <p:cNvSpPr/>
          <p:nvPr/>
        </p:nvSpPr>
        <p:spPr bwMode="auto">
          <a:xfrm>
            <a:off x="4284663" y="3435350"/>
            <a:ext cx="581025" cy="515938"/>
          </a:xfrm>
          <a:prstGeom prst="ellipse">
            <a:avLst/>
          </a:prstGeom>
          <a:noFill/>
          <a:ln w="1905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GB"/>
          </a:p>
        </p:txBody>
      </p:sp>
      <p:pic>
        <p:nvPicPr>
          <p:cNvPr id="28679" name="Picture 22" descr="vlcsnap-2010-02-21-13h19m23s216.png"/>
          <p:cNvPicPr>
            <a:picLocks noChangeAspect="1"/>
          </p:cNvPicPr>
          <p:nvPr/>
        </p:nvPicPr>
        <p:blipFill>
          <a:blip r:embed="rId2" cstate="print"/>
          <a:srcRect l="40694" t="8681" r="17128" b="3136"/>
          <a:stretch>
            <a:fillRect/>
          </a:stretch>
        </p:blipFill>
        <p:spPr bwMode="auto">
          <a:xfrm>
            <a:off x="6762750" y="3457575"/>
            <a:ext cx="1225550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4" descr="SwinburneAstronomyProductions_SKA_02_fig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7088" y="1427163"/>
            <a:ext cx="24415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4" descr="From_above_denseAA_screenshot_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3513" y="1427163"/>
            <a:ext cx="24542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35" descr="vlcsnap-2010-02-21-12h28m50s43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08363" y="2562225"/>
            <a:ext cx="2790825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3" descr="Sparse_aperture_array_highres_fig1.jpg"/>
          <p:cNvPicPr>
            <a:picLocks noChangeAspect="1"/>
          </p:cNvPicPr>
          <p:nvPr/>
        </p:nvPicPr>
        <p:blipFill>
          <a:blip r:embed="rId6" cstate="print"/>
          <a:srcRect t="9796" b="11836"/>
          <a:stretch>
            <a:fillRect/>
          </a:stretch>
        </p:blipFill>
        <p:spPr bwMode="auto">
          <a:xfrm>
            <a:off x="1374775" y="3921125"/>
            <a:ext cx="24415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/>
          <p:nvPr/>
        </p:nvCxnSpPr>
        <p:spPr bwMode="auto">
          <a:xfrm rot="5400000" flipH="1" flipV="1">
            <a:off x="4563269" y="1796257"/>
            <a:ext cx="1714500" cy="97631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1406525" y="3357563"/>
            <a:ext cx="3021013" cy="54451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endCxn id="43" idx="5"/>
          </p:cNvCxnSpPr>
          <p:nvPr/>
        </p:nvCxnSpPr>
        <p:spPr bwMode="auto">
          <a:xfrm rot="5400000" flipH="1" flipV="1">
            <a:off x="3594894" y="3952082"/>
            <a:ext cx="1406525" cy="966787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Oval 48"/>
          <p:cNvSpPr/>
          <p:nvPr/>
        </p:nvSpPr>
        <p:spPr bwMode="auto">
          <a:xfrm>
            <a:off x="4186238" y="2722563"/>
            <a:ext cx="581025" cy="514350"/>
          </a:xfrm>
          <a:prstGeom prst="ellipse">
            <a:avLst/>
          </a:prstGeom>
          <a:noFill/>
          <a:ln w="1905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GB"/>
          </a:p>
        </p:txBody>
      </p:sp>
      <p:cxnSp>
        <p:nvCxnSpPr>
          <p:cNvPr id="37" name="Straight Connector 36"/>
          <p:cNvCxnSpPr/>
          <p:nvPr/>
        </p:nvCxnSpPr>
        <p:spPr bwMode="auto">
          <a:xfrm rot="10800000" flipV="1">
            <a:off x="323850" y="2112963"/>
            <a:ext cx="1924050" cy="236537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rot="10800000" flipV="1">
            <a:off x="1763713" y="2155825"/>
            <a:ext cx="1141412" cy="912813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690" name="Straight Connector 53"/>
          <p:cNvCxnSpPr>
            <a:cxnSpLocks noChangeShapeType="1"/>
          </p:cNvCxnSpPr>
          <p:nvPr/>
        </p:nvCxnSpPr>
        <p:spPr bwMode="auto">
          <a:xfrm flipV="1">
            <a:off x="6092825" y="3559175"/>
            <a:ext cx="1268413" cy="642938"/>
          </a:xfrm>
          <a:prstGeom prst="line">
            <a:avLst/>
          </a:prstGeom>
          <a:noFill/>
          <a:ln w="22225" algn="ctr">
            <a:solidFill>
              <a:srgbClr val="92D050"/>
            </a:solidFill>
            <a:round/>
            <a:headEnd/>
            <a:tailEnd/>
          </a:ln>
        </p:spPr>
      </p:cxnSp>
      <p:cxnSp>
        <p:nvCxnSpPr>
          <p:cNvPr id="28691" name="Straight Connector 58"/>
          <p:cNvCxnSpPr>
            <a:cxnSpLocks noChangeShapeType="1"/>
          </p:cNvCxnSpPr>
          <p:nvPr/>
        </p:nvCxnSpPr>
        <p:spPr bwMode="auto">
          <a:xfrm rot="5400000" flipH="1" flipV="1">
            <a:off x="6392862" y="4386263"/>
            <a:ext cx="1800225" cy="317500"/>
          </a:xfrm>
          <a:prstGeom prst="line">
            <a:avLst/>
          </a:prstGeom>
          <a:noFill/>
          <a:ln w="22225" algn="ctr">
            <a:solidFill>
              <a:srgbClr val="92D050"/>
            </a:solidFill>
            <a:round/>
            <a:headEnd/>
            <a:tailEnd/>
          </a:ln>
        </p:spPr>
      </p:cxnSp>
      <p:pic>
        <p:nvPicPr>
          <p:cNvPr id="28692" name="Picture 21" descr="_MG_5962_large_web"/>
          <p:cNvPicPr>
            <a:picLocks noChangeAspect="1" noChangeArrowheads="1"/>
          </p:cNvPicPr>
          <p:nvPr/>
        </p:nvPicPr>
        <p:blipFill>
          <a:blip r:embed="rId7" cstate="print"/>
          <a:srcRect l="29512" t="29723" r="38689" b="36292"/>
          <a:stretch>
            <a:fillRect/>
          </a:stretch>
        </p:blipFill>
        <p:spPr bwMode="auto">
          <a:xfrm rot="-2292720">
            <a:off x="5818188" y="5053013"/>
            <a:ext cx="1198562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3" name="Picture 4"/>
          <p:cNvPicPr>
            <a:picLocks noChangeAspect="1" noChangeArrowheads="1"/>
          </p:cNvPicPr>
          <p:nvPr/>
        </p:nvPicPr>
        <p:blipFill>
          <a:blip r:embed="rId8" cstate="print"/>
          <a:srcRect l="6371" r="7928"/>
          <a:stretch>
            <a:fillRect/>
          </a:stretch>
        </p:blipFill>
        <p:spPr bwMode="auto">
          <a:xfrm rot="8493703">
            <a:off x="5254625" y="4475163"/>
            <a:ext cx="12287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4" name="TextBox 62"/>
          <p:cNvSpPr txBox="1">
            <a:spLocks noChangeArrowheads="1"/>
          </p:cNvSpPr>
          <p:nvPr/>
        </p:nvSpPr>
        <p:spPr bwMode="auto">
          <a:xfrm>
            <a:off x="145256" y="1514475"/>
            <a:ext cx="25765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latin typeface="Comic Sans MS" pitchFamily="66" charset="0"/>
                <a:cs typeface="Arial" pitchFamily="34" charset="0"/>
              </a:rPr>
              <a:t>250 Dense Aperture Arrays</a:t>
            </a:r>
          </a:p>
        </p:txBody>
      </p:sp>
      <p:sp>
        <p:nvSpPr>
          <p:cNvPr id="28695" name="TextBox 63"/>
          <p:cNvSpPr txBox="1">
            <a:spLocks noChangeArrowheads="1"/>
          </p:cNvSpPr>
          <p:nvPr/>
        </p:nvSpPr>
        <p:spPr bwMode="auto">
          <a:xfrm>
            <a:off x="7129418" y="1514475"/>
            <a:ext cx="23764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 smtClean="0">
                <a:latin typeface="Comic Sans MS" pitchFamily="66" charset="0"/>
                <a:cs typeface="Arial" pitchFamily="34" charset="0"/>
              </a:rPr>
              <a:t>2500 </a:t>
            </a:r>
            <a:r>
              <a:rPr lang="en-GB" sz="2400" dirty="0">
                <a:latin typeface="Comic Sans MS" pitchFamily="66" charset="0"/>
                <a:cs typeface="Arial" pitchFamily="34" charset="0"/>
              </a:rPr>
              <a:t>Dishes</a:t>
            </a:r>
          </a:p>
        </p:txBody>
      </p:sp>
      <p:sp>
        <p:nvSpPr>
          <p:cNvPr id="28696" name="TextBox 64"/>
          <p:cNvSpPr txBox="1">
            <a:spLocks noChangeArrowheads="1"/>
          </p:cNvSpPr>
          <p:nvPr/>
        </p:nvSpPr>
        <p:spPr bwMode="auto">
          <a:xfrm rot="-2340670">
            <a:off x="4473575" y="4103688"/>
            <a:ext cx="18938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>
                <a:latin typeface="Arial" pitchFamily="34" charset="0"/>
                <a:cs typeface="Arial" pitchFamily="34" charset="0"/>
              </a:rPr>
              <a:t>Wide Band Single Pixel Feeds</a:t>
            </a:r>
          </a:p>
        </p:txBody>
      </p:sp>
      <p:sp>
        <p:nvSpPr>
          <p:cNvPr id="28697" name="TextBox 66"/>
          <p:cNvSpPr txBox="1">
            <a:spLocks noChangeArrowheads="1"/>
          </p:cNvSpPr>
          <p:nvPr/>
        </p:nvSpPr>
        <p:spPr bwMode="auto">
          <a:xfrm rot="-2284809">
            <a:off x="6176963" y="5554663"/>
            <a:ext cx="14922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>
                <a:latin typeface="Arial" pitchFamily="34" charset="0"/>
                <a:cs typeface="Arial" pitchFamily="34" charset="0"/>
              </a:rPr>
              <a:t>Phased Array Feeds</a:t>
            </a:r>
          </a:p>
        </p:txBody>
      </p:sp>
      <p:sp>
        <p:nvSpPr>
          <p:cNvPr id="28698" name="TextBox 67"/>
          <p:cNvSpPr txBox="1">
            <a:spLocks noChangeArrowheads="1"/>
          </p:cNvSpPr>
          <p:nvPr/>
        </p:nvSpPr>
        <p:spPr bwMode="auto">
          <a:xfrm>
            <a:off x="1042988" y="5145088"/>
            <a:ext cx="30241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latin typeface="Comic Sans MS" pitchFamily="66" charset="0"/>
                <a:cs typeface="Arial" pitchFamily="34" charset="0"/>
              </a:rPr>
              <a:t>250 Sparse Aperture Arrays</a:t>
            </a:r>
          </a:p>
        </p:txBody>
      </p:sp>
      <p:sp>
        <p:nvSpPr>
          <p:cNvPr id="28699" name="TextBox 68"/>
          <p:cNvSpPr txBox="1">
            <a:spLocks noChangeArrowheads="1"/>
          </p:cNvSpPr>
          <p:nvPr/>
        </p:nvSpPr>
        <p:spPr bwMode="auto">
          <a:xfrm>
            <a:off x="3563938" y="1857375"/>
            <a:ext cx="25209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3-Core Central Region</a:t>
            </a:r>
          </a:p>
        </p:txBody>
      </p:sp>
      <p:sp>
        <p:nvSpPr>
          <p:cNvPr id="28700" name="TextBox 70"/>
          <p:cNvSpPr txBox="1">
            <a:spLocks noChangeArrowheads="1"/>
          </p:cNvSpPr>
          <p:nvPr/>
        </p:nvSpPr>
        <p:spPr bwMode="auto">
          <a:xfrm>
            <a:off x="-324544" y="0"/>
            <a:ext cx="74295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Options for SKA</a:t>
            </a:r>
            <a:r>
              <a:rPr lang="en-GB" sz="36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r>
              <a:rPr lang="en-GB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including AIP technologies</a:t>
            </a:r>
          </a:p>
        </p:txBody>
      </p:sp>
      <p:sp>
        <p:nvSpPr>
          <p:cNvPr id="28701" name="TextBox 71"/>
          <p:cNvSpPr txBox="1">
            <a:spLocks noChangeArrowheads="1"/>
          </p:cNvSpPr>
          <p:nvPr/>
        </p:nvSpPr>
        <p:spPr bwMode="auto">
          <a:xfrm>
            <a:off x="1158875" y="6113463"/>
            <a:ext cx="4400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>
                <a:latin typeface="Arial" pitchFamily="34" charset="0"/>
                <a:cs typeface="Arial" pitchFamily="34" charset="0"/>
              </a:rPr>
              <a:t>Artist renditions from Swinburne Astronomy Productions</a:t>
            </a:r>
          </a:p>
        </p:txBody>
      </p:sp>
      <p:cxnSp>
        <p:nvCxnSpPr>
          <p:cNvPr id="44" name="Straight Connector 43"/>
          <p:cNvCxnSpPr/>
          <p:nvPr/>
        </p:nvCxnSpPr>
        <p:spPr bwMode="auto">
          <a:xfrm rot="16200000" flipV="1">
            <a:off x="5940425" y="2636838"/>
            <a:ext cx="1150938" cy="57626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 rot="10800000">
            <a:off x="6372225" y="2349500"/>
            <a:ext cx="1655763" cy="1150938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 flipV="1">
            <a:off x="5292725" y="2636838"/>
            <a:ext cx="3071813" cy="86360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 rot="16200000" flipV="1">
            <a:off x="3569493" y="1694657"/>
            <a:ext cx="1370013" cy="80645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1403350" y="2636838"/>
            <a:ext cx="2976563" cy="61595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8707" name="Picture 3" descr="aperturearray_new_cc_compressed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850" y="2349500"/>
            <a:ext cx="14097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08" name="Oval 35"/>
          <p:cNvSpPr>
            <a:spLocks noChangeArrowheads="1"/>
          </p:cNvSpPr>
          <p:nvPr/>
        </p:nvSpPr>
        <p:spPr bwMode="auto">
          <a:xfrm>
            <a:off x="6948488" y="1463675"/>
            <a:ext cx="2159000" cy="649288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8709" name="Oval 39"/>
          <p:cNvSpPr>
            <a:spLocks noChangeArrowheads="1"/>
          </p:cNvSpPr>
          <p:nvPr/>
        </p:nvSpPr>
        <p:spPr bwMode="auto">
          <a:xfrm>
            <a:off x="755650" y="5084763"/>
            <a:ext cx="2952750" cy="1008062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8710" name="Oval 41"/>
          <p:cNvSpPr>
            <a:spLocks noChangeArrowheads="1"/>
          </p:cNvSpPr>
          <p:nvPr/>
        </p:nvSpPr>
        <p:spPr bwMode="auto">
          <a:xfrm>
            <a:off x="-47625" y="1427163"/>
            <a:ext cx="2952750" cy="1008063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KA PP-Insid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12527"/>
            <a:ext cx="9162994" cy="6909199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009" y="4436533"/>
            <a:ext cx="3537580" cy="159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8578" y="1657419"/>
            <a:ext cx="6874933" cy="2304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Standard System Engineering Approach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7910" y="4436533"/>
            <a:ext cx="3274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SKA System Engineering Management Plan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2584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 bwMode="auto">
          <a:xfrm>
            <a:off x="323528" y="0"/>
            <a:ext cx="6249997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Conceptual Design Reviews in 2011-12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692" y="1412776"/>
            <a:ext cx="8792308" cy="4525962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GB" dirty="0" smtClean="0">
                <a:solidFill>
                  <a:srgbClr val="0000FF"/>
                </a:solidFill>
              </a:rPr>
              <a:t>23-25 Feb  </a:t>
            </a:r>
            <a:r>
              <a:rPr lang="en-GB" dirty="0" smtClean="0"/>
              <a:t>System delta-</a:t>
            </a:r>
            <a:r>
              <a:rPr lang="en-GB" dirty="0" err="1" smtClean="0"/>
              <a:t>CoDR</a:t>
            </a:r>
            <a:r>
              <a:rPr lang="en-GB" dirty="0" smtClean="0"/>
              <a:t> on SKA</a:t>
            </a:r>
            <a:r>
              <a:rPr lang="en-GB" baseline="-25000" dirty="0" smtClean="0"/>
              <a:t>1       	</a:t>
            </a:r>
            <a:endParaRPr lang="en-GB" dirty="0" smtClean="0"/>
          </a:p>
          <a:p>
            <a:pPr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GB" dirty="0" smtClean="0">
                <a:solidFill>
                  <a:srgbClr val="0000FF"/>
                </a:solidFill>
              </a:rPr>
              <a:t>14-15 Apr  </a:t>
            </a:r>
            <a:r>
              <a:rPr lang="en-GB" dirty="0" smtClean="0"/>
              <a:t>Signal Processing</a:t>
            </a:r>
          </a:p>
          <a:p>
            <a:pPr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GB" dirty="0" smtClean="0">
                <a:solidFill>
                  <a:srgbClr val="0000FF"/>
                </a:solidFill>
              </a:rPr>
              <a:t>19-20 Apr 	</a:t>
            </a:r>
            <a:r>
              <a:rPr lang="en-GB" dirty="0" smtClean="0"/>
              <a:t>Aperture Arrays</a:t>
            </a:r>
          </a:p>
          <a:p>
            <a:pPr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GB" dirty="0" smtClean="0">
                <a:solidFill>
                  <a:srgbClr val="0000FF"/>
                </a:solidFill>
              </a:rPr>
              <a:t>28-30 Jun 	</a:t>
            </a:r>
            <a:r>
              <a:rPr lang="en-GB" dirty="0" smtClean="0"/>
              <a:t>Signal Transport &amp; Networks</a:t>
            </a:r>
          </a:p>
          <a:p>
            <a:pPr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GB" dirty="0" smtClean="0">
                <a:solidFill>
                  <a:srgbClr val="0000FF"/>
                </a:solidFill>
              </a:rPr>
              <a:t>13-15 July </a:t>
            </a:r>
            <a:r>
              <a:rPr lang="en-GB" dirty="0" smtClean="0"/>
              <a:t>Dish and Dish Arrays</a:t>
            </a:r>
          </a:p>
          <a:p>
            <a:pPr lvl="5"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GB" dirty="0" smtClean="0">
                <a:solidFill>
                  <a:srgbClr val="0000FF"/>
                </a:solidFill>
              </a:rPr>
              <a:t>2-3 Feb </a:t>
            </a:r>
            <a:r>
              <a:rPr lang="en-GB" dirty="0" smtClean="0"/>
              <a:t>PDR Dish Verification Antenna #1 </a:t>
            </a:r>
          </a:p>
          <a:p>
            <a:pPr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GB" dirty="0" smtClean="0">
                <a:solidFill>
                  <a:srgbClr val="3333FF"/>
                </a:solidFill>
              </a:rPr>
              <a:t>9-11 Nov</a:t>
            </a:r>
            <a:r>
              <a:rPr lang="en-GB" dirty="0" smtClean="0"/>
              <a:t>	Monitor &amp; Control</a:t>
            </a:r>
          </a:p>
          <a:p>
            <a:pPr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GB" dirty="0" smtClean="0">
                <a:solidFill>
                  <a:srgbClr val="0000FF"/>
                </a:solidFill>
              </a:rPr>
              <a:t>24-25 Nov	</a:t>
            </a:r>
            <a:r>
              <a:rPr lang="en-GB" dirty="0" smtClean="0"/>
              <a:t>delta-</a:t>
            </a:r>
            <a:r>
              <a:rPr lang="en-GB" dirty="0" err="1" smtClean="0"/>
              <a:t>CoDR</a:t>
            </a:r>
            <a:r>
              <a:rPr lang="en-GB" dirty="0" smtClean="0"/>
              <a:t> for AA-mid</a:t>
            </a:r>
          </a:p>
          <a:p>
            <a:pPr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GB" dirty="0" smtClean="0">
                <a:solidFill>
                  <a:srgbClr val="0000FF"/>
                </a:solidFill>
              </a:rPr>
              <a:t>6-8 Feb12 </a:t>
            </a:r>
            <a:r>
              <a:rPr lang="en-GB" dirty="0" smtClean="0"/>
              <a:t>Software &amp; Computing</a:t>
            </a:r>
          </a:p>
          <a:p>
            <a:pPr>
              <a:buNone/>
              <a:defRPr/>
            </a:pPr>
            <a:endParaRPr lang="en-GB" dirty="0"/>
          </a:p>
          <a:p>
            <a:pPr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en-GB" dirty="0" smtClean="0">
              <a:solidFill>
                <a:srgbClr val="0000FF"/>
              </a:solidFill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5796136" y="1844824"/>
            <a:ext cx="273594" cy="413702"/>
            <a:chOff x="8321040" y="746760"/>
            <a:chExt cx="579120" cy="1440180"/>
          </a:xfrm>
        </p:grpSpPr>
        <p:cxnSp>
          <p:nvCxnSpPr>
            <p:cNvPr id="5" name="Straight Connector 4"/>
            <p:cNvCxnSpPr/>
            <p:nvPr/>
          </p:nvCxnSpPr>
          <p:spPr>
            <a:xfrm rot="16200000" flipH="1">
              <a:off x="8250986" y="1843292"/>
              <a:ext cx="413702" cy="2735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>
              <a:off x="8027307" y="1314087"/>
              <a:ext cx="1440180" cy="30552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6"/>
          <p:cNvGrpSpPr/>
          <p:nvPr/>
        </p:nvGrpSpPr>
        <p:grpSpPr>
          <a:xfrm>
            <a:off x="7668344" y="1340768"/>
            <a:ext cx="273594" cy="413702"/>
            <a:chOff x="8321040" y="746760"/>
            <a:chExt cx="579120" cy="1440180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8250986" y="1843292"/>
              <a:ext cx="413702" cy="2735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8027307" y="1314087"/>
              <a:ext cx="1440180" cy="30552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9"/>
          <p:cNvGrpSpPr/>
          <p:nvPr/>
        </p:nvGrpSpPr>
        <p:grpSpPr>
          <a:xfrm>
            <a:off x="5436096" y="2348880"/>
            <a:ext cx="273594" cy="413702"/>
            <a:chOff x="8321040" y="746760"/>
            <a:chExt cx="579120" cy="1440180"/>
          </a:xfrm>
        </p:grpSpPr>
        <p:cxnSp>
          <p:nvCxnSpPr>
            <p:cNvPr id="11" name="Straight Connector 10"/>
            <p:cNvCxnSpPr/>
            <p:nvPr/>
          </p:nvCxnSpPr>
          <p:spPr>
            <a:xfrm rot="16200000" flipH="1">
              <a:off x="8250986" y="1843292"/>
              <a:ext cx="413702" cy="2735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8027307" y="1314087"/>
              <a:ext cx="1440180" cy="30552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12"/>
          <p:cNvGrpSpPr/>
          <p:nvPr/>
        </p:nvGrpSpPr>
        <p:grpSpPr>
          <a:xfrm>
            <a:off x="7596336" y="2852936"/>
            <a:ext cx="273594" cy="413702"/>
            <a:chOff x="8321040" y="746760"/>
            <a:chExt cx="579120" cy="1440180"/>
          </a:xfrm>
        </p:grpSpPr>
        <p:cxnSp>
          <p:nvCxnSpPr>
            <p:cNvPr id="14" name="Straight Connector 13"/>
            <p:cNvCxnSpPr/>
            <p:nvPr/>
          </p:nvCxnSpPr>
          <p:spPr>
            <a:xfrm rot="16200000" flipH="1">
              <a:off x="8250986" y="1843292"/>
              <a:ext cx="413702" cy="2735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8027307" y="1314087"/>
              <a:ext cx="1440180" cy="30552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2"/>
          <p:cNvGrpSpPr/>
          <p:nvPr/>
        </p:nvGrpSpPr>
        <p:grpSpPr>
          <a:xfrm>
            <a:off x="6228184" y="3356992"/>
            <a:ext cx="273594" cy="413702"/>
            <a:chOff x="8321040" y="746760"/>
            <a:chExt cx="579120" cy="1440180"/>
          </a:xfrm>
        </p:grpSpPr>
        <p:cxnSp>
          <p:nvCxnSpPr>
            <p:cNvPr id="17" name="Straight Connector 16"/>
            <p:cNvCxnSpPr/>
            <p:nvPr/>
          </p:nvCxnSpPr>
          <p:spPr>
            <a:xfrm rot="16200000" flipH="1">
              <a:off x="8250986" y="1843292"/>
              <a:ext cx="413702" cy="2735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8027307" y="1314087"/>
              <a:ext cx="1440180" cy="30552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0" y="587727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3333FF"/>
                </a:solidFill>
              </a:rPr>
              <a:t>System Requirements Review in 2012-Q4</a:t>
            </a:r>
            <a:endParaRPr lang="en-GB" sz="3200" dirty="0">
              <a:solidFill>
                <a:srgbClr val="3333FF"/>
              </a:solidFill>
            </a:endParaRPr>
          </a:p>
        </p:txBody>
      </p:sp>
      <p:grpSp>
        <p:nvGrpSpPr>
          <p:cNvPr id="20" name="Group 12"/>
          <p:cNvGrpSpPr/>
          <p:nvPr/>
        </p:nvGrpSpPr>
        <p:grpSpPr>
          <a:xfrm>
            <a:off x="5796136" y="4221088"/>
            <a:ext cx="273594" cy="413702"/>
            <a:chOff x="8321040" y="746760"/>
            <a:chExt cx="579120" cy="1440180"/>
          </a:xfrm>
        </p:grpSpPr>
        <p:cxnSp>
          <p:nvCxnSpPr>
            <p:cNvPr id="22" name="Straight Connector 21"/>
            <p:cNvCxnSpPr/>
            <p:nvPr/>
          </p:nvCxnSpPr>
          <p:spPr>
            <a:xfrm rot="16200000" flipH="1">
              <a:off x="8250986" y="1843292"/>
              <a:ext cx="413702" cy="2735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8027307" y="1314087"/>
              <a:ext cx="1440180" cy="30552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12"/>
          <p:cNvGrpSpPr/>
          <p:nvPr/>
        </p:nvGrpSpPr>
        <p:grpSpPr>
          <a:xfrm>
            <a:off x="6660232" y="4653136"/>
            <a:ext cx="273594" cy="413702"/>
            <a:chOff x="8321040" y="746760"/>
            <a:chExt cx="579120" cy="1440180"/>
          </a:xfrm>
        </p:grpSpPr>
        <p:cxnSp>
          <p:nvCxnSpPr>
            <p:cNvPr id="25" name="Straight Connector 24"/>
            <p:cNvCxnSpPr/>
            <p:nvPr/>
          </p:nvCxnSpPr>
          <p:spPr>
            <a:xfrm rot="16200000" flipH="1">
              <a:off x="8250986" y="1843292"/>
              <a:ext cx="413702" cy="2735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8027307" y="1314087"/>
              <a:ext cx="1440180" cy="30552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GB" sz="4000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en-GB" sz="4000" dirty="0" smtClean="0">
                <a:solidFill>
                  <a:schemeClr val="bg1"/>
                </a:solidFill>
              </a:rPr>
              <a:t>Baseline design component:     </a:t>
            </a:r>
            <a:r>
              <a:rPr lang="en-GB" sz="2800" dirty="0" smtClean="0">
                <a:solidFill>
                  <a:schemeClr val="bg1"/>
                </a:solidFill>
              </a:rPr>
              <a:t>Low frequency aperture arrays 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611188" y="3875088"/>
            <a:ext cx="3671887" cy="328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 defTabSz="449263" hangingPunct="0">
              <a:lnSpc>
                <a:spcPct val="87000"/>
              </a:lnSpc>
              <a:buClr>
                <a:srgbClr val="FFFFFF"/>
              </a:buClr>
              <a:buSzPct val="45000"/>
              <a:buFont typeface="StarSymbol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b="1">
              <a:latin typeface="Arial" pitchFamily="34" charset="0"/>
            </a:endParaRPr>
          </a:p>
        </p:txBody>
      </p:sp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4589463" y="2147888"/>
            <a:ext cx="3976687" cy="328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 defTabSz="449263" hangingPunct="0">
              <a:lnSpc>
                <a:spcPct val="87000"/>
              </a:lnSpc>
              <a:buClr>
                <a:srgbClr val="FFFFFF"/>
              </a:buClr>
              <a:buSzPct val="45000"/>
              <a:buFont typeface="StarSymbol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b="1">
              <a:latin typeface="Arial" pitchFamily="34" charset="0"/>
            </a:endParaRPr>
          </a:p>
        </p:txBody>
      </p:sp>
      <p:sp>
        <p:nvSpPr>
          <p:cNvPr id="34821" name="Text Box 7"/>
          <p:cNvSpPr txBox="1">
            <a:spLocks noChangeArrowheads="1"/>
          </p:cNvSpPr>
          <p:nvPr/>
        </p:nvSpPr>
        <p:spPr bwMode="auto">
          <a:xfrm>
            <a:off x="285750" y="5000625"/>
            <a:ext cx="33115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>
                <a:latin typeface="Arial" pitchFamily="34" charset="0"/>
              </a:rPr>
              <a:t>LOFAR (Netherlands et al)</a:t>
            </a:r>
            <a:endParaRPr lang="en-US" sz="2000">
              <a:latin typeface="Arial" pitchFamily="34" charset="0"/>
            </a:endParaRPr>
          </a:p>
        </p:txBody>
      </p:sp>
      <p:sp>
        <p:nvSpPr>
          <p:cNvPr id="34822" name="Text Box 10"/>
          <p:cNvSpPr txBox="1">
            <a:spLocks noChangeArrowheads="1"/>
          </p:cNvSpPr>
          <p:nvPr/>
        </p:nvSpPr>
        <p:spPr bwMode="auto">
          <a:xfrm>
            <a:off x="5219700" y="5857875"/>
            <a:ext cx="3529013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>
                <a:latin typeface="Arial Unicode MS" pitchFamily="34" charset="-128"/>
              </a:rPr>
              <a:t>MWA </a:t>
            </a:r>
            <a:r>
              <a:rPr lang="en-GB" sz="2000" smtClean="0">
                <a:latin typeface="Arial Unicode MS" pitchFamily="34" charset="-128"/>
              </a:rPr>
              <a:t>(Australia</a:t>
            </a:r>
            <a:r>
              <a:rPr lang="en-GB" sz="2000">
                <a:latin typeface="Arial Unicode MS" pitchFamily="34" charset="-128"/>
              </a:rPr>
              <a:t>, </a:t>
            </a:r>
            <a:r>
              <a:rPr lang="en-GB" sz="2000" smtClean="0">
                <a:latin typeface="Arial Unicode MS" pitchFamily="34" charset="-128"/>
              </a:rPr>
              <a:t>India, USA)</a:t>
            </a:r>
            <a:endParaRPr lang="en-US" sz="2000" dirty="0">
              <a:latin typeface="Arial Unicode MS" pitchFamily="34" charset="-128"/>
            </a:endParaRPr>
          </a:p>
        </p:txBody>
      </p:sp>
      <p:sp>
        <p:nvSpPr>
          <p:cNvPr id="34823" name="Text Box 14"/>
          <p:cNvSpPr txBox="1">
            <a:spLocks noChangeArrowheads="1"/>
          </p:cNvSpPr>
          <p:nvPr/>
        </p:nvSpPr>
        <p:spPr bwMode="auto">
          <a:xfrm>
            <a:off x="2051050" y="2565400"/>
            <a:ext cx="2808288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pic>
        <p:nvPicPr>
          <p:cNvPr id="34824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25"/>
            <a:ext cx="4643438" cy="348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6625" y="2565400"/>
            <a:ext cx="4397375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4079</TotalTime>
  <Words>1409</Words>
  <Application>Microsoft Office PowerPoint</Application>
  <PresentationFormat>On-screen Show (4:3)</PresentationFormat>
  <Paragraphs>416</Paragraphs>
  <Slides>40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1_Office Theme</vt:lpstr>
      <vt:lpstr>Update on the SKA    R. T. Schilizzi  AA Workshop@ASTRON 13 December 2011   </vt:lpstr>
      <vt:lpstr>SKA2 Key Science Drivers</vt:lpstr>
      <vt:lpstr>SKA1 Key Science Drivers </vt:lpstr>
      <vt:lpstr>Slide 4</vt:lpstr>
      <vt:lpstr>Advanced Instrumentation Program</vt:lpstr>
      <vt:lpstr>Slide 6</vt:lpstr>
      <vt:lpstr>Standard System Engineering Approach</vt:lpstr>
      <vt:lpstr>Conceptual Design Reviews in 2011-12</vt:lpstr>
      <vt:lpstr>   Baseline design component:     Low frequency aperture arrays </vt:lpstr>
      <vt:lpstr>Slide 10</vt:lpstr>
      <vt:lpstr>Baseline design component: Dishes + single pixel feeds</vt:lpstr>
      <vt:lpstr>Slide 12</vt:lpstr>
      <vt:lpstr>Advanced Instrumentation Program:  dishes+multi-pixel feeds</vt:lpstr>
      <vt:lpstr>SKA Phases</vt:lpstr>
      <vt:lpstr>Pre-construction phase (2012-15)</vt:lpstr>
      <vt:lpstr>Progress towards           Pre-construction Phase</vt:lpstr>
      <vt:lpstr>Progress towards           Pre-construction Phase </vt:lpstr>
      <vt:lpstr>Pre-construction Phase Governance</vt:lpstr>
      <vt:lpstr>SKA Organisation</vt:lpstr>
      <vt:lpstr>Organisation Chart</vt:lpstr>
      <vt:lpstr>Pre-construction Phase: Business Plan</vt:lpstr>
      <vt:lpstr>Stage 1 at system level</vt:lpstr>
      <vt:lpstr>Stage 1 at element level</vt:lpstr>
      <vt:lpstr>Assembling Element Level RFPs for Stage 1 Work</vt:lpstr>
      <vt:lpstr>Work Package Consortia  </vt:lpstr>
      <vt:lpstr>Slide 26</vt:lpstr>
      <vt:lpstr>Site selection overview</vt:lpstr>
      <vt:lpstr>Site characterisation since the short-listing</vt:lpstr>
      <vt:lpstr>Who are the current players?</vt:lpstr>
      <vt:lpstr>Who are the current players?</vt:lpstr>
      <vt:lpstr>2011 Selection Criteria</vt:lpstr>
      <vt:lpstr>Selection Criteria (2)</vt:lpstr>
      <vt:lpstr>Slide 33</vt:lpstr>
      <vt:lpstr>Work Breakdown Structure</vt:lpstr>
      <vt:lpstr>WBS: Telescope</vt:lpstr>
      <vt:lpstr>Slide 36</vt:lpstr>
      <vt:lpstr>Slide 37</vt:lpstr>
      <vt:lpstr>Top-level description  </vt:lpstr>
      <vt:lpstr>Top-level description (2)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Richard Schilizzi</dc:creator>
  <cp:lastModifiedBy>Richard Schilizzi</cp:lastModifiedBy>
  <cp:revision>24</cp:revision>
  <dcterms:created xsi:type="dcterms:W3CDTF">2011-07-02T13:33:58Z</dcterms:created>
  <dcterms:modified xsi:type="dcterms:W3CDTF">2011-12-13T12:29:19Z</dcterms:modified>
</cp:coreProperties>
</file>