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8" r:id="rId2"/>
    <p:sldId id="257" r:id="rId3"/>
    <p:sldId id="275" r:id="rId4"/>
    <p:sldId id="276" r:id="rId5"/>
    <p:sldId id="277" r:id="rId6"/>
    <p:sldId id="278" r:id="rId7"/>
    <p:sldId id="285" r:id="rId8"/>
    <p:sldId id="280" r:id="rId9"/>
    <p:sldId id="281" r:id="rId10"/>
    <p:sldId id="282" r:id="rId11"/>
    <p:sldId id="284" r:id="rId12"/>
    <p:sldId id="271" r:id="rId1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6335EF-322A-7447-866D-08C802CA83B5}" type="datetimeFigureOut">
              <a:rPr lang="es-ES" smtClean="0"/>
              <a:t>15/12/11</a:t>
            </a:fld>
            <a:endParaRPr lang="en-U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E97CF-1727-2843-9BC6-F7D5ADD70224}" type="slidenum">
              <a:rPr lang="en-US" smtClean="0"/>
              <a:t>‹Nr.›</a:t>
            </a:fld>
            <a:endParaRPr lang="en-US"/>
          </a:p>
        </p:txBody>
      </p:sp>
    </p:spTree>
    <p:extLst>
      <p:ext uri="{BB962C8B-B14F-4D97-AF65-F5344CB8AC3E}">
        <p14:creationId xmlns:p14="http://schemas.microsoft.com/office/powerpoint/2010/main" val="9126498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p>
        </p:txBody>
      </p:sp>
      <p:sp>
        <p:nvSpPr>
          <p:cNvPr id="2150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a:solidFill>
                  <a:schemeClr val="tx1"/>
                </a:solidFill>
                <a:latin typeface="Times New Roman" pitchFamily="18" charset="0"/>
                <a:ea typeface="ＭＳ Ｐゴシック" pitchFamily="34" charset="-128"/>
              </a:defRPr>
            </a:lvl1pPr>
            <a:lvl2pPr marL="685817" indent="-263776" eaLnBrk="0" hangingPunct="0">
              <a:defRPr sz="2200">
                <a:solidFill>
                  <a:schemeClr val="tx1"/>
                </a:solidFill>
                <a:latin typeface="Times New Roman" pitchFamily="18" charset="0"/>
                <a:ea typeface="ＭＳ Ｐゴシック" pitchFamily="34" charset="-128"/>
              </a:defRPr>
            </a:lvl2pPr>
            <a:lvl3pPr marL="1055103" indent="-211021" eaLnBrk="0" hangingPunct="0">
              <a:defRPr sz="2200">
                <a:solidFill>
                  <a:schemeClr val="tx1"/>
                </a:solidFill>
                <a:latin typeface="Times New Roman" pitchFamily="18" charset="0"/>
                <a:ea typeface="ＭＳ Ｐゴシック" pitchFamily="34" charset="-128"/>
              </a:defRPr>
            </a:lvl3pPr>
            <a:lvl4pPr marL="1477145" indent="-211021" eaLnBrk="0" hangingPunct="0">
              <a:defRPr sz="2200">
                <a:solidFill>
                  <a:schemeClr val="tx1"/>
                </a:solidFill>
                <a:latin typeface="Times New Roman" pitchFamily="18" charset="0"/>
                <a:ea typeface="ＭＳ Ｐゴシック" pitchFamily="34" charset="-128"/>
              </a:defRPr>
            </a:lvl4pPr>
            <a:lvl5pPr marL="1899186" indent="-211021" eaLnBrk="0" hangingPunct="0">
              <a:defRPr sz="2200">
                <a:solidFill>
                  <a:schemeClr val="tx1"/>
                </a:solidFill>
                <a:latin typeface="Times New Roman" pitchFamily="18" charset="0"/>
                <a:ea typeface="ＭＳ Ｐゴシック" pitchFamily="34" charset="-128"/>
              </a:defRPr>
            </a:lvl5pPr>
            <a:lvl6pPr marL="2321227" indent="-211021" eaLnBrk="0" fontAlgn="base" hangingPunct="0">
              <a:spcBef>
                <a:spcPct val="0"/>
              </a:spcBef>
              <a:spcAft>
                <a:spcPct val="0"/>
              </a:spcAft>
              <a:defRPr sz="2200">
                <a:solidFill>
                  <a:schemeClr val="tx1"/>
                </a:solidFill>
                <a:latin typeface="Times New Roman" pitchFamily="18" charset="0"/>
                <a:ea typeface="ＭＳ Ｐゴシック" pitchFamily="34" charset="-128"/>
              </a:defRPr>
            </a:lvl6pPr>
            <a:lvl7pPr marL="2743269" indent="-211021" eaLnBrk="0" fontAlgn="base" hangingPunct="0">
              <a:spcBef>
                <a:spcPct val="0"/>
              </a:spcBef>
              <a:spcAft>
                <a:spcPct val="0"/>
              </a:spcAft>
              <a:defRPr sz="2200">
                <a:solidFill>
                  <a:schemeClr val="tx1"/>
                </a:solidFill>
                <a:latin typeface="Times New Roman" pitchFamily="18" charset="0"/>
                <a:ea typeface="ＭＳ Ｐゴシック" pitchFamily="34" charset="-128"/>
              </a:defRPr>
            </a:lvl7pPr>
            <a:lvl8pPr marL="3165310" indent="-211021" eaLnBrk="0" fontAlgn="base" hangingPunct="0">
              <a:spcBef>
                <a:spcPct val="0"/>
              </a:spcBef>
              <a:spcAft>
                <a:spcPct val="0"/>
              </a:spcAft>
              <a:defRPr sz="2200">
                <a:solidFill>
                  <a:schemeClr val="tx1"/>
                </a:solidFill>
                <a:latin typeface="Times New Roman" pitchFamily="18" charset="0"/>
                <a:ea typeface="ＭＳ Ｐゴシック" pitchFamily="34" charset="-128"/>
              </a:defRPr>
            </a:lvl8pPr>
            <a:lvl9pPr marL="3587351" indent="-211021" eaLnBrk="0" fontAlgn="base" hangingPunct="0">
              <a:spcBef>
                <a:spcPct val="0"/>
              </a:spcBef>
              <a:spcAft>
                <a:spcPct val="0"/>
              </a:spcAft>
              <a:defRPr sz="2200">
                <a:solidFill>
                  <a:schemeClr val="tx1"/>
                </a:solidFill>
                <a:latin typeface="Times New Roman" pitchFamily="18" charset="0"/>
                <a:ea typeface="ＭＳ Ｐゴシック" pitchFamily="34" charset="-128"/>
              </a:defRPr>
            </a:lvl9pPr>
          </a:lstStyle>
          <a:p>
            <a:pPr eaLnBrk="1" hangingPunct="1"/>
            <a:fld id="{0FCAE8A1-01AA-495D-A918-696D879F659A}" type="slidenum">
              <a:rPr lang="es-ES" sz="1200">
                <a:solidFill>
                  <a:prstClr val="black"/>
                </a:solidFill>
              </a:rPr>
              <a:pPr eaLnBrk="1" hangingPunct="1"/>
              <a:t>3</a:t>
            </a:fld>
            <a:endParaRPr lang="es-E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F3B60FE-9EBB-4636-88C8-4479D78C5061}" type="slidenum">
              <a:rPr lang="es-ES_tradnl" smtClean="0"/>
              <a:pPr/>
              <a:t>4</a:t>
            </a:fld>
            <a:endParaRPr lang="es-ES_tradnl"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s-ES_tradnl" dirty="0" smtClean="0"/>
              <a:t>Comentar contactos nuevas incorporaciones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endParaRPr lang="es-ES" dirty="0" smtClean="0"/>
          </a:p>
        </p:txBody>
      </p:sp>
      <p:sp>
        <p:nvSpPr>
          <p:cNvPr id="27652" name="3 Marcador de número de diapositiva"/>
          <p:cNvSpPr>
            <a:spLocks noGrp="1"/>
          </p:cNvSpPr>
          <p:nvPr>
            <p:ph type="sldNum" sz="quarter" idx="5"/>
          </p:nvPr>
        </p:nvSpPr>
        <p:spPr>
          <a:noFill/>
        </p:spPr>
        <p:txBody>
          <a:bodyPr/>
          <a:lstStyle/>
          <a:p>
            <a:fld id="{93FC726E-E7A9-4E91-9046-8A77F5D099FD}" type="slidenum">
              <a:rPr lang="es-ES_tradnl" smtClean="0"/>
              <a:pPr/>
              <a:t>5</a:t>
            </a:fld>
            <a:endParaRPr lang="es-ES_tradnl"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
        <p:nvSpPr>
          <p:cNvPr id="3" name="2 Marcador de texto vertical"/>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79712" y="332656"/>
            <a:ext cx="6851104" cy="508918"/>
          </a:xfrm>
        </p:spPr>
        <p:txBody>
          <a:bodyPr/>
          <a:lstStyle/>
          <a:p>
            <a:r>
              <a:rPr lang="es-ES_tradnl" smtClean="0"/>
              <a:t>Clic para editar título</a:t>
            </a:r>
            <a:endParaRPr lang="es-ES"/>
          </a:p>
        </p:txBody>
      </p:sp>
      <p:sp>
        <p:nvSpPr>
          <p:cNvPr id="3" name="2 Marcador de contenido"/>
          <p:cNvSpPr>
            <a:spLocks noGrp="1"/>
          </p:cNvSpPr>
          <p:nvPr>
            <p:ph idx="1"/>
          </p:nvPr>
        </p:nvSpPr>
        <p:spPr>
          <a:xfrm>
            <a:off x="395536" y="1412776"/>
            <a:ext cx="8280920" cy="4464497"/>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3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79712" y="332656"/>
            <a:ext cx="6779096" cy="508918"/>
          </a:xfrm>
        </p:spPr>
        <p:txBody>
          <a:bodyPr/>
          <a:lstStyle/>
          <a:p>
            <a:r>
              <a:rPr lang="es-ES_tradnl" dirty="0" smtClean="0"/>
              <a:t>Clic para editar título</a:t>
            </a:r>
            <a:endParaRPr lang="es-ES" dirty="0"/>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4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979712" y="332656"/>
            <a:ext cx="6707088" cy="508918"/>
          </a:xfrm>
        </p:spPr>
        <p:txBody>
          <a:bodyPr/>
          <a:lstStyle>
            <a:lvl1pPr>
              <a:defRPr/>
            </a:lvl1pPr>
          </a:lstStyle>
          <a:p>
            <a:r>
              <a:rPr lang="es-ES_tradnl" smtClean="0"/>
              <a:t>Clic para editar título</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6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
        <p:nvSpPr>
          <p:cNvPr id="3" name="2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4E3BCADC-E9B4-4D00-B775-C21AABB0E1C5}" type="datetimeFigureOut">
              <a:rPr lang="es-ES" smtClean="0"/>
              <a:pPr/>
              <a:t>15/12/11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CCBAD8E-7D74-495B-BFF0-BD37410F588F}" type="slidenum">
              <a:rPr lang="es-ES" smtClean="0"/>
              <a:pPr/>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23528" y="1268760"/>
            <a:ext cx="8363272" cy="508918"/>
          </a:xfrm>
          <a:prstGeom prst="rect">
            <a:avLst/>
          </a:prstGeom>
        </p:spPr>
        <p:txBody>
          <a:bodyPr vert="horz" lIns="91440" tIns="45720" rIns="91440" bIns="45720" rtlCol="0" anchor="ctr">
            <a:noAutofit/>
          </a:bodyPr>
          <a:lstStyle/>
          <a:p>
            <a:r>
              <a:rPr lang="es-ES" dirty="0" smtClean="0"/>
              <a:t>Haga clic para modificar el estilo de título</a:t>
            </a:r>
            <a:endParaRPr lang="es-ES" dirty="0"/>
          </a:p>
        </p:txBody>
      </p:sp>
      <p:sp>
        <p:nvSpPr>
          <p:cNvPr id="3" name="2 Marcador de texto"/>
          <p:cNvSpPr>
            <a:spLocks noGrp="1"/>
          </p:cNvSpPr>
          <p:nvPr>
            <p:ph type="body" idx="1"/>
          </p:nvPr>
        </p:nvSpPr>
        <p:spPr>
          <a:xfrm>
            <a:off x="395536" y="1988841"/>
            <a:ext cx="8280920" cy="3888432"/>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BCADC-E9B4-4D00-B775-C21AABB0E1C5}" type="datetimeFigureOut">
              <a:rPr lang="es-ES" smtClean="0"/>
              <a:pPr/>
              <a:t>15/12/11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BAD8E-7D74-495B-BFF0-BD37410F588F}" type="slidenum">
              <a:rPr lang="es-ES" smtClean="0"/>
              <a:pPr/>
              <a:t>‹Nr.›</a:t>
            </a:fld>
            <a:endParaRPr lang="es-ES"/>
          </a:p>
        </p:txBody>
      </p:sp>
      <p:pic>
        <p:nvPicPr>
          <p:cNvPr id="7" name="Picture 2" descr="D:\TRABAJO Portatil\CTAER\2010_11_19_Díptico\MAT REcibido\logo_CTAER copia.jpg"/>
          <p:cNvPicPr>
            <a:picLocks noChangeAspect="1" noChangeArrowheads="1"/>
          </p:cNvPicPr>
          <p:nvPr/>
        </p:nvPicPr>
        <p:blipFill>
          <a:blip r:embed="rId13" cstate="print"/>
          <a:srcRect/>
          <a:stretch>
            <a:fillRect/>
          </a:stretch>
        </p:blipFill>
        <p:spPr bwMode="auto">
          <a:xfrm>
            <a:off x="228600" y="228600"/>
            <a:ext cx="1752600" cy="998538"/>
          </a:xfrm>
          <a:prstGeom prst="rect">
            <a:avLst/>
          </a:prstGeom>
          <a:noFill/>
          <a:ln w="9525">
            <a:noFill/>
            <a:miter lim="800000"/>
            <a:headEnd/>
            <a:tailEnd/>
          </a:ln>
        </p:spPr>
      </p:pic>
      <p:sp>
        <p:nvSpPr>
          <p:cNvPr id="8" name="Line 3"/>
          <p:cNvSpPr>
            <a:spLocks noChangeShapeType="1"/>
          </p:cNvSpPr>
          <p:nvPr/>
        </p:nvSpPr>
        <p:spPr bwMode="auto">
          <a:xfrm flipV="1">
            <a:off x="1981200" y="958850"/>
            <a:ext cx="7010400" cy="0"/>
          </a:xfrm>
          <a:prstGeom prst="line">
            <a:avLst/>
          </a:prstGeom>
          <a:noFill/>
          <a:ln w="12700">
            <a:solidFill>
              <a:srgbClr val="99CC00"/>
            </a:solidFill>
            <a:round/>
            <a:headEnd/>
            <a:tailEnd/>
          </a:ln>
        </p:spPr>
        <p:txBody>
          <a:bodyPr/>
          <a:lstStyle/>
          <a:p>
            <a:endParaRPr lang="es-ES"/>
          </a:p>
        </p:txBody>
      </p:sp>
      <p:grpSp>
        <p:nvGrpSpPr>
          <p:cNvPr id="9" name="Group 5"/>
          <p:cNvGrpSpPr>
            <a:grpSpLocks/>
          </p:cNvGrpSpPr>
          <p:nvPr/>
        </p:nvGrpSpPr>
        <p:grpSpPr bwMode="auto">
          <a:xfrm>
            <a:off x="6781800" y="5943600"/>
            <a:ext cx="2057400" cy="704850"/>
            <a:chOff x="3834" y="96"/>
            <a:chExt cx="1546" cy="492"/>
          </a:xfrm>
        </p:grpSpPr>
        <p:pic>
          <p:nvPicPr>
            <p:cNvPr id="10" name="Picture 6" descr="D:\TRABAJO Portatil\CTAER\POWERPOINT\Imagenes\arbol.jpg"/>
            <p:cNvPicPr>
              <a:picLocks noChangeAspect="1" noChangeArrowheads="1"/>
            </p:cNvPicPr>
            <p:nvPr/>
          </p:nvPicPr>
          <p:blipFill>
            <a:blip r:embed="rId14" cstate="print"/>
            <a:srcRect/>
            <a:stretch>
              <a:fillRect/>
            </a:stretch>
          </p:blipFill>
          <p:spPr bwMode="auto">
            <a:xfrm>
              <a:off x="3834" y="96"/>
              <a:ext cx="484" cy="492"/>
            </a:xfrm>
            <a:prstGeom prst="rect">
              <a:avLst/>
            </a:prstGeom>
            <a:noFill/>
            <a:ln w="9525">
              <a:noFill/>
              <a:miter lim="800000"/>
              <a:headEnd/>
              <a:tailEnd/>
            </a:ln>
          </p:spPr>
        </p:pic>
        <p:pic>
          <p:nvPicPr>
            <p:cNvPr id="11" name="Picture 7" descr="D:\TRABAJO Portatil\CTAER\POWERPOINT\Imagenes\sol.jpg"/>
            <p:cNvPicPr>
              <a:picLocks noChangeAspect="1" noChangeArrowheads="1"/>
            </p:cNvPicPr>
            <p:nvPr/>
          </p:nvPicPr>
          <p:blipFill>
            <a:blip r:embed="rId15" cstate="print"/>
            <a:srcRect/>
            <a:stretch>
              <a:fillRect/>
            </a:stretch>
          </p:blipFill>
          <p:spPr bwMode="auto">
            <a:xfrm>
              <a:off x="4368" y="96"/>
              <a:ext cx="484" cy="492"/>
            </a:xfrm>
            <a:prstGeom prst="rect">
              <a:avLst/>
            </a:prstGeom>
            <a:noFill/>
            <a:ln w="9525">
              <a:noFill/>
              <a:miter lim="800000"/>
              <a:headEnd/>
              <a:tailEnd/>
            </a:ln>
          </p:spPr>
        </p:pic>
        <p:pic>
          <p:nvPicPr>
            <p:cNvPr id="12" name="Picture 8" descr="D:\TRABAJO Portatil\CTAER\POWERPOINT\Imagenes\aire.jpg"/>
            <p:cNvPicPr>
              <a:picLocks noChangeAspect="1" noChangeArrowheads="1"/>
            </p:cNvPicPr>
            <p:nvPr/>
          </p:nvPicPr>
          <p:blipFill>
            <a:blip r:embed="rId16" cstate="print"/>
            <a:srcRect/>
            <a:stretch>
              <a:fillRect/>
            </a:stretch>
          </p:blipFill>
          <p:spPr bwMode="auto">
            <a:xfrm>
              <a:off x="4896" y="96"/>
              <a:ext cx="484" cy="492"/>
            </a:xfrm>
            <a:prstGeom prst="rect">
              <a:avLst/>
            </a:prstGeom>
            <a:noFill/>
            <a:ln w="9525">
              <a:noFill/>
              <a:miter lim="800000"/>
              <a:headEnd/>
              <a:tailEnd/>
            </a:ln>
          </p:spPr>
        </p:pic>
      </p:grpSp>
      <p:sp>
        <p:nvSpPr>
          <p:cNvPr id="13" name="Line 9"/>
          <p:cNvSpPr>
            <a:spLocks noChangeShapeType="1"/>
          </p:cNvSpPr>
          <p:nvPr/>
        </p:nvSpPr>
        <p:spPr bwMode="auto">
          <a:xfrm>
            <a:off x="152400" y="6477000"/>
            <a:ext cx="6477000" cy="0"/>
          </a:xfrm>
          <a:prstGeom prst="line">
            <a:avLst/>
          </a:prstGeom>
          <a:noFill/>
          <a:ln w="12700">
            <a:solidFill>
              <a:srgbClr val="99CC00"/>
            </a:solidFill>
            <a:round/>
            <a:headEnd/>
            <a:tailEnd/>
          </a:ln>
        </p:spPr>
        <p:txBody>
          <a:bodyPr/>
          <a:lstStyle/>
          <a:p>
            <a:endParaRPr lang="es-ES"/>
          </a:p>
        </p:txBody>
      </p:sp>
      <p:sp>
        <p:nvSpPr>
          <p:cNvPr id="14" name="Line 10"/>
          <p:cNvSpPr>
            <a:spLocks noChangeShapeType="1"/>
          </p:cNvSpPr>
          <p:nvPr/>
        </p:nvSpPr>
        <p:spPr bwMode="auto">
          <a:xfrm>
            <a:off x="152400" y="6629400"/>
            <a:ext cx="6477000" cy="0"/>
          </a:xfrm>
          <a:prstGeom prst="line">
            <a:avLst/>
          </a:prstGeom>
          <a:noFill/>
          <a:ln w="12700">
            <a:solidFill>
              <a:srgbClr val="99CC00"/>
            </a:solidFill>
            <a:round/>
            <a:headEnd/>
            <a:tailEnd/>
          </a:ln>
        </p:spPr>
        <p:txBody>
          <a:bodyPr/>
          <a:lstStyle/>
          <a:p>
            <a:endParaRPr lang="es-ES"/>
          </a:p>
        </p:txBody>
      </p:sp>
      <p:sp>
        <p:nvSpPr>
          <p:cNvPr id="15" name="Line 11"/>
          <p:cNvSpPr>
            <a:spLocks noChangeShapeType="1"/>
          </p:cNvSpPr>
          <p:nvPr/>
        </p:nvSpPr>
        <p:spPr bwMode="auto">
          <a:xfrm flipV="1">
            <a:off x="1981200" y="1085850"/>
            <a:ext cx="7010400" cy="0"/>
          </a:xfrm>
          <a:prstGeom prst="line">
            <a:avLst/>
          </a:prstGeom>
          <a:noFill/>
          <a:ln w="12700">
            <a:solidFill>
              <a:srgbClr val="99CC00"/>
            </a:solidFill>
            <a:round/>
            <a:headEnd/>
            <a:tailEnd/>
          </a:ln>
        </p:spPr>
        <p:txBody>
          <a:bodyPr/>
          <a:lstStyle/>
          <a:p>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46" Type="http://schemas.openxmlformats.org/officeDocument/2006/relationships/image" Target="../media/image26.jpeg"/><Relationship Id="rId47" Type="http://schemas.openxmlformats.org/officeDocument/2006/relationships/image" Target="../media/image1.jpeg"/><Relationship Id="rId48" Type="http://schemas.openxmlformats.org/officeDocument/2006/relationships/image" Target="../media/image2.jpeg"/><Relationship Id="rId49" Type="http://schemas.openxmlformats.org/officeDocument/2006/relationships/image" Target="../media/image3.jpeg"/><Relationship Id="rId20" Type="http://schemas.openxmlformats.org/officeDocument/2006/relationships/image" Target="../media/image13.gif"/><Relationship Id="rId21" Type="http://schemas.openxmlformats.org/officeDocument/2006/relationships/hyperlink" Target="http://www.montealto.es/" TargetMode="External"/><Relationship Id="rId22" Type="http://schemas.openxmlformats.org/officeDocument/2006/relationships/image" Target="../media/image14.jpeg"/><Relationship Id="rId23" Type="http://schemas.openxmlformats.org/officeDocument/2006/relationships/hyperlink" Target="http://www.focus.abengoa.es/" TargetMode="External"/><Relationship Id="rId24" Type="http://schemas.openxmlformats.org/officeDocument/2006/relationships/image" Target="../media/image15.gif"/><Relationship Id="rId25" Type="http://schemas.openxmlformats.org/officeDocument/2006/relationships/hyperlink" Target="http://www.grupogea21.com/" TargetMode="External"/><Relationship Id="rId26" Type="http://schemas.openxmlformats.org/officeDocument/2006/relationships/image" Target="../media/image16.gif"/><Relationship Id="rId27" Type="http://schemas.openxmlformats.org/officeDocument/2006/relationships/hyperlink" Target="http://www.portal.gasnatural.com/" TargetMode="External"/><Relationship Id="rId28" Type="http://schemas.openxmlformats.org/officeDocument/2006/relationships/image" Target="../media/image17.gif"/><Relationship Id="rId29" Type="http://schemas.openxmlformats.org/officeDocument/2006/relationships/hyperlink" Target="http://www.greenpower.es/" TargetMode="External"/><Relationship Id="rId50"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agenciaidea.es/" TargetMode="External"/><Relationship Id="rId4" Type="http://schemas.openxmlformats.org/officeDocument/2006/relationships/image" Target="../media/image5.gif"/><Relationship Id="rId5" Type="http://schemas.openxmlformats.org/officeDocument/2006/relationships/hyperlink" Target="http://www.agenciaandaluzadelaenergia.es/" TargetMode="External"/><Relationship Id="rId30" Type="http://schemas.openxmlformats.org/officeDocument/2006/relationships/image" Target="../media/image18.gif"/><Relationship Id="rId31" Type="http://schemas.openxmlformats.org/officeDocument/2006/relationships/hyperlink" Target="http://www.iberdrolarenovables.es/" TargetMode="External"/><Relationship Id="rId32" Type="http://schemas.openxmlformats.org/officeDocument/2006/relationships/image" Target="../media/image19.gif"/><Relationship Id="rId9" Type="http://schemas.openxmlformats.org/officeDocument/2006/relationships/hyperlink" Target="http://www.ual.es/" TargetMode="External"/><Relationship Id="rId6" Type="http://schemas.openxmlformats.org/officeDocument/2006/relationships/image" Target="../media/image6.gif"/><Relationship Id="rId7" Type="http://schemas.openxmlformats.org/officeDocument/2006/relationships/hyperlink" Target="http://www.ciemat.es/" TargetMode="External"/><Relationship Id="rId8" Type="http://schemas.openxmlformats.org/officeDocument/2006/relationships/image" Target="../media/image7.gif"/><Relationship Id="rId33" Type="http://schemas.openxmlformats.org/officeDocument/2006/relationships/hyperlink" Target="http://www.h-c.es/" TargetMode="External"/><Relationship Id="rId34" Type="http://schemas.openxmlformats.org/officeDocument/2006/relationships/image" Target="../media/image20.gif"/><Relationship Id="rId35" Type="http://schemas.openxmlformats.org/officeDocument/2006/relationships/hyperlink" Target="http://www.schott.com/" TargetMode="External"/><Relationship Id="rId36" Type="http://schemas.openxmlformats.org/officeDocument/2006/relationships/image" Target="../media/image21.gif"/><Relationship Id="rId10" Type="http://schemas.openxmlformats.org/officeDocument/2006/relationships/image" Target="../media/image8.jpeg"/><Relationship Id="rId11" Type="http://schemas.openxmlformats.org/officeDocument/2006/relationships/hyperlink" Target="http://www.ujaen.es/" TargetMode="External"/><Relationship Id="rId12" Type="http://schemas.openxmlformats.org/officeDocument/2006/relationships/image" Target="../media/image9.gif"/><Relationship Id="rId13" Type="http://schemas.openxmlformats.org/officeDocument/2006/relationships/hyperlink" Target="http://www.uca.es/" TargetMode="External"/><Relationship Id="rId14" Type="http://schemas.openxmlformats.org/officeDocument/2006/relationships/image" Target="../media/image10.jpeg"/><Relationship Id="rId15" Type="http://schemas.openxmlformats.org/officeDocument/2006/relationships/hyperlink" Target="http://www.acciona-energia.com/" TargetMode="External"/><Relationship Id="rId16" Type="http://schemas.openxmlformats.org/officeDocument/2006/relationships/image" Target="../media/image11.gif"/><Relationship Id="rId17" Type="http://schemas.openxmlformats.org/officeDocument/2006/relationships/hyperlink" Target="http://www.endesa.es/" TargetMode="External"/><Relationship Id="rId18" Type="http://schemas.openxmlformats.org/officeDocument/2006/relationships/image" Target="../media/image12.gif"/><Relationship Id="rId19" Type="http://schemas.openxmlformats.org/officeDocument/2006/relationships/hyperlink" Target="http://www.eufer.es/" TargetMode="External"/><Relationship Id="rId37" Type="http://schemas.openxmlformats.org/officeDocument/2006/relationships/hyperlink" Target="http://www.sener.es/" TargetMode="External"/><Relationship Id="rId38" Type="http://schemas.openxmlformats.org/officeDocument/2006/relationships/image" Target="../media/image22.gif"/><Relationship Id="rId39" Type="http://schemas.openxmlformats.org/officeDocument/2006/relationships/hyperlink" Target="http://www.isofoton.com/" TargetMode="External"/><Relationship Id="rId40" Type="http://schemas.openxmlformats.org/officeDocument/2006/relationships/image" Target="../media/image23.jpeg"/><Relationship Id="rId41" Type="http://schemas.openxmlformats.org/officeDocument/2006/relationships/hyperlink" Target="http://www.gruposyv.com/" TargetMode="External"/><Relationship Id="rId42" Type="http://schemas.openxmlformats.org/officeDocument/2006/relationships/image" Target="../media/image24.gif"/><Relationship Id="rId43" Type="http://schemas.openxmlformats.org/officeDocument/2006/relationships/hyperlink" Target="http://www.grupocobra.com/" TargetMode="External"/><Relationship Id="rId44" Type="http://schemas.openxmlformats.org/officeDocument/2006/relationships/image" Target="../media/image25.jpeg"/><Relationship Id="rId45" Type="http://schemas.openxmlformats.org/officeDocument/2006/relationships/hyperlink" Target="http://www.ree.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RABAJO Portatil\CTAER\2010_11_19_Díptico\MAT REcibido\logo_CTAER copia.jpg"/>
          <p:cNvPicPr>
            <a:picLocks noChangeAspect="1" noChangeArrowheads="1"/>
          </p:cNvPicPr>
          <p:nvPr/>
        </p:nvPicPr>
        <p:blipFill>
          <a:blip r:embed="rId2" cstate="print"/>
          <a:srcRect/>
          <a:stretch>
            <a:fillRect/>
          </a:stretch>
        </p:blipFill>
        <p:spPr bwMode="auto">
          <a:xfrm>
            <a:off x="228600" y="228600"/>
            <a:ext cx="1752600" cy="998538"/>
          </a:xfrm>
          <a:prstGeom prst="rect">
            <a:avLst/>
          </a:prstGeom>
          <a:noFill/>
          <a:ln w="9525">
            <a:noFill/>
            <a:miter lim="800000"/>
            <a:headEnd/>
            <a:tailEnd/>
          </a:ln>
        </p:spPr>
      </p:pic>
      <p:sp>
        <p:nvSpPr>
          <p:cNvPr id="4099" name="Line 3"/>
          <p:cNvSpPr>
            <a:spLocks noChangeShapeType="1"/>
          </p:cNvSpPr>
          <p:nvPr/>
        </p:nvSpPr>
        <p:spPr bwMode="auto">
          <a:xfrm flipV="1">
            <a:off x="1981200" y="958850"/>
            <a:ext cx="7010400" cy="0"/>
          </a:xfrm>
          <a:prstGeom prst="line">
            <a:avLst/>
          </a:prstGeom>
          <a:noFill/>
          <a:ln w="12700">
            <a:solidFill>
              <a:srgbClr val="99CC00"/>
            </a:solidFill>
            <a:round/>
            <a:headEnd/>
            <a:tailEnd/>
          </a:ln>
        </p:spPr>
        <p:txBody>
          <a:bodyPr/>
          <a:lstStyle/>
          <a:p>
            <a:endParaRPr lang="es-ES"/>
          </a:p>
        </p:txBody>
      </p:sp>
      <p:grpSp>
        <p:nvGrpSpPr>
          <p:cNvPr id="2" name="Group 5"/>
          <p:cNvGrpSpPr>
            <a:grpSpLocks/>
          </p:cNvGrpSpPr>
          <p:nvPr/>
        </p:nvGrpSpPr>
        <p:grpSpPr bwMode="auto">
          <a:xfrm>
            <a:off x="6781800" y="5943600"/>
            <a:ext cx="2057400" cy="704850"/>
            <a:chOff x="3834" y="96"/>
            <a:chExt cx="1546" cy="492"/>
          </a:xfrm>
        </p:grpSpPr>
        <p:pic>
          <p:nvPicPr>
            <p:cNvPr id="4108" name="Picture 6" descr="D:\TRABAJO Portatil\CTAER\POWERPOINT\Imagenes\arbol.jpg"/>
            <p:cNvPicPr>
              <a:picLocks noChangeAspect="1" noChangeArrowheads="1"/>
            </p:cNvPicPr>
            <p:nvPr/>
          </p:nvPicPr>
          <p:blipFill>
            <a:blip r:embed="rId3" cstate="print"/>
            <a:srcRect/>
            <a:stretch>
              <a:fillRect/>
            </a:stretch>
          </p:blipFill>
          <p:spPr bwMode="auto">
            <a:xfrm>
              <a:off x="3834" y="96"/>
              <a:ext cx="484" cy="492"/>
            </a:xfrm>
            <a:prstGeom prst="rect">
              <a:avLst/>
            </a:prstGeom>
            <a:noFill/>
            <a:ln w="9525">
              <a:noFill/>
              <a:miter lim="800000"/>
              <a:headEnd/>
              <a:tailEnd/>
            </a:ln>
          </p:spPr>
        </p:pic>
        <p:pic>
          <p:nvPicPr>
            <p:cNvPr id="4109" name="Picture 7" descr="D:\TRABAJO Portatil\CTAER\POWERPOINT\Imagenes\sol.jpg"/>
            <p:cNvPicPr>
              <a:picLocks noChangeAspect="1" noChangeArrowheads="1"/>
            </p:cNvPicPr>
            <p:nvPr/>
          </p:nvPicPr>
          <p:blipFill>
            <a:blip r:embed="rId4" cstate="print"/>
            <a:srcRect/>
            <a:stretch>
              <a:fillRect/>
            </a:stretch>
          </p:blipFill>
          <p:spPr bwMode="auto">
            <a:xfrm>
              <a:off x="4368" y="96"/>
              <a:ext cx="484" cy="492"/>
            </a:xfrm>
            <a:prstGeom prst="rect">
              <a:avLst/>
            </a:prstGeom>
            <a:noFill/>
            <a:ln w="9525">
              <a:noFill/>
              <a:miter lim="800000"/>
              <a:headEnd/>
              <a:tailEnd/>
            </a:ln>
          </p:spPr>
        </p:pic>
        <p:pic>
          <p:nvPicPr>
            <p:cNvPr id="4110" name="Picture 8" descr="D:\TRABAJO Portatil\CTAER\POWERPOINT\Imagenes\aire.jpg"/>
            <p:cNvPicPr>
              <a:picLocks noChangeAspect="1" noChangeArrowheads="1"/>
            </p:cNvPicPr>
            <p:nvPr/>
          </p:nvPicPr>
          <p:blipFill>
            <a:blip r:embed="rId5" cstate="print"/>
            <a:srcRect/>
            <a:stretch>
              <a:fillRect/>
            </a:stretch>
          </p:blipFill>
          <p:spPr bwMode="auto">
            <a:xfrm>
              <a:off x="4896" y="96"/>
              <a:ext cx="484" cy="492"/>
            </a:xfrm>
            <a:prstGeom prst="rect">
              <a:avLst/>
            </a:prstGeom>
            <a:noFill/>
            <a:ln w="9525">
              <a:noFill/>
              <a:miter lim="800000"/>
              <a:headEnd/>
              <a:tailEnd/>
            </a:ln>
          </p:spPr>
        </p:pic>
      </p:grpSp>
      <p:sp>
        <p:nvSpPr>
          <p:cNvPr id="4101" name="Line 9"/>
          <p:cNvSpPr>
            <a:spLocks noChangeShapeType="1"/>
          </p:cNvSpPr>
          <p:nvPr/>
        </p:nvSpPr>
        <p:spPr bwMode="auto">
          <a:xfrm>
            <a:off x="152400" y="6477000"/>
            <a:ext cx="6477000" cy="0"/>
          </a:xfrm>
          <a:prstGeom prst="line">
            <a:avLst/>
          </a:prstGeom>
          <a:noFill/>
          <a:ln w="12700">
            <a:solidFill>
              <a:srgbClr val="99CC00"/>
            </a:solidFill>
            <a:round/>
            <a:headEnd/>
            <a:tailEnd/>
          </a:ln>
        </p:spPr>
        <p:txBody>
          <a:bodyPr/>
          <a:lstStyle/>
          <a:p>
            <a:endParaRPr lang="es-ES"/>
          </a:p>
        </p:txBody>
      </p:sp>
      <p:sp>
        <p:nvSpPr>
          <p:cNvPr id="4102" name="Line 10"/>
          <p:cNvSpPr>
            <a:spLocks noChangeShapeType="1"/>
          </p:cNvSpPr>
          <p:nvPr/>
        </p:nvSpPr>
        <p:spPr bwMode="auto">
          <a:xfrm>
            <a:off x="152400" y="6629400"/>
            <a:ext cx="6477000" cy="0"/>
          </a:xfrm>
          <a:prstGeom prst="line">
            <a:avLst/>
          </a:prstGeom>
          <a:noFill/>
          <a:ln w="12700">
            <a:solidFill>
              <a:srgbClr val="99CC00"/>
            </a:solidFill>
            <a:round/>
            <a:headEnd/>
            <a:tailEnd/>
          </a:ln>
        </p:spPr>
        <p:txBody>
          <a:bodyPr/>
          <a:lstStyle/>
          <a:p>
            <a:endParaRPr lang="es-ES"/>
          </a:p>
        </p:txBody>
      </p:sp>
      <p:sp>
        <p:nvSpPr>
          <p:cNvPr id="4103" name="Line 11"/>
          <p:cNvSpPr>
            <a:spLocks noChangeShapeType="1"/>
          </p:cNvSpPr>
          <p:nvPr/>
        </p:nvSpPr>
        <p:spPr bwMode="auto">
          <a:xfrm flipV="1">
            <a:off x="1981200" y="1085850"/>
            <a:ext cx="7010400" cy="0"/>
          </a:xfrm>
          <a:prstGeom prst="line">
            <a:avLst/>
          </a:prstGeom>
          <a:noFill/>
          <a:ln w="12700">
            <a:solidFill>
              <a:srgbClr val="99CC00"/>
            </a:solidFill>
            <a:round/>
            <a:headEnd/>
            <a:tailEnd/>
          </a:ln>
        </p:spPr>
        <p:txBody>
          <a:bodyPr/>
          <a:lstStyle/>
          <a:p>
            <a:endParaRPr lang="es-ES"/>
          </a:p>
        </p:txBody>
      </p:sp>
      <p:sp>
        <p:nvSpPr>
          <p:cNvPr id="4104" name="TextBox 11"/>
          <p:cNvSpPr txBox="1">
            <a:spLocks noChangeArrowheads="1"/>
          </p:cNvSpPr>
          <p:nvPr/>
        </p:nvSpPr>
        <p:spPr bwMode="auto">
          <a:xfrm>
            <a:off x="1371600" y="1524000"/>
            <a:ext cx="5715000" cy="461963"/>
          </a:xfrm>
          <a:prstGeom prst="rect">
            <a:avLst/>
          </a:prstGeom>
          <a:noFill/>
          <a:ln w="9525">
            <a:noFill/>
            <a:miter lim="800000"/>
            <a:headEnd/>
            <a:tailEnd/>
          </a:ln>
        </p:spPr>
        <p:txBody>
          <a:bodyPr>
            <a:spAutoFit/>
          </a:bodyPr>
          <a:lstStyle/>
          <a:p>
            <a:endParaRPr lang="en-US" b="1"/>
          </a:p>
        </p:txBody>
      </p:sp>
      <p:sp>
        <p:nvSpPr>
          <p:cNvPr id="4106" name="TextBox 29"/>
          <p:cNvSpPr txBox="1">
            <a:spLocks noChangeArrowheads="1"/>
          </p:cNvSpPr>
          <p:nvPr/>
        </p:nvSpPr>
        <p:spPr bwMode="auto">
          <a:xfrm>
            <a:off x="2133600" y="2362200"/>
            <a:ext cx="2241550" cy="461963"/>
          </a:xfrm>
          <a:prstGeom prst="rect">
            <a:avLst/>
          </a:prstGeom>
          <a:noFill/>
          <a:ln w="9525">
            <a:noFill/>
            <a:miter lim="800000"/>
            <a:headEnd/>
            <a:tailEnd/>
          </a:ln>
        </p:spPr>
        <p:txBody>
          <a:bodyPr>
            <a:spAutoFit/>
          </a:bodyPr>
          <a:lstStyle/>
          <a:p>
            <a:endParaRPr lang="en-US"/>
          </a:p>
        </p:txBody>
      </p:sp>
      <p:sp>
        <p:nvSpPr>
          <p:cNvPr id="3" name="Título 2"/>
          <p:cNvSpPr>
            <a:spLocks noGrp="1"/>
          </p:cNvSpPr>
          <p:nvPr>
            <p:ph type="ctrTitle"/>
          </p:nvPr>
        </p:nvSpPr>
        <p:spPr>
          <a:xfrm>
            <a:off x="685800" y="2130425"/>
            <a:ext cx="7772400" cy="1730623"/>
          </a:xfrm>
        </p:spPr>
        <p:txBody>
          <a:bodyPr>
            <a:noAutofit/>
          </a:bodyPr>
          <a:lstStyle/>
          <a:p>
            <a:r>
              <a:rPr lang="es-ES" sz="4400" b="1" i="1" dirty="0" err="1" smtClean="0">
                <a:solidFill>
                  <a:schemeClr val="tx2">
                    <a:lumMod val="60000"/>
                    <a:lumOff val="40000"/>
                  </a:schemeClr>
                </a:solidFill>
              </a:rPr>
              <a:t>Sustainable</a:t>
            </a:r>
            <a:r>
              <a:rPr lang="es-ES" sz="4400" b="1" i="1" dirty="0" smtClean="0">
                <a:solidFill>
                  <a:schemeClr val="tx2">
                    <a:lumMod val="60000"/>
                    <a:lumOff val="40000"/>
                  </a:schemeClr>
                </a:solidFill>
              </a:rPr>
              <a:t> </a:t>
            </a:r>
            <a:r>
              <a:rPr lang="es-ES" sz="4400" b="1" i="1" dirty="0" err="1" smtClean="0">
                <a:solidFill>
                  <a:schemeClr val="tx2">
                    <a:lumMod val="60000"/>
                    <a:lumOff val="40000"/>
                  </a:schemeClr>
                </a:solidFill>
              </a:rPr>
              <a:t>Energies</a:t>
            </a:r>
            <a:r>
              <a:rPr lang="es-ES" sz="4400" b="1" i="1" dirty="0" smtClean="0">
                <a:solidFill>
                  <a:schemeClr val="tx2">
                    <a:lumMod val="50000"/>
                  </a:schemeClr>
                </a:solidFill>
              </a:rPr>
              <a:t/>
            </a:r>
            <a:br>
              <a:rPr lang="es-ES" sz="4400" b="1" i="1" dirty="0" smtClean="0">
                <a:solidFill>
                  <a:schemeClr val="tx2">
                    <a:lumMod val="50000"/>
                  </a:schemeClr>
                </a:solidFill>
              </a:rPr>
            </a:br>
            <a:r>
              <a:rPr lang="es-ES" sz="4400" b="1" i="1" dirty="0" smtClean="0">
                <a:solidFill>
                  <a:schemeClr val="tx2">
                    <a:lumMod val="50000"/>
                  </a:schemeClr>
                </a:solidFill>
              </a:rPr>
              <a:t/>
            </a:r>
            <a:br>
              <a:rPr lang="es-ES" sz="4400" b="1" i="1" dirty="0" smtClean="0">
                <a:solidFill>
                  <a:schemeClr val="tx2">
                    <a:lumMod val="50000"/>
                  </a:schemeClr>
                </a:solidFill>
              </a:rPr>
            </a:br>
            <a:r>
              <a:rPr lang="es-ES" sz="4400" i="1" dirty="0" smtClean="0">
                <a:solidFill>
                  <a:srgbClr val="953735"/>
                </a:solidFill>
              </a:rPr>
              <a:t>AAVP2011</a:t>
            </a:r>
            <a:endParaRPr lang="es-ES" sz="4400" dirty="0">
              <a:solidFill>
                <a:srgbClr val="953735"/>
              </a:solidFill>
            </a:endParaRPr>
          </a:p>
        </p:txBody>
      </p:sp>
      <p:sp>
        <p:nvSpPr>
          <p:cNvPr id="4" name="Subtítulo 3"/>
          <p:cNvSpPr>
            <a:spLocks noGrp="1"/>
          </p:cNvSpPr>
          <p:nvPr>
            <p:ph type="subTitle" idx="1"/>
          </p:nvPr>
        </p:nvSpPr>
        <p:spPr>
          <a:xfrm>
            <a:off x="1371600" y="4628728"/>
            <a:ext cx="6400800" cy="1752600"/>
          </a:xfrm>
        </p:spPr>
        <p:txBody>
          <a:bodyPr>
            <a:normAutofit/>
          </a:bodyPr>
          <a:lstStyle/>
          <a:p>
            <a:r>
              <a:rPr lang="es-ES" sz="2000" dirty="0" smtClean="0">
                <a:solidFill>
                  <a:schemeClr val="tx1"/>
                </a:solidFill>
              </a:rPr>
              <a:t>Manuel Silva </a:t>
            </a:r>
            <a:r>
              <a:rPr lang="es-ES" sz="2000" dirty="0" smtClean="0">
                <a:solidFill>
                  <a:schemeClr val="tx1"/>
                </a:solidFill>
              </a:rPr>
              <a:t>Pérez</a:t>
            </a:r>
          </a:p>
          <a:p>
            <a:r>
              <a:rPr lang="es-ES" sz="2000" dirty="0" err="1">
                <a:solidFill>
                  <a:schemeClr val="tx1"/>
                </a:solidFill>
              </a:rPr>
              <a:t>m</a:t>
            </a:r>
            <a:r>
              <a:rPr lang="es-ES" sz="2000" dirty="0" err="1" smtClean="0">
                <a:solidFill>
                  <a:schemeClr val="tx1"/>
                </a:solidFill>
              </a:rPr>
              <a:t>anuel.silva@ctaer.com</a:t>
            </a:r>
            <a:endParaRPr lang="es-ES" sz="2000" dirty="0">
              <a:solidFill>
                <a:schemeClr val="tx1"/>
              </a:solidFill>
            </a:endParaRPr>
          </a:p>
        </p:txBody>
      </p:sp>
    </p:spTree>
    <p:extLst>
      <p:ext uri="{BB962C8B-B14F-4D97-AF65-F5344CB8AC3E}">
        <p14:creationId xmlns:p14="http://schemas.microsoft.com/office/powerpoint/2010/main" val="2669982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Matching generation </a:t>
            </a:r>
            <a:r>
              <a:rPr lang="en-US" b="0" dirty="0" smtClean="0"/>
              <a:t>to</a:t>
            </a:r>
            <a:r>
              <a:rPr lang="en-US" dirty="0" smtClean="0"/>
              <a:t> demand</a:t>
            </a:r>
            <a:endParaRPr lang="en-US" dirty="0"/>
          </a:p>
        </p:txBody>
      </p:sp>
      <p:sp>
        <p:nvSpPr>
          <p:cNvPr id="3" name="Marcador de contenido 2"/>
          <p:cNvSpPr>
            <a:spLocks noGrp="1"/>
          </p:cNvSpPr>
          <p:nvPr>
            <p:ph idx="1"/>
          </p:nvPr>
        </p:nvSpPr>
        <p:spPr/>
        <p:txBody>
          <a:bodyPr/>
          <a:lstStyle/>
          <a:p>
            <a:r>
              <a:rPr lang="en-US" dirty="0" smtClean="0"/>
              <a:t>Energy storage</a:t>
            </a:r>
          </a:p>
          <a:p>
            <a:pPr lvl="1"/>
            <a:r>
              <a:rPr lang="en-US" dirty="0" smtClean="0"/>
              <a:t>Electrical storage</a:t>
            </a:r>
          </a:p>
          <a:p>
            <a:pPr lvl="1"/>
            <a:r>
              <a:rPr lang="en-US" dirty="0" smtClean="0"/>
              <a:t>Thermal storage</a:t>
            </a:r>
          </a:p>
          <a:p>
            <a:pPr lvl="1"/>
            <a:r>
              <a:rPr lang="en-US" dirty="0" smtClean="0"/>
              <a:t>Chemical storage (fuels)</a:t>
            </a:r>
          </a:p>
          <a:p>
            <a:r>
              <a:rPr lang="en-US" dirty="0" smtClean="0"/>
              <a:t>Hybrid installations</a:t>
            </a:r>
          </a:p>
          <a:p>
            <a:pPr lvl="1"/>
            <a:r>
              <a:rPr lang="en-US" dirty="0" smtClean="0"/>
              <a:t>Solar / wind</a:t>
            </a:r>
          </a:p>
          <a:p>
            <a:pPr lvl="1"/>
            <a:r>
              <a:rPr lang="en-US" dirty="0" smtClean="0"/>
              <a:t>Solar / fuel</a:t>
            </a:r>
          </a:p>
          <a:p>
            <a:pPr lvl="1"/>
            <a:endParaRPr lang="en-US" dirty="0"/>
          </a:p>
        </p:txBody>
      </p:sp>
    </p:spTree>
    <p:extLst>
      <p:ext uri="{BB962C8B-B14F-4D97-AF65-F5344CB8AC3E}">
        <p14:creationId xmlns:p14="http://schemas.microsoft.com/office/powerpoint/2010/main" val="302856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Sustainable power supply for SKA</a:t>
            </a:r>
            <a:endParaRPr lang="en-US" dirty="0"/>
          </a:p>
        </p:txBody>
      </p:sp>
      <p:sp>
        <p:nvSpPr>
          <p:cNvPr id="3" name="Marcador de contenido 2"/>
          <p:cNvSpPr>
            <a:spLocks noGrp="1"/>
          </p:cNvSpPr>
          <p:nvPr>
            <p:ph sz="half" idx="1"/>
          </p:nvPr>
        </p:nvSpPr>
        <p:spPr>
          <a:xfrm>
            <a:off x="457200" y="1495325"/>
            <a:ext cx="4402832" cy="4525963"/>
          </a:xfrm>
        </p:spPr>
        <p:txBody>
          <a:bodyPr>
            <a:noAutofit/>
          </a:bodyPr>
          <a:lstStyle/>
          <a:p>
            <a:r>
              <a:rPr lang="en-US" sz="1800" dirty="0" smtClean="0"/>
              <a:t>The SKA facilities will require a power supply of about 100 – 150 </a:t>
            </a:r>
            <a:r>
              <a:rPr lang="en-US" sz="1800" dirty="0" smtClean="0"/>
              <a:t>MW?</a:t>
            </a:r>
            <a:endParaRPr lang="en-US" sz="1800" dirty="0" smtClean="0"/>
          </a:p>
          <a:p>
            <a:r>
              <a:rPr lang="en-US" sz="1800" dirty="0" smtClean="0"/>
              <a:t>Power and energy requirements will be distributed over a wide area</a:t>
            </a:r>
          </a:p>
          <a:p>
            <a:r>
              <a:rPr lang="en-US" sz="1800" dirty="0" smtClean="0"/>
              <a:t>The power and energy requirements will differ between different antennae and installations</a:t>
            </a:r>
          </a:p>
          <a:p>
            <a:r>
              <a:rPr lang="en-US" sz="1800" dirty="0" smtClean="0"/>
              <a:t>Power quality, EMS/RFI and reliability issues have to be addressed</a:t>
            </a:r>
          </a:p>
          <a:p>
            <a:r>
              <a:rPr lang="en-US" sz="1800" dirty="0" smtClean="0">
                <a:solidFill>
                  <a:schemeClr val="accent2">
                    <a:lumMod val="75000"/>
                  </a:schemeClr>
                </a:solidFill>
              </a:rPr>
              <a:t>Sustainable power supply can only be provided by means of </a:t>
            </a:r>
            <a:r>
              <a:rPr lang="en-US" sz="1800" b="1" dirty="0" smtClean="0">
                <a:solidFill>
                  <a:schemeClr val="accent2">
                    <a:lumMod val="75000"/>
                  </a:schemeClr>
                </a:solidFill>
              </a:rPr>
              <a:t>proven and reliable</a:t>
            </a:r>
            <a:r>
              <a:rPr lang="en-US" sz="1800" dirty="0" smtClean="0">
                <a:solidFill>
                  <a:schemeClr val="accent2">
                    <a:lumMod val="75000"/>
                  </a:schemeClr>
                </a:solidFill>
              </a:rPr>
              <a:t> Renewable Energy Technologies</a:t>
            </a:r>
          </a:p>
          <a:p>
            <a:r>
              <a:rPr lang="en-US" sz="1800" dirty="0" smtClean="0">
                <a:solidFill>
                  <a:schemeClr val="accent2">
                    <a:lumMod val="75000"/>
                  </a:schemeClr>
                </a:solidFill>
              </a:rPr>
              <a:t>Selection of the </a:t>
            </a:r>
            <a:r>
              <a:rPr lang="en-US" sz="1800" dirty="0" smtClean="0">
                <a:solidFill>
                  <a:schemeClr val="accent2">
                    <a:lumMod val="75000"/>
                  </a:schemeClr>
                </a:solidFill>
              </a:rPr>
              <a:t>technologies and power generation system design </a:t>
            </a:r>
            <a:r>
              <a:rPr lang="en-US" sz="1800" dirty="0" smtClean="0">
                <a:solidFill>
                  <a:schemeClr val="accent2">
                    <a:lumMod val="75000"/>
                  </a:schemeClr>
                </a:solidFill>
              </a:rPr>
              <a:t>will be strongly dependent on site resources</a:t>
            </a:r>
          </a:p>
          <a:p>
            <a:endParaRPr lang="en-US" sz="1800" dirty="0"/>
          </a:p>
        </p:txBody>
      </p:sp>
      <p:pic>
        <p:nvPicPr>
          <p:cNvPr id="9" name="Imagen 8"/>
          <p:cNvPicPr>
            <a:picLocks noChangeAspect="1"/>
          </p:cNvPicPr>
          <p:nvPr/>
        </p:nvPicPr>
        <p:blipFill>
          <a:blip r:embed="rId2"/>
          <a:stretch>
            <a:fillRect/>
          </a:stretch>
        </p:blipFill>
        <p:spPr>
          <a:xfrm>
            <a:off x="5148064" y="3573016"/>
            <a:ext cx="3543300" cy="2222500"/>
          </a:xfrm>
          <a:prstGeom prst="rect">
            <a:avLst/>
          </a:prstGeom>
        </p:spPr>
      </p:pic>
      <p:pic>
        <p:nvPicPr>
          <p:cNvPr id="12" name="Marcador de contenido 7"/>
          <p:cNvPicPr>
            <a:picLocks noGrp="1" noChangeAspect="1"/>
          </p:cNvPicPr>
          <p:nvPr>
            <p:ph sz="half" idx="2"/>
          </p:nvPr>
        </p:nvPicPr>
        <p:blipFill>
          <a:blip r:embed="rId3"/>
          <a:srcRect t="-39853" b="-39853"/>
          <a:stretch>
            <a:fillRect/>
          </a:stretch>
        </p:blipFill>
        <p:spPr>
          <a:xfrm>
            <a:off x="5148634" y="332656"/>
            <a:ext cx="3533973" cy="3960440"/>
          </a:xfrm>
        </p:spPr>
      </p:pic>
    </p:spTree>
    <p:extLst>
      <p:ext uri="{BB962C8B-B14F-4D97-AF65-F5344CB8AC3E}">
        <p14:creationId xmlns:p14="http://schemas.microsoft.com/office/powerpoint/2010/main" val="165069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067" y="1340768"/>
            <a:ext cx="7804389" cy="438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6" name="TextBox 29"/>
          <p:cNvSpPr txBox="1">
            <a:spLocks noChangeArrowheads="1"/>
          </p:cNvSpPr>
          <p:nvPr/>
        </p:nvSpPr>
        <p:spPr bwMode="auto">
          <a:xfrm>
            <a:off x="2133600" y="2362200"/>
            <a:ext cx="2241550" cy="461963"/>
          </a:xfrm>
          <a:prstGeom prst="rect">
            <a:avLst/>
          </a:prstGeom>
          <a:noFill/>
          <a:ln w="9525">
            <a:noFill/>
            <a:miter lim="800000"/>
            <a:headEnd/>
            <a:tailEnd/>
          </a:ln>
        </p:spPr>
        <p:txBody>
          <a:bodyPr>
            <a:spAutoFit/>
          </a:bodyPr>
          <a:lstStyle/>
          <a:p>
            <a:endParaRPr lang="en-US"/>
          </a:p>
        </p:txBody>
      </p:sp>
      <p:sp>
        <p:nvSpPr>
          <p:cNvPr id="18" name="17 Rectángulo"/>
          <p:cNvSpPr/>
          <p:nvPr/>
        </p:nvSpPr>
        <p:spPr>
          <a:xfrm>
            <a:off x="0" y="3132256"/>
            <a:ext cx="9144000" cy="769441"/>
          </a:xfrm>
          <a:prstGeom prst="rect">
            <a:avLst/>
          </a:prstGeom>
        </p:spPr>
        <p:txBody>
          <a:bodyPr wrap="square">
            <a:spAutoFit/>
          </a:bodyPr>
          <a:lstStyle/>
          <a:p>
            <a:pPr lvl="1" algn="ctr"/>
            <a:r>
              <a:rPr lang="es-ES" sz="4400" dirty="0" err="1" smtClean="0">
                <a:solidFill>
                  <a:schemeClr val="accent5">
                    <a:lumMod val="75000"/>
                  </a:schemeClr>
                </a:solidFill>
              </a:rPr>
              <a:t>Thanks</a:t>
            </a:r>
            <a:r>
              <a:rPr lang="es-ES" sz="4400" dirty="0" smtClean="0">
                <a:solidFill>
                  <a:schemeClr val="accent5">
                    <a:lumMod val="75000"/>
                  </a:schemeClr>
                </a:solidFill>
              </a:rPr>
              <a:t> </a:t>
            </a:r>
            <a:r>
              <a:rPr lang="es-ES" sz="4400" dirty="0" err="1" smtClean="0">
                <a:solidFill>
                  <a:schemeClr val="accent5">
                    <a:lumMod val="75000"/>
                  </a:schemeClr>
                </a:solidFill>
              </a:rPr>
              <a:t>for</a:t>
            </a:r>
            <a:r>
              <a:rPr lang="es-ES" sz="4400" dirty="0" smtClean="0">
                <a:solidFill>
                  <a:schemeClr val="accent5">
                    <a:lumMod val="75000"/>
                  </a:schemeClr>
                </a:solidFill>
              </a:rPr>
              <a:t> </a:t>
            </a:r>
            <a:r>
              <a:rPr lang="es-ES" sz="4400" dirty="0" err="1" smtClean="0">
                <a:solidFill>
                  <a:schemeClr val="accent5">
                    <a:lumMod val="75000"/>
                  </a:schemeClr>
                </a:solidFill>
              </a:rPr>
              <a:t>your</a:t>
            </a:r>
            <a:r>
              <a:rPr lang="es-ES" sz="4400" dirty="0" smtClean="0">
                <a:solidFill>
                  <a:schemeClr val="accent5">
                    <a:lumMod val="75000"/>
                  </a:schemeClr>
                </a:solidFill>
              </a:rPr>
              <a:t> </a:t>
            </a:r>
            <a:r>
              <a:rPr lang="es-ES" sz="4400" dirty="0" err="1" smtClean="0">
                <a:solidFill>
                  <a:schemeClr val="accent5">
                    <a:lumMod val="75000"/>
                  </a:schemeClr>
                </a:solidFill>
              </a:rPr>
              <a:t>attention</a:t>
            </a:r>
            <a:r>
              <a:rPr lang="es-ES" sz="4400" dirty="0" smtClean="0">
                <a:solidFill>
                  <a:schemeClr val="accent5">
                    <a:lumMod val="75000"/>
                  </a:schemeClr>
                </a:solidFill>
              </a:rPr>
              <a:t>!</a:t>
            </a:r>
          </a:p>
        </p:txBody>
      </p:sp>
    </p:spTree>
    <p:extLst>
      <p:ext uri="{BB962C8B-B14F-4D97-AF65-F5344CB8AC3E}">
        <p14:creationId xmlns:p14="http://schemas.microsoft.com/office/powerpoint/2010/main" val="36760843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RABAJO Portatil\CTAER\2010_11_19_Díptico\MAT REcibido\logo_CTAER copia.jpg"/>
          <p:cNvPicPr>
            <a:picLocks noChangeAspect="1" noChangeArrowheads="1"/>
          </p:cNvPicPr>
          <p:nvPr/>
        </p:nvPicPr>
        <p:blipFill>
          <a:blip r:embed="rId2" cstate="print"/>
          <a:srcRect/>
          <a:stretch>
            <a:fillRect/>
          </a:stretch>
        </p:blipFill>
        <p:spPr bwMode="auto">
          <a:xfrm>
            <a:off x="228600" y="228600"/>
            <a:ext cx="1752600" cy="998538"/>
          </a:xfrm>
          <a:prstGeom prst="rect">
            <a:avLst/>
          </a:prstGeom>
          <a:noFill/>
          <a:ln w="9525">
            <a:noFill/>
            <a:miter lim="800000"/>
            <a:headEnd/>
            <a:tailEnd/>
          </a:ln>
        </p:spPr>
      </p:pic>
      <p:sp>
        <p:nvSpPr>
          <p:cNvPr id="4099" name="Line 3"/>
          <p:cNvSpPr>
            <a:spLocks noChangeShapeType="1"/>
          </p:cNvSpPr>
          <p:nvPr/>
        </p:nvSpPr>
        <p:spPr bwMode="auto">
          <a:xfrm flipV="1">
            <a:off x="1981200" y="958850"/>
            <a:ext cx="7010400" cy="0"/>
          </a:xfrm>
          <a:prstGeom prst="line">
            <a:avLst/>
          </a:prstGeom>
          <a:noFill/>
          <a:ln w="12700">
            <a:solidFill>
              <a:srgbClr val="99CC00"/>
            </a:solidFill>
            <a:round/>
            <a:headEnd/>
            <a:tailEnd/>
          </a:ln>
        </p:spPr>
        <p:txBody>
          <a:bodyPr/>
          <a:lstStyle/>
          <a:p>
            <a:endParaRPr lang="es-ES"/>
          </a:p>
        </p:txBody>
      </p:sp>
      <p:grpSp>
        <p:nvGrpSpPr>
          <p:cNvPr id="2" name="Group 5"/>
          <p:cNvGrpSpPr>
            <a:grpSpLocks/>
          </p:cNvGrpSpPr>
          <p:nvPr/>
        </p:nvGrpSpPr>
        <p:grpSpPr bwMode="auto">
          <a:xfrm>
            <a:off x="6781800" y="5943600"/>
            <a:ext cx="2057400" cy="704850"/>
            <a:chOff x="3834" y="96"/>
            <a:chExt cx="1546" cy="492"/>
          </a:xfrm>
        </p:grpSpPr>
        <p:pic>
          <p:nvPicPr>
            <p:cNvPr id="4108" name="Picture 6" descr="D:\TRABAJO Portatil\CTAER\POWERPOINT\Imagenes\arbol.jpg"/>
            <p:cNvPicPr>
              <a:picLocks noChangeAspect="1" noChangeArrowheads="1"/>
            </p:cNvPicPr>
            <p:nvPr/>
          </p:nvPicPr>
          <p:blipFill>
            <a:blip r:embed="rId3" cstate="print"/>
            <a:srcRect/>
            <a:stretch>
              <a:fillRect/>
            </a:stretch>
          </p:blipFill>
          <p:spPr bwMode="auto">
            <a:xfrm>
              <a:off x="3834" y="96"/>
              <a:ext cx="484" cy="492"/>
            </a:xfrm>
            <a:prstGeom prst="rect">
              <a:avLst/>
            </a:prstGeom>
            <a:noFill/>
            <a:ln w="9525">
              <a:noFill/>
              <a:miter lim="800000"/>
              <a:headEnd/>
              <a:tailEnd/>
            </a:ln>
          </p:spPr>
        </p:pic>
        <p:pic>
          <p:nvPicPr>
            <p:cNvPr id="4109" name="Picture 7" descr="D:\TRABAJO Portatil\CTAER\POWERPOINT\Imagenes\sol.jpg"/>
            <p:cNvPicPr>
              <a:picLocks noChangeAspect="1" noChangeArrowheads="1"/>
            </p:cNvPicPr>
            <p:nvPr/>
          </p:nvPicPr>
          <p:blipFill>
            <a:blip r:embed="rId4" cstate="print"/>
            <a:srcRect/>
            <a:stretch>
              <a:fillRect/>
            </a:stretch>
          </p:blipFill>
          <p:spPr bwMode="auto">
            <a:xfrm>
              <a:off x="4368" y="96"/>
              <a:ext cx="484" cy="492"/>
            </a:xfrm>
            <a:prstGeom prst="rect">
              <a:avLst/>
            </a:prstGeom>
            <a:noFill/>
            <a:ln w="9525">
              <a:noFill/>
              <a:miter lim="800000"/>
              <a:headEnd/>
              <a:tailEnd/>
            </a:ln>
          </p:spPr>
        </p:pic>
        <p:pic>
          <p:nvPicPr>
            <p:cNvPr id="4110" name="Picture 8" descr="D:\TRABAJO Portatil\CTAER\POWERPOINT\Imagenes\aire.jpg"/>
            <p:cNvPicPr>
              <a:picLocks noChangeAspect="1" noChangeArrowheads="1"/>
            </p:cNvPicPr>
            <p:nvPr/>
          </p:nvPicPr>
          <p:blipFill>
            <a:blip r:embed="rId5" cstate="print"/>
            <a:srcRect/>
            <a:stretch>
              <a:fillRect/>
            </a:stretch>
          </p:blipFill>
          <p:spPr bwMode="auto">
            <a:xfrm>
              <a:off x="4896" y="96"/>
              <a:ext cx="484" cy="492"/>
            </a:xfrm>
            <a:prstGeom prst="rect">
              <a:avLst/>
            </a:prstGeom>
            <a:noFill/>
            <a:ln w="9525">
              <a:noFill/>
              <a:miter lim="800000"/>
              <a:headEnd/>
              <a:tailEnd/>
            </a:ln>
          </p:spPr>
        </p:pic>
      </p:grpSp>
      <p:sp>
        <p:nvSpPr>
          <p:cNvPr id="4101" name="Line 9"/>
          <p:cNvSpPr>
            <a:spLocks noChangeShapeType="1"/>
          </p:cNvSpPr>
          <p:nvPr/>
        </p:nvSpPr>
        <p:spPr bwMode="auto">
          <a:xfrm>
            <a:off x="152400" y="6477000"/>
            <a:ext cx="6477000" cy="0"/>
          </a:xfrm>
          <a:prstGeom prst="line">
            <a:avLst/>
          </a:prstGeom>
          <a:noFill/>
          <a:ln w="12700">
            <a:solidFill>
              <a:srgbClr val="99CC00"/>
            </a:solidFill>
            <a:round/>
            <a:headEnd/>
            <a:tailEnd/>
          </a:ln>
        </p:spPr>
        <p:txBody>
          <a:bodyPr/>
          <a:lstStyle/>
          <a:p>
            <a:endParaRPr lang="es-ES"/>
          </a:p>
        </p:txBody>
      </p:sp>
      <p:sp>
        <p:nvSpPr>
          <p:cNvPr id="4102" name="Line 10"/>
          <p:cNvSpPr>
            <a:spLocks noChangeShapeType="1"/>
          </p:cNvSpPr>
          <p:nvPr/>
        </p:nvSpPr>
        <p:spPr bwMode="auto">
          <a:xfrm>
            <a:off x="152400" y="6629400"/>
            <a:ext cx="6477000" cy="0"/>
          </a:xfrm>
          <a:prstGeom prst="line">
            <a:avLst/>
          </a:prstGeom>
          <a:noFill/>
          <a:ln w="12700">
            <a:solidFill>
              <a:srgbClr val="99CC00"/>
            </a:solidFill>
            <a:round/>
            <a:headEnd/>
            <a:tailEnd/>
          </a:ln>
        </p:spPr>
        <p:txBody>
          <a:bodyPr/>
          <a:lstStyle/>
          <a:p>
            <a:endParaRPr lang="es-ES"/>
          </a:p>
        </p:txBody>
      </p:sp>
      <p:sp>
        <p:nvSpPr>
          <p:cNvPr id="4103" name="Line 11"/>
          <p:cNvSpPr>
            <a:spLocks noChangeShapeType="1"/>
          </p:cNvSpPr>
          <p:nvPr/>
        </p:nvSpPr>
        <p:spPr bwMode="auto">
          <a:xfrm flipV="1">
            <a:off x="1981200" y="1085850"/>
            <a:ext cx="7010400" cy="0"/>
          </a:xfrm>
          <a:prstGeom prst="line">
            <a:avLst/>
          </a:prstGeom>
          <a:noFill/>
          <a:ln w="12700">
            <a:solidFill>
              <a:srgbClr val="99CC00"/>
            </a:solidFill>
            <a:round/>
            <a:headEnd/>
            <a:tailEnd/>
          </a:ln>
        </p:spPr>
        <p:txBody>
          <a:bodyPr/>
          <a:lstStyle/>
          <a:p>
            <a:endParaRPr lang="es-ES"/>
          </a:p>
        </p:txBody>
      </p:sp>
      <p:sp>
        <p:nvSpPr>
          <p:cNvPr id="4" name="Marcador de contenido 3"/>
          <p:cNvSpPr>
            <a:spLocks noGrp="1"/>
          </p:cNvSpPr>
          <p:nvPr>
            <p:ph idx="1"/>
          </p:nvPr>
        </p:nvSpPr>
        <p:spPr>
          <a:xfrm>
            <a:off x="863080" y="1484784"/>
            <a:ext cx="8280920" cy="3888432"/>
          </a:xfrm>
        </p:spPr>
        <p:txBody>
          <a:bodyPr>
            <a:noAutofit/>
          </a:bodyPr>
          <a:lstStyle/>
          <a:p>
            <a:pPr>
              <a:buFont typeface="Wingdings" pitchFamily="2" charset="2"/>
              <a:buChar char="§"/>
            </a:pPr>
            <a:r>
              <a:rPr lang="es-ES" sz="2400" dirty="0" err="1" smtClean="0"/>
              <a:t>Introduction</a:t>
            </a:r>
            <a:endParaRPr lang="es-ES" sz="2400" dirty="0" smtClean="0"/>
          </a:p>
          <a:p>
            <a:pPr>
              <a:buFont typeface="Wingdings" pitchFamily="2" charset="2"/>
              <a:buChar char="§"/>
            </a:pPr>
            <a:r>
              <a:rPr lang="es-ES" sz="2400" dirty="0" smtClean="0"/>
              <a:t>SKA </a:t>
            </a:r>
            <a:r>
              <a:rPr lang="es-ES" sz="2400" dirty="0" err="1" smtClean="0"/>
              <a:t>activities</a:t>
            </a:r>
            <a:r>
              <a:rPr lang="es-ES" sz="2400" dirty="0" smtClean="0"/>
              <a:t> in </a:t>
            </a:r>
            <a:r>
              <a:rPr lang="es-ES" sz="2400" dirty="0" err="1" smtClean="0"/>
              <a:t>Spain</a:t>
            </a:r>
            <a:endParaRPr lang="es-ES" sz="2400" dirty="0" smtClean="0"/>
          </a:p>
          <a:p>
            <a:pPr>
              <a:buFont typeface="Wingdings" pitchFamily="2" charset="2"/>
              <a:buChar char="§"/>
            </a:pPr>
            <a:r>
              <a:rPr lang="es-ES" sz="2400" dirty="0" err="1" smtClean="0"/>
              <a:t>Renewable</a:t>
            </a:r>
            <a:r>
              <a:rPr lang="es-ES" sz="2400" dirty="0" smtClean="0"/>
              <a:t> </a:t>
            </a:r>
            <a:r>
              <a:rPr lang="es-ES" sz="2400" dirty="0" err="1" smtClean="0"/>
              <a:t>energy</a:t>
            </a:r>
            <a:r>
              <a:rPr lang="es-ES" sz="2400" dirty="0" smtClean="0"/>
              <a:t> and </a:t>
            </a:r>
            <a:r>
              <a:rPr lang="es-ES" sz="2400" dirty="0" err="1" smtClean="0"/>
              <a:t>the</a:t>
            </a:r>
            <a:r>
              <a:rPr lang="es-ES" sz="2400" dirty="0" smtClean="0"/>
              <a:t> </a:t>
            </a:r>
            <a:r>
              <a:rPr lang="es-ES" sz="2400" dirty="0" err="1" smtClean="0"/>
              <a:t>Spainsh</a:t>
            </a:r>
            <a:r>
              <a:rPr lang="es-ES" sz="2400" dirty="0" smtClean="0"/>
              <a:t> </a:t>
            </a:r>
            <a:r>
              <a:rPr lang="es-ES" sz="2400" dirty="0" err="1" smtClean="0"/>
              <a:t>industry</a:t>
            </a:r>
            <a:endParaRPr lang="es-ES" sz="2400" dirty="0" smtClean="0"/>
          </a:p>
          <a:p>
            <a:pPr>
              <a:buFont typeface="Wingdings" pitchFamily="2" charset="2"/>
              <a:buChar char="§"/>
            </a:pPr>
            <a:r>
              <a:rPr lang="es-ES" sz="2400" dirty="0" err="1" smtClean="0"/>
              <a:t>Characteristics</a:t>
            </a:r>
            <a:r>
              <a:rPr lang="es-ES" sz="2400" dirty="0" smtClean="0"/>
              <a:t> of </a:t>
            </a:r>
            <a:r>
              <a:rPr lang="es-ES" sz="2400" dirty="0" err="1"/>
              <a:t>r</a:t>
            </a:r>
            <a:r>
              <a:rPr lang="es-ES" sz="2400" dirty="0" err="1" smtClean="0"/>
              <a:t>enewable</a:t>
            </a:r>
            <a:r>
              <a:rPr lang="es-ES" sz="2400" dirty="0" smtClean="0"/>
              <a:t> </a:t>
            </a:r>
            <a:r>
              <a:rPr lang="es-ES" sz="2400" dirty="0" err="1"/>
              <a:t>e</a:t>
            </a:r>
            <a:r>
              <a:rPr lang="es-ES" sz="2400" dirty="0" err="1" smtClean="0"/>
              <a:t>nergy</a:t>
            </a:r>
            <a:r>
              <a:rPr lang="es-ES" sz="2400" dirty="0" smtClean="0"/>
              <a:t> </a:t>
            </a:r>
            <a:r>
              <a:rPr lang="es-ES" sz="2400" dirty="0" err="1" smtClean="0"/>
              <a:t>sources</a:t>
            </a:r>
            <a:endParaRPr lang="es-ES" sz="2400" dirty="0" smtClean="0"/>
          </a:p>
          <a:p>
            <a:pPr>
              <a:buFont typeface="Wingdings" pitchFamily="2" charset="2"/>
              <a:buChar char="§"/>
            </a:pPr>
            <a:r>
              <a:rPr lang="es-ES" sz="2400" dirty="0" err="1" smtClean="0"/>
              <a:t>Renewable</a:t>
            </a:r>
            <a:r>
              <a:rPr lang="es-ES" sz="2400" dirty="0" smtClean="0"/>
              <a:t> </a:t>
            </a:r>
            <a:r>
              <a:rPr lang="es-ES" sz="2400" dirty="0" err="1" smtClean="0"/>
              <a:t>electricity</a:t>
            </a:r>
            <a:r>
              <a:rPr lang="es-ES" sz="2400" dirty="0" smtClean="0"/>
              <a:t> </a:t>
            </a:r>
            <a:r>
              <a:rPr lang="es-ES" sz="2400" dirty="0" err="1" smtClean="0"/>
              <a:t>technologies</a:t>
            </a:r>
            <a:endParaRPr lang="es-ES" sz="2400" dirty="0" smtClean="0"/>
          </a:p>
          <a:p>
            <a:pPr>
              <a:buFont typeface="Wingdings" pitchFamily="2" charset="2"/>
              <a:buChar char="§"/>
            </a:pPr>
            <a:r>
              <a:rPr lang="es-ES" sz="2400" dirty="0" err="1" smtClean="0"/>
              <a:t>Matching</a:t>
            </a:r>
            <a:r>
              <a:rPr lang="es-ES" sz="2400" dirty="0" smtClean="0"/>
              <a:t> </a:t>
            </a:r>
            <a:r>
              <a:rPr lang="es-ES" sz="2400" dirty="0" err="1" smtClean="0"/>
              <a:t>generation</a:t>
            </a:r>
            <a:r>
              <a:rPr lang="es-ES" sz="2400" dirty="0" smtClean="0"/>
              <a:t> </a:t>
            </a:r>
            <a:r>
              <a:rPr lang="es-ES" sz="2400" dirty="0" err="1" smtClean="0"/>
              <a:t>to</a:t>
            </a:r>
            <a:r>
              <a:rPr lang="es-ES" sz="2400" dirty="0" smtClean="0"/>
              <a:t> </a:t>
            </a:r>
            <a:r>
              <a:rPr lang="es-ES" sz="2400" dirty="0" err="1" smtClean="0"/>
              <a:t>demand</a:t>
            </a:r>
            <a:r>
              <a:rPr lang="es-ES" sz="2400" dirty="0" smtClean="0"/>
              <a:t> </a:t>
            </a:r>
          </a:p>
          <a:p>
            <a:pPr>
              <a:buFont typeface="Wingdings" pitchFamily="2" charset="2"/>
              <a:buChar char="§"/>
            </a:pPr>
            <a:r>
              <a:rPr lang="es-ES" sz="2400" dirty="0" err="1" smtClean="0"/>
              <a:t>Sustainable</a:t>
            </a:r>
            <a:r>
              <a:rPr lang="es-ES" sz="2400" dirty="0" smtClean="0"/>
              <a:t> </a:t>
            </a:r>
            <a:r>
              <a:rPr lang="es-ES" sz="2400" dirty="0" err="1" smtClean="0"/>
              <a:t>power</a:t>
            </a:r>
            <a:r>
              <a:rPr lang="es-ES" sz="2400" dirty="0" smtClean="0"/>
              <a:t> </a:t>
            </a:r>
            <a:r>
              <a:rPr lang="es-ES" sz="2400" dirty="0" err="1" smtClean="0"/>
              <a:t>supply</a:t>
            </a:r>
            <a:r>
              <a:rPr lang="es-ES" sz="2400" dirty="0" smtClean="0"/>
              <a:t> </a:t>
            </a:r>
            <a:r>
              <a:rPr lang="es-ES" sz="2400" dirty="0" err="1" smtClean="0"/>
              <a:t>for</a:t>
            </a:r>
            <a:r>
              <a:rPr lang="es-ES" sz="2400" dirty="0" smtClean="0"/>
              <a:t> SKA </a:t>
            </a:r>
            <a:r>
              <a:rPr lang="es-ES" sz="2400" dirty="0" err="1" smtClean="0"/>
              <a:t>installations</a:t>
            </a:r>
            <a:endParaRPr lang="es-ES" sz="2400" dirty="0" smtClean="0"/>
          </a:p>
          <a:p>
            <a:pPr>
              <a:buFont typeface="Wingdings" pitchFamily="2" charset="2"/>
              <a:buChar char="§"/>
            </a:pPr>
            <a:endParaRPr lang="es-ES" sz="2400" dirty="0" smtClean="0"/>
          </a:p>
        </p:txBody>
      </p:sp>
      <p:sp>
        <p:nvSpPr>
          <p:cNvPr id="14" name="13 Rectángulo"/>
          <p:cNvSpPr/>
          <p:nvPr/>
        </p:nvSpPr>
        <p:spPr>
          <a:xfrm>
            <a:off x="2411760" y="404664"/>
            <a:ext cx="3796895" cy="461665"/>
          </a:xfrm>
          <a:prstGeom prst="rect">
            <a:avLst/>
          </a:prstGeom>
        </p:spPr>
        <p:txBody>
          <a:bodyPr wrap="none">
            <a:spAutoFit/>
          </a:bodyPr>
          <a:lstStyle/>
          <a:p>
            <a:r>
              <a:rPr lang="es-ES" sz="2400" b="1" i="1" dirty="0" smtClean="0">
                <a:latin typeface="+mj-lt"/>
                <a:ea typeface="+mj-ea"/>
                <a:cs typeface="+mj-cs"/>
              </a:rPr>
              <a:t>SKA and </a:t>
            </a:r>
            <a:r>
              <a:rPr lang="es-ES" sz="2400" b="1" i="1" dirty="0" err="1" smtClean="0">
                <a:latin typeface="+mj-lt"/>
                <a:ea typeface="+mj-ea"/>
                <a:cs typeface="+mj-cs"/>
              </a:rPr>
              <a:t>sustainable</a:t>
            </a:r>
            <a:r>
              <a:rPr lang="es-ES" sz="2400" b="1" i="1" dirty="0" smtClean="0">
                <a:latin typeface="+mj-lt"/>
                <a:ea typeface="+mj-ea"/>
                <a:cs typeface="+mj-cs"/>
              </a:rPr>
              <a:t> </a:t>
            </a:r>
            <a:r>
              <a:rPr lang="es-ES" sz="2400" b="1" i="1" dirty="0" err="1" smtClean="0">
                <a:latin typeface="+mj-lt"/>
                <a:ea typeface="+mj-ea"/>
                <a:cs typeface="+mj-cs"/>
              </a:rPr>
              <a:t>energy</a:t>
            </a:r>
            <a:endParaRPr lang="es-ES" sz="2400" b="1" i="1" dirty="0" smtClean="0">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D:\TRABAJO Portatil\CTAER\2010_11_19_Díptico\MAT REcibido\logo_CTAER cop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1752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Line 3"/>
          <p:cNvSpPr>
            <a:spLocks noChangeShapeType="1"/>
          </p:cNvSpPr>
          <p:nvPr/>
        </p:nvSpPr>
        <p:spPr bwMode="auto">
          <a:xfrm flipV="1">
            <a:off x="1981200" y="958850"/>
            <a:ext cx="7010400" cy="0"/>
          </a:xfrm>
          <a:prstGeom prst="line">
            <a:avLst/>
          </a:prstGeom>
          <a:noFill/>
          <a:ln w="12700">
            <a:solidFill>
              <a:srgbClr val="99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400">
              <a:solidFill>
                <a:prstClr val="black"/>
              </a:solidFill>
              <a:latin typeface="Times New Roman" pitchFamily="18" charset="0"/>
              <a:ea typeface="ＭＳ Ｐゴシック" pitchFamily="34" charset="-128"/>
            </a:endParaRPr>
          </a:p>
        </p:txBody>
      </p:sp>
      <p:grpSp>
        <p:nvGrpSpPr>
          <p:cNvPr id="141316" name="Group 4"/>
          <p:cNvGrpSpPr>
            <a:grpSpLocks/>
          </p:cNvGrpSpPr>
          <p:nvPr/>
        </p:nvGrpSpPr>
        <p:grpSpPr bwMode="auto">
          <a:xfrm>
            <a:off x="279400" y="6096000"/>
            <a:ext cx="1549400" cy="552450"/>
            <a:chOff x="3834" y="96"/>
            <a:chExt cx="1546" cy="492"/>
          </a:xfrm>
        </p:grpSpPr>
        <p:pic>
          <p:nvPicPr>
            <p:cNvPr id="141325" name="Picture 5" descr="D:\TRABAJO Portatil\CTAER\POWERPOINT\Imagenes\arbo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4"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6" name="Picture 6" descr="D:\TRABAJO Portatil\CTAER\POWERPOINT\Imagenes\so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8"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7" name="Picture 7" descr="D:\TRABAJO Portatil\CTAER\POWERPOINT\Imagenes\ai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6"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1317" name="Line 8"/>
          <p:cNvSpPr>
            <a:spLocks noChangeShapeType="1"/>
          </p:cNvSpPr>
          <p:nvPr/>
        </p:nvSpPr>
        <p:spPr bwMode="auto">
          <a:xfrm flipV="1">
            <a:off x="1981200" y="1085850"/>
            <a:ext cx="7010400" cy="0"/>
          </a:xfrm>
          <a:prstGeom prst="line">
            <a:avLst/>
          </a:prstGeom>
          <a:noFill/>
          <a:ln w="12700">
            <a:solidFill>
              <a:srgbClr val="99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400">
              <a:solidFill>
                <a:prstClr val="black"/>
              </a:solidFill>
              <a:latin typeface="Times New Roman" pitchFamily="18" charset="0"/>
              <a:ea typeface="ＭＳ Ｐゴシック" pitchFamily="34" charset="-128"/>
            </a:endParaRPr>
          </a:p>
        </p:txBody>
      </p:sp>
      <p:sp>
        <p:nvSpPr>
          <p:cNvPr id="141318" name="Line 9"/>
          <p:cNvSpPr>
            <a:spLocks noChangeShapeType="1"/>
          </p:cNvSpPr>
          <p:nvPr/>
        </p:nvSpPr>
        <p:spPr bwMode="auto">
          <a:xfrm flipV="1">
            <a:off x="1981200" y="6565900"/>
            <a:ext cx="7010400" cy="0"/>
          </a:xfrm>
          <a:prstGeom prst="line">
            <a:avLst/>
          </a:prstGeom>
          <a:noFill/>
          <a:ln w="127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400">
              <a:solidFill>
                <a:prstClr val="black"/>
              </a:solidFill>
              <a:latin typeface="Times New Roman" pitchFamily="18" charset="0"/>
              <a:ea typeface="ＭＳ Ｐゴシック" pitchFamily="34" charset="-128"/>
            </a:endParaRPr>
          </a:p>
        </p:txBody>
      </p:sp>
      <p:sp>
        <p:nvSpPr>
          <p:cNvPr id="141319" name="Line 10"/>
          <p:cNvSpPr>
            <a:spLocks noChangeShapeType="1"/>
          </p:cNvSpPr>
          <p:nvPr/>
        </p:nvSpPr>
        <p:spPr bwMode="auto">
          <a:xfrm flipV="1">
            <a:off x="1981200" y="6669360"/>
            <a:ext cx="7010400" cy="0"/>
          </a:xfrm>
          <a:prstGeom prst="line">
            <a:avLst/>
          </a:prstGeom>
          <a:noFill/>
          <a:ln w="12700">
            <a:solidFill>
              <a:srgbClr val="99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400">
              <a:solidFill>
                <a:prstClr val="black"/>
              </a:solidFill>
              <a:latin typeface="Times New Roman" pitchFamily="18" charset="0"/>
              <a:ea typeface="ＭＳ Ｐゴシック" pitchFamily="34" charset="-128"/>
            </a:endParaRPr>
          </a:p>
        </p:txBody>
      </p:sp>
      <p:sp>
        <p:nvSpPr>
          <p:cNvPr id="141320" name="Line 11"/>
          <p:cNvSpPr>
            <a:spLocks noChangeShapeType="1"/>
          </p:cNvSpPr>
          <p:nvPr/>
        </p:nvSpPr>
        <p:spPr bwMode="auto">
          <a:xfrm flipV="1">
            <a:off x="1981200" y="6502400"/>
            <a:ext cx="7010400" cy="0"/>
          </a:xfrm>
          <a:prstGeom prst="line">
            <a:avLst/>
          </a:prstGeom>
          <a:noFill/>
          <a:ln w="12700">
            <a:solidFill>
              <a:srgbClr val="3366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400">
              <a:solidFill>
                <a:prstClr val="black"/>
              </a:solidFill>
              <a:latin typeface="Times New Roman" pitchFamily="18" charset="0"/>
              <a:ea typeface="ＭＳ Ｐゴシック" pitchFamily="34" charset="-128"/>
            </a:endParaRPr>
          </a:p>
        </p:txBody>
      </p:sp>
      <p:sp>
        <p:nvSpPr>
          <p:cNvPr id="17" name="1 Título"/>
          <p:cNvSpPr txBox="1">
            <a:spLocks/>
          </p:cNvSpPr>
          <p:nvPr/>
        </p:nvSpPr>
        <p:spPr>
          <a:xfrm>
            <a:off x="2627784" y="404664"/>
            <a:ext cx="6876256" cy="432048"/>
          </a:xfrm>
          <a:prstGeom prst="rect">
            <a:avLst/>
          </a:prstGeom>
        </p:spPr>
        <p:txBody>
          <a:bodyPr>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s-ES" sz="2000" b="1" kern="0" dirty="0" smtClean="0">
                <a:latin typeface="Arial" pitchFamily="34" charset="0"/>
                <a:cs typeface="Arial" pitchFamily="34" charset="0"/>
              </a:rPr>
              <a:t>CTAER - GENERAL OVERVIEW</a:t>
            </a:r>
            <a:endParaRPr lang="es-ES" sz="2000" b="1" kern="0" dirty="0">
              <a:solidFill>
                <a:srgbClr val="FF6600"/>
              </a:solidFill>
              <a:latin typeface="Arial" pitchFamily="34" charset="0"/>
              <a:cs typeface="Arial" pitchFamily="34" charset="0"/>
            </a:endParaRPr>
          </a:p>
        </p:txBody>
      </p:sp>
      <p:sp>
        <p:nvSpPr>
          <p:cNvPr id="18" name="1 Título"/>
          <p:cNvSpPr txBox="1">
            <a:spLocks/>
          </p:cNvSpPr>
          <p:nvPr/>
        </p:nvSpPr>
        <p:spPr bwMode="auto">
          <a:xfrm>
            <a:off x="395537" y="1916832"/>
            <a:ext cx="388843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eaLnBrk="1" fontAlgn="base" hangingPunct="1">
              <a:spcBef>
                <a:spcPct val="0"/>
              </a:spcBef>
              <a:spcAft>
                <a:spcPct val="0"/>
              </a:spcAft>
            </a:pPr>
            <a:r>
              <a:rPr lang="es-ES" sz="1400" dirty="0">
                <a:solidFill>
                  <a:prstClr val="black"/>
                </a:solidFill>
                <a:latin typeface="Arial" pitchFamily="34" charset="0"/>
                <a:cs typeface="Arial" pitchFamily="34" charset="0"/>
              </a:rPr>
              <a:t/>
            </a:r>
            <a:br>
              <a:rPr lang="es-ES" sz="1400" dirty="0">
                <a:solidFill>
                  <a:prstClr val="black"/>
                </a:solidFill>
                <a:latin typeface="Arial" pitchFamily="34" charset="0"/>
                <a:cs typeface="Arial" pitchFamily="34" charset="0"/>
              </a:rPr>
            </a:br>
            <a:endParaRPr lang="es-ES" sz="1400" dirty="0">
              <a:solidFill>
                <a:prstClr val="black"/>
              </a:solidFill>
              <a:latin typeface="Arial" pitchFamily="34" charset="0"/>
              <a:cs typeface="Arial" pitchFamily="34" charset="0"/>
            </a:endParaRPr>
          </a:p>
          <a:p>
            <a:pPr fontAlgn="base">
              <a:spcBef>
                <a:spcPct val="50000"/>
              </a:spcBef>
              <a:spcAft>
                <a:spcPct val="0"/>
              </a:spcAft>
            </a:pPr>
            <a:endParaRPr lang="es-ES" sz="1400" dirty="0">
              <a:solidFill>
                <a:prstClr val="black"/>
              </a:solidFill>
              <a:latin typeface="Arial" pitchFamily="34" charset="0"/>
              <a:cs typeface="Arial" pitchFamily="34" charset="0"/>
            </a:endParaRPr>
          </a:p>
        </p:txBody>
      </p:sp>
      <p:sp>
        <p:nvSpPr>
          <p:cNvPr id="16" name="15 Rectángulo"/>
          <p:cNvSpPr/>
          <p:nvPr/>
        </p:nvSpPr>
        <p:spPr>
          <a:xfrm>
            <a:off x="311246" y="1340768"/>
            <a:ext cx="8568952" cy="3816429"/>
          </a:xfrm>
          <a:prstGeom prst="rect">
            <a:avLst/>
          </a:prstGeom>
        </p:spPr>
        <p:txBody>
          <a:bodyPr wrap="square">
            <a:spAutoFit/>
          </a:bodyPr>
          <a:lstStyle/>
          <a:p>
            <a:pPr algn="just"/>
            <a:r>
              <a:rPr lang="en-US" b="1" dirty="0" smtClean="0"/>
              <a:t>The Advanced Technology Centre for Renewable Energies (CTAER)</a:t>
            </a:r>
          </a:p>
          <a:p>
            <a:pPr algn="just" eaLnBrk="0" hangingPunct="0"/>
            <a:endParaRPr lang="en-US" sz="1600" kern="0" dirty="0" smtClean="0">
              <a:solidFill>
                <a:schemeClr val="tx2"/>
              </a:solidFill>
              <a:latin typeface="Arial" pitchFamily="34" charset="0"/>
              <a:cs typeface="Arial" pitchFamily="34" charset="0"/>
            </a:endParaRPr>
          </a:p>
          <a:p>
            <a:pPr algn="just" eaLnBrk="0" hangingPunct="0"/>
            <a:r>
              <a:rPr lang="en-US" sz="1600" kern="0" dirty="0" smtClean="0">
                <a:solidFill>
                  <a:schemeClr val="tx2"/>
                </a:solidFill>
                <a:latin typeface="Arial" pitchFamily="34" charset="0"/>
                <a:cs typeface="Arial" pitchFamily="34" charset="0"/>
              </a:rPr>
              <a:t>The </a:t>
            </a:r>
            <a:r>
              <a:rPr lang="en-US" sz="1600" kern="0" dirty="0">
                <a:solidFill>
                  <a:schemeClr val="tx2"/>
                </a:solidFill>
                <a:latin typeface="Arial" pitchFamily="34" charset="0"/>
                <a:cs typeface="Arial" pitchFamily="34" charset="0"/>
              </a:rPr>
              <a:t>CTAER is a technology center whose primary objective is to contribute to the development of technologies for harnessing renewable energy. It was established as a Foundation aided by the </a:t>
            </a:r>
            <a:r>
              <a:rPr lang="en-US" sz="1600" kern="0" dirty="0" err="1" smtClean="0">
                <a:solidFill>
                  <a:schemeClr val="tx2"/>
                </a:solidFill>
                <a:latin typeface="Arial" pitchFamily="34" charset="0"/>
                <a:cs typeface="Arial" pitchFamily="34" charset="0"/>
              </a:rPr>
              <a:t>Andalusian</a:t>
            </a:r>
            <a:r>
              <a:rPr lang="en-US" sz="1600" kern="0" dirty="0" smtClean="0">
                <a:solidFill>
                  <a:schemeClr val="tx2"/>
                </a:solidFill>
                <a:latin typeface="Arial" pitchFamily="34" charset="0"/>
                <a:cs typeface="Arial" pitchFamily="34" charset="0"/>
              </a:rPr>
              <a:t> </a:t>
            </a:r>
            <a:r>
              <a:rPr lang="en-US" sz="1600" kern="0" dirty="0">
                <a:solidFill>
                  <a:schemeClr val="tx2"/>
                </a:solidFill>
                <a:latin typeface="Arial" pitchFamily="34" charset="0"/>
                <a:cs typeface="Arial" pitchFamily="34" charset="0"/>
              </a:rPr>
              <a:t>Government, Junta de Andalucía, through its </a:t>
            </a:r>
            <a:r>
              <a:rPr lang="en-US" sz="1600" kern="0" dirty="0" smtClean="0">
                <a:solidFill>
                  <a:schemeClr val="tx2"/>
                </a:solidFill>
                <a:latin typeface="Arial" pitchFamily="34" charset="0"/>
                <a:cs typeface="Arial" pitchFamily="34" charset="0"/>
              </a:rPr>
              <a:t>specialized </a:t>
            </a:r>
            <a:r>
              <a:rPr lang="en-US" sz="1600" kern="0" dirty="0">
                <a:solidFill>
                  <a:schemeClr val="tx2"/>
                </a:solidFill>
                <a:latin typeface="Arial" pitchFamily="34" charset="0"/>
                <a:cs typeface="Arial" pitchFamily="34" charset="0"/>
              </a:rPr>
              <a:t>Agencies for Innovation and Energy – and later joined by the leaders in the energy sector, and the Spanish national Centre for Energy-Related, Environmental and Technological Research (CIEMAT</a:t>
            </a:r>
            <a:r>
              <a:rPr lang="en-US" sz="1600" kern="0" dirty="0" smtClean="0">
                <a:solidFill>
                  <a:schemeClr val="tx2"/>
                </a:solidFill>
                <a:latin typeface="Arial" pitchFamily="34" charset="0"/>
                <a:cs typeface="Arial" pitchFamily="34" charset="0"/>
              </a:rPr>
              <a:t>). </a:t>
            </a:r>
          </a:p>
          <a:p>
            <a:pPr algn="just" eaLnBrk="0" hangingPunct="0"/>
            <a:r>
              <a:rPr lang="en-US" sz="1600" kern="0" dirty="0" smtClean="0">
                <a:solidFill>
                  <a:schemeClr val="tx2"/>
                </a:solidFill>
                <a:latin typeface="Arial" pitchFamily="34" charset="0"/>
                <a:cs typeface="Arial" pitchFamily="34" charset="0"/>
              </a:rPr>
              <a:t> </a:t>
            </a:r>
            <a:r>
              <a:rPr lang="en-US" sz="1600" kern="0" dirty="0">
                <a:solidFill>
                  <a:schemeClr val="tx2"/>
                </a:solidFill>
                <a:latin typeface="Arial" pitchFamily="34" charset="0"/>
                <a:cs typeface="Arial" pitchFamily="34" charset="0"/>
              </a:rPr>
              <a:t/>
            </a:r>
            <a:br>
              <a:rPr lang="en-US" sz="1600" kern="0" dirty="0">
                <a:solidFill>
                  <a:schemeClr val="tx2"/>
                </a:solidFill>
                <a:latin typeface="Arial" pitchFamily="34" charset="0"/>
                <a:cs typeface="Arial" pitchFamily="34" charset="0"/>
              </a:rPr>
            </a:br>
            <a:r>
              <a:rPr lang="en-US" sz="1600" kern="0" dirty="0">
                <a:solidFill>
                  <a:schemeClr val="tx2"/>
                </a:solidFill>
                <a:latin typeface="Arial" pitchFamily="34" charset="0"/>
                <a:cs typeface="Arial" pitchFamily="34" charset="0"/>
              </a:rPr>
              <a:t/>
            </a:r>
            <a:br>
              <a:rPr lang="en-US" sz="1600" kern="0" dirty="0">
                <a:solidFill>
                  <a:schemeClr val="tx2"/>
                </a:solidFill>
                <a:latin typeface="Arial" pitchFamily="34" charset="0"/>
                <a:cs typeface="Arial" pitchFamily="34" charset="0"/>
              </a:rPr>
            </a:br>
            <a:r>
              <a:rPr lang="en-US" sz="1600" kern="0" dirty="0" smtClean="0">
                <a:solidFill>
                  <a:schemeClr val="tx2"/>
                </a:solidFill>
                <a:latin typeface="Arial" pitchFamily="34" charset="0"/>
                <a:cs typeface="Arial" pitchFamily="34" charset="0"/>
              </a:rPr>
              <a:t>CTAER </a:t>
            </a:r>
            <a:r>
              <a:rPr lang="en-US" sz="1600" kern="0" dirty="0">
                <a:solidFill>
                  <a:schemeClr val="tx2"/>
                </a:solidFill>
                <a:latin typeface="Arial" pitchFamily="34" charset="0"/>
                <a:cs typeface="Arial" pitchFamily="34" charset="0"/>
              </a:rPr>
              <a:t>projects are aimed mainly at improving performance and cost efficiency of technologies related to basic renewable resources such as solar, wind or biomass, which are especially abundant in Andalusia. Strategically, the area of ​​solar </a:t>
            </a:r>
            <a:r>
              <a:rPr lang="en-US" sz="1600" kern="0" dirty="0" smtClean="0">
                <a:solidFill>
                  <a:schemeClr val="tx2"/>
                </a:solidFill>
                <a:latin typeface="Arial" pitchFamily="34" charset="0"/>
                <a:cs typeface="Arial" pitchFamily="34" charset="0"/>
              </a:rPr>
              <a:t>energy is </a:t>
            </a:r>
            <a:r>
              <a:rPr lang="en-US" sz="1600" kern="0" dirty="0">
                <a:solidFill>
                  <a:schemeClr val="tx2"/>
                </a:solidFill>
                <a:latin typeface="Arial" pitchFamily="34" charset="0"/>
                <a:cs typeface="Arial" pitchFamily="34" charset="0"/>
              </a:rPr>
              <a:t>located in the desert of Almeria, the wind energy sector, on the Atlantic coast of Andalusia, and the biomass area in the Upper Guadalquivir in Jaen.</a:t>
            </a:r>
          </a:p>
        </p:txBody>
      </p:sp>
    </p:spTree>
    <p:extLst>
      <p:ext uri="{BB962C8B-B14F-4D97-AF65-F5344CB8AC3E}">
        <p14:creationId xmlns:p14="http://schemas.microsoft.com/office/powerpoint/2010/main" val="7034333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1"/>
          <p:cNvSpPr>
            <a:spLocks noChangeArrowheads="1"/>
          </p:cNvSpPr>
          <p:nvPr/>
        </p:nvSpPr>
        <p:spPr bwMode="auto">
          <a:xfrm>
            <a:off x="576263" y="1165225"/>
            <a:ext cx="8243887" cy="4964113"/>
          </a:xfrm>
          <a:prstGeom prst="roundRect">
            <a:avLst>
              <a:gd name="adj" fmla="val 16667"/>
            </a:avLst>
          </a:prstGeom>
          <a:noFill/>
          <a:ln w="25400">
            <a:solidFill>
              <a:schemeClr val="bg1"/>
            </a:solidFill>
            <a:round/>
            <a:headEnd/>
            <a:tailEnd/>
          </a:ln>
        </p:spPr>
        <p:txBody>
          <a:bodyPr wrap="none" anchor="ctr"/>
          <a:lstStyle/>
          <a:p>
            <a:endParaRPr lang="es-ES" dirty="0"/>
          </a:p>
        </p:txBody>
      </p:sp>
      <p:sp>
        <p:nvSpPr>
          <p:cNvPr id="4100" name="Text Box 26"/>
          <p:cNvSpPr txBox="1">
            <a:spLocks noChangeArrowheads="1"/>
          </p:cNvSpPr>
          <p:nvPr/>
        </p:nvSpPr>
        <p:spPr bwMode="auto">
          <a:xfrm>
            <a:off x="2440760" y="464333"/>
            <a:ext cx="5419594" cy="400110"/>
          </a:xfrm>
          <a:prstGeom prst="rect">
            <a:avLst/>
          </a:prstGeom>
          <a:noFill/>
          <a:ln w="9525">
            <a:noFill/>
            <a:miter lim="800000"/>
            <a:headEnd/>
            <a:tailEnd/>
          </a:ln>
        </p:spPr>
        <p:txBody>
          <a:bodyPr wrap="square">
            <a:spAutoFit/>
          </a:bodyPr>
          <a:lstStyle/>
          <a:p>
            <a:pPr marL="838200" indent="-838200" fontAlgn="base">
              <a:spcBef>
                <a:spcPct val="0"/>
              </a:spcBef>
              <a:spcAft>
                <a:spcPct val="0"/>
              </a:spcAft>
            </a:pPr>
            <a:r>
              <a:rPr lang="es-ES_tradnl" sz="2000" b="1" dirty="0" smtClean="0">
                <a:latin typeface="Arial" pitchFamily="34" charset="0"/>
                <a:cs typeface="Arial" pitchFamily="34" charset="0"/>
              </a:rPr>
              <a:t>FOUNDATION’S STEERING COMMITTEE</a:t>
            </a:r>
            <a:endParaRPr lang="es-ES_tradnl" sz="2800" dirty="0">
              <a:latin typeface="Century Gothic" pitchFamily="34" charset="0"/>
            </a:endParaRPr>
          </a:p>
        </p:txBody>
      </p:sp>
      <p:graphicFrame>
        <p:nvGraphicFramePr>
          <p:cNvPr id="26" name="25 Tabla"/>
          <p:cNvGraphicFramePr>
            <a:graphicFrameLocks noGrp="1"/>
          </p:cNvGraphicFramePr>
          <p:nvPr/>
        </p:nvGraphicFramePr>
        <p:xfrm>
          <a:off x="1115616" y="800710"/>
          <a:ext cx="7668852" cy="5578197"/>
        </p:xfrm>
        <a:graphic>
          <a:graphicData uri="http://schemas.openxmlformats.org/drawingml/2006/table">
            <a:tbl>
              <a:tblPr/>
              <a:tblGrid>
                <a:gridCol w="2556284"/>
                <a:gridCol w="2556284"/>
                <a:gridCol w="2556284"/>
              </a:tblGrid>
              <a:tr h="468050">
                <a:tc>
                  <a:txBody>
                    <a:bodyPr/>
                    <a:lstStyle/>
                    <a:p>
                      <a:endParaRPr lang="es-ES" sz="1100" b="1" dirty="0"/>
                    </a:p>
                  </a:txBody>
                  <a:tcPr marL="0" marR="0" marT="0" marB="0">
                    <a:lnL>
                      <a:noFill/>
                    </a:lnL>
                    <a:lnR>
                      <a:noFill/>
                    </a:lnR>
                    <a:lnT>
                      <a:noFill/>
                    </a:lnT>
                    <a:lnB>
                      <a:noFill/>
                    </a:lnB>
                  </a:tcPr>
                </a:tc>
                <a:tc>
                  <a:txBody>
                    <a:bodyPr/>
                    <a:lstStyle/>
                    <a:p>
                      <a:endParaRPr lang="es-ES" sz="1100" dirty="0"/>
                    </a:p>
                  </a:txBody>
                  <a:tcPr marL="57442" marR="57442" marT="28721" marB="28721">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s-ES" sz="1100" dirty="0"/>
                    </a:p>
                  </a:txBody>
                  <a:tcPr marL="57442" marR="57442" marT="28721" marB="28721">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89162">
                <a:tc>
                  <a:txBody>
                    <a:bodyPr/>
                    <a:lstStyle/>
                    <a:p>
                      <a:pPr algn="ctr"/>
                      <a:endParaRPr lang="es-ES" sz="1100"/>
                    </a:p>
                  </a:txBody>
                  <a:tcPr marL="59835" marR="59835" marT="59835" marB="59835" anchor="b">
                    <a:lnL>
                      <a:noFill/>
                    </a:lnL>
                    <a:lnR>
                      <a:noFill/>
                    </a:lnR>
                    <a:lnT>
                      <a:noFill/>
                    </a:lnT>
                    <a:lnB>
                      <a:noFill/>
                    </a:lnB>
                  </a:tcPr>
                </a:tc>
                <a:tc>
                  <a:txBody>
                    <a:bodyPr/>
                    <a:lstStyle/>
                    <a:p>
                      <a:pPr algn="ctr"/>
                      <a:endParaRPr lang="es-ES" sz="1100" dirty="0"/>
                    </a:p>
                  </a:txBody>
                  <a:tcPr marL="59835" marR="59835" marT="59835" marB="59835" anchor="b">
                    <a:lnL>
                      <a:noFill/>
                    </a:lnL>
                    <a:lnR>
                      <a:noFill/>
                    </a:lnR>
                    <a:lnT w="12700" cmpd="sng">
                      <a:noFill/>
                      <a:prstDash val="solid"/>
                    </a:lnT>
                    <a:lnB>
                      <a:noFill/>
                    </a:lnB>
                  </a:tcPr>
                </a:tc>
                <a:tc>
                  <a:txBody>
                    <a:bodyPr/>
                    <a:lstStyle/>
                    <a:p>
                      <a:pPr algn="ctr"/>
                      <a:endParaRPr lang="es-ES" sz="1100" dirty="0"/>
                    </a:p>
                  </a:txBody>
                  <a:tcPr marL="59835" marR="59835" marT="59835" marB="59835" anchor="b">
                    <a:lnL>
                      <a:noFill/>
                    </a:lnL>
                    <a:lnR>
                      <a:noFill/>
                    </a:lnR>
                    <a:lnT w="12700" cmpd="sng">
                      <a:noFill/>
                      <a:prstDash val="solid"/>
                    </a:lnT>
                    <a:lnB>
                      <a:noFill/>
                    </a:lnB>
                  </a:tcPr>
                </a:tc>
              </a:tr>
              <a:tr h="1537512">
                <a:tc>
                  <a:txBody>
                    <a:bodyPr/>
                    <a:lstStyle/>
                    <a:p>
                      <a:pPr algn="ctr"/>
                      <a:r>
                        <a:rPr lang="es-ES" sz="1100" b="1"/>
                        <a:t>Agencia de Innovación y Desarrollo de Andalucía </a:t>
                      </a:r>
                      <a:endParaRPr lang="es-ES" sz="1100"/>
                    </a:p>
                  </a:txBody>
                  <a:tcPr marL="59835" marR="59835" marT="59835" marB="59835">
                    <a:lnL>
                      <a:noFill/>
                    </a:lnL>
                    <a:lnR>
                      <a:noFill/>
                    </a:lnR>
                    <a:lnT>
                      <a:noFill/>
                    </a:lnT>
                    <a:lnB>
                      <a:noFill/>
                    </a:lnB>
                  </a:tcPr>
                </a:tc>
                <a:tc>
                  <a:txBody>
                    <a:bodyPr/>
                    <a:lstStyle/>
                    <a:p>
                      <a:pPr algn="ctr"/>
                      <a:r>
                        <a:rPr lang="es-ES" sz="1100" b="1"/>
                        <a:t>Agencia Andaluza de la Energía</a:t>
                      </a:r>
                      <a:br>
                        <a:rPr lang="es-ES" sz="1100" b="1"/>
                      </a:br>
                      <a:endParaRPr lang="es-ES" sz="1100"/>
                    </a:p>
                  </a:txBody>
                  <a:tcPr marL="59835" marR="59835" marT="59835" marB="59835">
                    <a:lnL>
                      <a:noFill/>
                    </a:lnL>
                    <a:lnR>
                      <a:noFill/>
                    </a:lnR>
                    <a:lnT>
                      <a:noFill/>
                    </a:lnT>
                    <a:lnB>
                      <a:noFill/>
                    </a:lnB>
                  </a:tcPr>
                </a:tc>
                <a:tc>
                  <a:txBody>
                    <a:bodyPr/>
                    <a:lstStyle/>
                    <a:p>
                      <a:pPr algn="ctr"/>
                      <a:r>
                        <a:rPr lang="es-ES" sz="1100" b="1"/>
                        <a:t>Centro de Investigaciones Energéticas, Medioambientales y Tecnológicas</a:t>
                      </a:r>
                      <a:br>
                        <a:rPr lang="es-ES" sz="1100" b="1"/>
                      </a:br>
                      <a:endParaRPr lang="es-ES" sz="1100"/>
                    </a:p>
                  </a:txBody>
                  <a:tcPr marL="59835" marR="59835" marT="59835" marB="59835">
                    <a:lnL>
                      <a:noFill/>
                    </a:lnL>
                    <a:lnR>
                      <a:noFill/>
                    </a:lnR>
                    <a:lnT>
                      <a:noFill/>
                    </a:lnT>
                    <a:lnB>
                      <a:noFill/>
                    </a:lnB>
                  </a:tcPr>
                </a:tc>
              </a:tr>
              <a:tr h="848501">
                <a:tc>
                  <a:txBody>
                    <a:bodyPr/>
                    <a:lstStyle/>
                    <a:p>
                      <a:pPr algn="ctr"/>
                      <a:endParaRPr lang="es-ES" sz="1100"/>
                    </a:p>
                    <a:p>
                      <a:pPr algn="ctr"/>
                      <a:r>
                        <a:rPr lang="es-ES" sz="1100" b="1"/>
                        <a:t>Universidad de Almería</a:t>
                      </a:r>
                      <a:endParaRPr lang="es-ES" sz="1100"/>
                    </a:p>
                  </a:txBody>
                  <a:tcPr marL="59835" marR="59835" marT="59835" marB="59835">
                    <a:lnL>
                      <a:noFill/>
                    </a:lnL>
                    <a:lnR>
                      <a:noFill/>
                    </a:lnR>
                    <a:lnT>
                      <a:noFill/>
                    </a:lnT>
                    <a:lnB>
                      <a:noFill/>
                    </a:lnB>
                  </a:tcPr>
                </a:tc>
                <a:tc>
                  <a:txBody>
                    <a:bodyPr/>
                    <a:lstStyle/>
                    <a:p>
                      <a:pPr algn="ctr"/>
                      <a:endParaRPr lang="es-ES" sz="1100" dirty="0"/>
                    </a:p>
                    <a:p>
                      <a:pPr algn="ctr"/>
                      <a:r>
                        <a:rPr lang="es-ES" sz="1100" b="1" dirty="0"/>
                        <a:t>Universidad de Jaén</a:t>
                      </a:r>
                      <a:endParaRPr lang="es-ES" sz="1100" dirty="0"/>
                    </a:p>
                  </a:txBody>
                  <a:tcPr marL="59835" marR="59835" marT="59835" marB="59835">
                    <a:lnL>
                      <a:noFill/>
                    </a:lnL>
                    <a:lnR>
                      <a:noFill/>
                    </a:lnR>
                    <a:lnT>
                      <a:noFill/>
                    </a:lnT>
                    <a:lnB>
                      <a:noFill/>
                    </a:lnB>
                  </a:tcPr>
                </a:tc>
                <a:tc>
                  <a:txBody>
                    <a:bodyPr/>
                    <a:lstStyle/>
                    <a:p>
                      <a:pPr algn="ctr"/>
                      <a:endParaRPr lang="es-ES" sz="1100"/>
                    </a:p>
                  </a:txBody>
                  <a:tcPr marL="59835" marR="59835" marT="59835" marB="59835">
                    <a:lnL>
                      <a:noFill/>
                    </a:lnL>
                    <a:lnR>
                      <a:noFill/>
                    </a:lnR>
                    <a:lnT>
                      <a:noFill/>
                    </a:lnT>
                    <a:lnB>
                      <a:noFill/>
                    </a:lnB>
                  </a:tcPr>
                </a:tc>
              </a:tr>
              <a:tr h="389162">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r>
              <a:tr h="389162">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dirty="0"/>
                    </a:p>
                  </a:txBody>
                  <a:tcPr marL="59835" marR="59835" marT="59835" marB="59835" anchor="ctr">
                    <a:lnL>
                      <a:noFill/>
                    </a:lnL>
                    <a:lnR>
                      <a:noFill/>
                    </a:lnR>
                    <a:lnT>
                      <a:noFill/>
                    </a:lnT>
                    <a:lnB>
                      <a:noFill/>
                    </a:lnB>
                  </a:tcPr>
                </a:tc>
              </a:tr>
              <a:tr h="389162">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r>
              <a:tr h="389162">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r>
              <a:tr h="389162">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a:p>
                  </a:txBody>
                  <a:tcPr marL="59835" marR="59835" marT="59835" marB="59835" anchor="ctr">
                    <a:lnL>
                      <a:noFill/>
                    </a:lnL>
                    <a:lnR>
                      <a:noFill/>
                    </a:lnR>
                    <a:lnT>
                      <a:noFill/>
                    </a:lnT>
                    <a:lnB>
                      <a:noFill/>
                    </a:lnB>
                  </a:tcPr>
                </a:tc>
                <a:tc>
                  <a:txBody>
                    <a:bodyPr/>
                    <a:lstStyle/>
                    <a:p>
                      <a:pPr algn="ctr"/>
                      <a:endParaRPr lang="es-ES" sz="1100" dirty="0"/>
                    </a:p>
                  </a:txBody>
                  <a:tcPr marL="59835" marR="59835" marT="59835" marB="59835" anchor="ctr">
                    <a:lnL>
                      <a:noFill/>
                    </a:lnL>
                    <a:lnR>
                      <a:noFill/>
                    </a:lnR>
                    <a:lnT>
                      <a:noFill/>
                    </a:lnT>
                    <a:lnB>
                      <a:noFill/>
                    </a:lnB>
                  </a:tcPr>
                </a:tc>
              </a:tr>
              <a:tr h="389162">
                <a:tc>
                  <a:txBody>
                    <a:bodyPr/>
                    <a:lstStyle/>
                    <a:p>
                      <a:pPr algn="ctr"/>
                      <a:endParaRPr lang="es-ES" sz="1100" dirty="0"/>
                    </a:p>
                  </a:txBody>
                  <a:tcPr marL="59835" marR="59835" marT="59835" marB="59835" anchor="ctr">
                    <a:lnL>
                      <a:noFill/>
                    </a:lnL>
                    <a:lnR>
                      <a:noFill/>
                    </a:lnR>
                    <a:lnT>
                      <a:noFill/>
                    </a:lnT>
                    <a:lnB>
                      <a:noFill/>
                    </a:lnB>
                  </a:tcPr>
                </a:tc>
                <a:tc>
                  <a:txBody>
                    <a:bodyPr/>
                    <a:lstStyle/>
                    <a:p>
                      <a:pPr algn="ctr"/>
                      <a:endParaRPr lang="es-ES" sz="1100" dirty="0"/>
                    </a:p>
                  </a:txBody>
                  <a:tcPr marL="59835" marR="59835" marT="59835" marB="59835" anchor="ctr">
                    <a:lnL>
                      <a:noFill/>
                    </a:lnL>
                    <a:lnR>
                      <a:noFill/>
                    </a:lnR>
                    <a:lnT>
                      <a:noFill/>
                    </a:lnT>
                    <a:lnB>
                      <a:noFill/>
                    </a:lnB>
                  </a:tcPr>
                </a:tc>
                <a:tc>
                  <a:txBody>
                    <a:bodyPr/>
                    <a:lstStyle/>
                    <a:p>
                      <a:endParaRPr lang="es-ES" sz="1100" dirty="0"/>
                    </a:p>
                  </a:txBody>
                  <a:tcPr marL="59835" marR="59835" marT="59835" marB="59835" anchor="ctr">
                    <a:lnL>
                      <a:noFill/>
                    </a:lnL>
                    <a:lnR>
                      <a:noFill/>
                    </a:lnR>
                    <a:lnT>
                      <a:noFill/>
                    </a:lnT>
                    <a:lnB>
                      <a:noFill/>
                    </a:lnB>
                  </a:tcPr>
                </a:tc>
              </a:tr>
            </a:tbl>
          </a:graphicData>
        </a:graphic>
      </p:graphicFrame>
      <p:pic>
        <p:nvPicPr>
          <p:cNvPr id="46082" name="Picture 2" descr="Agencia de Innovación y Desarrollo de Andalucía">
            <a:hlinkClick r:id="rId3"/>
          </p:cNvPr>
          <p:cNvPicPr>
            <a:picLocks noChangeAspect="1" noChangeArrowheads="1"/>
          </p:cNvPicPr>
          <p:nvPr/>
        </p:nvPicPr>
        <p:blipFill>
          <a:blip r:embed="rId4" cstate="print"/>
          <a:srcRect/>
          <a:stretch>
            <a:fillRect/>
          </a:stretch>
        </p:blipFill>
        <p:spPr bwMode="auto">
          <a:xfrm>
            <a:off x="1115616" y="1340768"/>
            <a:ext cx="1676400" cy="314325"/>
          </a:xfrm>
          <a:prstGeom prst="rect">
            <a:avLst/>
          </a:prstGeom>
          <a:noFill/>
        </p:spPr>
      </p:pic>
      <p:pic>
        <p:nvPicPr>
          <p:cNvPr id="46083" name="Picture 3" descr="Agencia Andaluza de la Energía">
            <a:hlinkClick r:id="rId5"/>
          </p:cNvPr>
          <p:cNvPicPr>
            <a:picLocks noChangeAspect="1" noChangeArrowheads="1"/>
          </p:cNvPicPr>
          <p:nvPr/>
        </p:nvPicPr>
        <p:blipFill>
          <a:blip r:embed="rId6" cstate="print"/>
          <a:srcRect/>
          <a:stretch>
            <a:fillRect/>
          </a:stretch>
        </p:blipFill>
        <p:spPr bwMode="auto">
          <a:xfrm>
            <a:off x="4067944" y="1376772"/>
            <a:ext cx="1676400" cy="295275"/>
          </a:xfrm>
          <a:prstGeom prst="rect">
            <a:avLst/>
          </a:prstGeom>
          <a:noFill/>
        </p:spPr>
      </p:pic>
      <p:pic>
        <p:nvPicPr>
          <p:cNvPr id="46084" name="Picture 4" descr="CIEMAT">
            <a:hlinkClick r:id="rId7"/>
          </p:cNvPr>
          <p:cNvPicPr>
            <a:picLocks noChangeAspect="1" noChangeArrowheads="1"/>
          </p:cNvPicPr>
          <p:nvPr/>
        </p:nvPicPr>
        <p:blipFill>
          <a:blip r:embed="rId8" cstate="print"/>
          <a:srcRect/>
          <a:stretch>
            <a:fillRect/>
          </a:stretch>
        </p:blipFill>
        <p:spPr bwMode="auto">
          <a:xfrm>
            <a:off x="6552220" y="1268760"/>
            <a:ext cx="1676400" cy="342900"/>
          </a:xfrm>
          <a:prstGeom prst="rect">
            <a:avLst/>
          </a:prstGeom>
          <a:noFill/>
        </p:spPr>
      </p:pic>
      <p:pic>
        <p:nvPicPr>
          <p:cNvPr id="46085" name="Picture 5" descr="http://208.38.188.15/~ctaerco/descargas/logo_ual.jpg">
            <a:hlinkClick r:id="rId9"/>
          </p:cNvPr>
          <p:cNvPicPr>
            <a:picLocks noChangeAspect="1" noChangeArrowheads="1"/>
          </p:cNvPicPr>
          <p:nvPr/>
        </p:nvPicPr>
        <p:blipFill>
          <a:blip r:embed="rId10" cstate="print"/>
          <a:srcRect/>
          <a:stretch>
            <a:fillRect/>
          </a:stretch>
        </p:blipFill>
        <p:spPr bwMode="auto">
          <a:xfrm>
            <a:off x="1367644" y="2096852"/>
            <a:ext cx="1143000" cy="1133476"/>
          </a:xfrm>
          <a:prstGeom prst="rect">
            <a:avLst/>
          </a:prstGeom>
          <a:noFill/>
        </p:spPr>
      </p:pic>
      <p:pic>
        <p:nvPicPr>
          <p:cNvPr id="46086" name="Picture 6" descr="http://208.38.188.15/~ctaerco/descargas/logo_uja.gif">
            <a:hlinkClick r:id="rId11"/>
          </p:cNvPr>
          <p:cNvPicPr>
            <a:picLocks noChangeAspect="1" noChangeArrowheads="1"/>
          </p:cNvPicPr>
          <p:nvPr/>
        </p:nvPicPr>
        <p:blipFill>
          <a:blip r:embed="rId12" cstate="print"/>
          <a:srcRect/>
          <a:stretch>
            <a:fillRect/>
          </a:stretch>
        </p:blipFill>
        <p:spPr bwMode="auto">
          <a:xfrm>
            <a:off x="4139952" y="2132856"/>
            <a:ext cx="1143000" cy="1219201"/>
          </a:xfrm>
          <a:prstGeom prst="rect">
            <a:avLst/>
          </a:prstGeom>
          <a:noFill/>
        </p:spPr>
      </p:pic>
      <p:pic>
        <p:nvPicPr>
          <p:cNvPr id="46087" name="Picture 7" descr="http://208.38.188.15/~ctaerco/descargas/logo_uca.jpg">
            <a:hlinkClick r:id="rId13"/>
          </p:cNvPr>
          <p:cNvPicPr>
            <a:picLocks noChangeAspect="1" noChangeArrowheads="1"/>
          </p:cNvPicPr>
          <p:nvPr/>
        </p:nvPicPr>
        <p:blipFill>
          <a:blip r:embed="rId14" cstate="print"/>
          <a:srcRect/>
          <a:stretch>
            <a:fillRect/>
          </a:stretch>
        </p:blipFill>
        <p:spPr bwMode="auto">
          <a:xfrm>
            <a:off x="6588224" y="2060848"/>
            <a:ext cx="1190625" cy="1533526"/>
          </a:xfrm>
          <a:prstGeom prst="rect">
            <a:avLst/>
          </a:prstGeom>
          <a:noFill/>
        </p:spPr>
      </p:pic>
      <p:pic>
        <p:nvPicPr>
          <p:cNvPr id="46088" name="Picture 8" descr="Acciona Energía">
            <a:hlinkClick r:id="rId15"/>
          </p:cNvPr>
          <p:cNvPicPr>
            <a:picLocks noChangeAspect="1" noChangeArrowheads="1"/>
          </p:cNvPicPr>
          <p:nvPr/>
        </p:nvPicPr>
        <p:blipFill>
          <a:blip r:embed="rId16" cstate="print"/>
          <a:srcRect/>
          <a:stretch>
            <a:fillRect/>
          </a:stretch>
        </p:blipFill>
        <p:spPr bwMode="auto">
          <a:xfrm>
            <a:off x="7488324" y="4833156"/>
            <a:ext cx="1038225" cy="466725"/>
          </a:xfrm>
          <a:prstGeom prst="rect">
            <a:avLst/>
          </a:prstGeom>
          <a:noFill/>
        </p:spPr>
      </p:pic>
      <p:pic>
        <p:nvPicPr>
          <p:cNvPr id="46089" name="Picture 9" descr="Endesa">
            <a:hlinkClick r:id="rId17"/>
          </p:cNvPr>
          <p:cNvPicPr>
            <a:picLocks noChangeAspect="1" noChangeArrowheads="1"/>
          </p:cNvPicPr>
          <p:nvPr/>
        </p:nvPicPr>
        <p:blipFill>
          <a:blip r:embed="rId18" cstate="print"/>
          <a:srcRect/>
          <a:stretch>
            <a:fillRect/>
          </a:stretch>
        </p:blipFill>
        <p:spPr bwMode="auto">
          <a:xfrm>
            <a:off x="3635896" y="3861048"/>
            <a:ext cx="895350" cy="390525"/>
          </a:xfrm>
          <a:prstGeom prst="rect">
            <a:avLst/>
          </a:prstGeom>
          <a:noFill/>
        </p:spPr>
      </p:pic>
      <p:pic>
        <p:nvPicPr>
          <p:cNvPr id="46090" name="Picture 10" descr="Enel Unión Fenosa Renovables">
            <a:hlinkClick r:id="rId19"/>
          </p:cNvPr>
          <p:cNvPicPr>
            <a:picLocks noChangeAspect="1" noChangeArrowheads="1"/>
          </p:cNvPicPr>
          <p:nvPr/>
        </p:nvPicPr>
        <p:blipFill>
          <a:blip r:embed="rId20" cstate="print"/>
          <a:srcRect/>
          <a:stretch>
            <a:fillRect/>
          </a:stretch>
        </p:blipFill>
        <p:spPr bwMode="auto">
          <a:xfrm>
            <a:off x="7056276" y="3861048"/>
            <a:ext cx="1771650" cy="295275"/>
          </a:xfrm>
          <a:prstGeom prst="rect">
            <a:avLst/>
          </a:prstGeom>
          <a:noFill/>
        </p:spPr>
      </p:pic>
      <p:pic>
        <p:nvPicPr>
          <p:cNvPr id="46091" name="Picture 11" descr="http://208.38.188.15/~ctaerco/descargas/logo_montealto.jpg">
            <a:hlinkClick r:id="rId21"/>
          </p:cNvPr>
          <p:cNvPicPr>
            <a:picLocks noChangeAspect="1" noChangeArrowheads="1"/>
          </p:cNvPicPr>
          <p:nvPr/>
        </p:nvPicPr>
        <p:blipFill>
          <a:blip r:embed="rId22" cstate="print"/>
          <a:srcRect/>
          <a:stretch>
            <a:fillRect/>
          </a:stretch>
        </p:blipFill>
        <p:spPr bwMode="auto">
          <a:xfrm>
            <a:off x="2627784" y="5445224"/>
            <a:ext cx="1428750" cy="1076326"/>
          </a:xfrm>
          <a:prstGeom prst="rect">
            <a:avLst/>
          </a:prstGeom>
          <a:noFill/>
        </p:spPr>
      </p:pic>
      <p:pic>
        <p:nvPicPr>
          <p:cNvPr id="46092" name="Picture 12" descr="Fondo de Cultura de Sevilla (Focus-Abengoa)">
            <a:hlinkClick r:id="rId23"/>
          </p:cNvPr>
          <p:cNvPicPr>
            <a:picLocks noChangeAspect="1" noChangeArrowheads="1"/>
          </p:cNvPicPr>
          <p:nvPr/>
        </p:nvPicPr>
        <p:blipFill>
          <a:blip r:embed="rId24" cstate="print"/>
          <a:srcRect/>
          <a:stretch>
            <a:fillRect/>
          </a:stretch>
        </p:blipFill>
        <p:spPr bwMode="auto">
          <a:xfrm>
            <a:off x="13387388" y="-846138"/>
            <a:ext cx="1171575" cy="409575"/>
          </a:xfrm>
          <a:prstGeom prst="rect">
            <a:avLst/>
          </a:prstGeom>
          <a:noFill/>
        </p:spPr>
      </p:pic>
      <p:pic>
        <p:nvPicPr>
          <p:cNvPr id="46093" name="Picture 13" descr="GEA21">
            <a:hlinkClick r:id="rId25"/>
          </p:cNvPr>
          <p:cNvPicPr>
            <a:picLocks noChangeAspect="1" noChangeArrowheads="1"/>
          </p:cNvPicPr>
          <p:nvPr/>
        </p:nvPicPr>
        <p:blipFill>
          <a:blip r:embed="rId26" cstate="print"/>
          <a:srcRect/>
          <a:stretch>
            <a:fillRect/>
          </a:stretch>
        </p:blipFill>
        <p:spPr bwMode="auto">
          <a:xfrm>
            <a:off x="14619288" y="-846138"/>
            <a:ext cx="1428750" cy="371475"/>
          </a:xfrm>
          <a:prstGeom prst="rect">
            <a:avLst/>
          </a:prstGeom>
          <a:noFill/>
        </p:spPr>
      </p:pic>
      <p:pic>
        <p:nvPicPr>
          <p:cNvPr id="46094" name="Picture 14" descr="Gas Natural Distribución SDG">
            <a:hlinkClick r:id="rId27"/>
          </p:cNvPr>
          <p:cNvPicPr>
            <a:picLocks noChangeAspect="1" noChangeArrowheads="1"/>
          </p:cNvPicPr>
          <p:nvPr/>
        </p:nvPicPr>
        <p:blipFill>
          <a:blip r:embed="rId28" cstate="print"/>
          <a:srcRect/>
          <a:stretch>
            <a:fillRect/>
          </a:stretch>
        </p:blipFill>
        <p:spPr bwMode="auto">
          <a:xfrm>
            <a:off x="16097250" y="-846138"/>
            <a:ext cx="1143000" cy="323850"/>
          </a:xfrm>
          <a:prstGeom prst="rect">
            <a:avLst/>
          </a:prstGeom>
          <a:noFill/>
        </p:spPr>
      </p:pic>
      <p:pic>
        <p:nvPicPr>
          <p:cNvPr id="46095" name="Picture 15" descr="Green Power">
            <a:hlinkClick r:id="rId29"/>
          </p:cNvPr>
          <p:cNvPicPr>
            <a:picLocks noChangeAspect="1" noChangeArrowheads="1"/>
          </p:cNvPicPr>
          <p:nvPr/>
        </p:nvPicPr>
        <p:blipFill>
          <a:blip r:embed="rId30" cstate="print"/>
          <a:srcRect/>
          <a:stretch>
            <a:fillRect/>
          </a:stretch>
        </p:blipFill>
        <p:spPr bwMode="auto">
          <a:xfrm>
            <a:off x="17310100" y="-846138"/>
            <a:ext cx="1343025" cy="314325"/>
          </a:xfrm>
          <a:prstGeom prst="rect">
            <a:avLst/>
          </a:prstGeom>
          <a:noFill/>
        </p:spPr>
      </p:pic>
      <p:pic>
        <p:nvPicPr>
          <p:cNvPr id="46096" name="Picture 16" descr="Iberdrola">
            <a:hlinkClick r:id="rId31"/>
          </p:cNvPr>
          <p:cNvPicPr>
            <a:picLocks noChangeAspect="1" noChangeArrowheads="1"/>
          </p:cNvPicPr>
          <p:nvPr/>
        </p:nvPicPr>
        <p:blipFill>
          <a:blip r:embed="rId32" cstate="print"/>
          <a:srcRect/>
          <a:stretch>
            <a:fillRect/>
          </a:stretch>
        </p:blipFill>
        <p:spPr bwMode="auto">
          <a:xfrm>
            <a:off x="1223628" y="3717032"/>
            <a:ext cx="1171575" cy="333375"/>
          </a:xfrm>
          <a:prstGeom prst="rect">
            <a:avLst/>
          </a:prstGeom>
          <a:noFill/>
        </p:spPr>
      </p:pic>
      <p:pic>
        <p:nvPicPr>
          <p:cNvPr id="46097" name="Picture 17" descr="Nuevas Energía de Occidente">
            <a:hlinkClick r:id="rId33"/>
          </p:cNvPr>
          <p:cNvPicPr>
            <a:picLocks noChangeAspect="1" noChangeArrowheads="1"/>
          </p:cNvPicPr>
          <p:nvPr/>
        </p:nvPicPr>
        <p:blipFill>
          <a:blip r:embed="rId34" cstate="print"/>
          <a:srcRect/>
          <a:stretch>
            <a:fillRect/>
          </a:stretch>
        </p:blipFill>
        <p:spPr bwMode="auto">
          <a:xfrm>
            <a:off x="1115616" y="4833156"/>
            <a:ext cx="1095375" cy="247650"/>
          </a:xfrm>
          <a:prstGeom prst="rect">
            <a:avLst/>
          </a:prstGeom>
          <a:noFill/>
        </p:spPr>
      </p:pic>
      <p:pic>
        <p:nvPicPr>
          <p:cNvPr id="46098" name="Picture 18" descr="Schott Solar">
            <a:hlinkClick r:id="rId35"/>
          </p:cNvPr>
          <p:cNvPicPr>
            <a:picLocks noChangeAspect="1" noChangeArrowheads="1"/>
          </p:cNvPicPr>
          <p:nvPr/>
        </p:nvPicPr>
        <p:blipFill>
          <a:blip r:embed="rId36" cstate="print"/>
          <a:srcRect/>
          <a:stretch>
            <a:fillRect/>
          </a:stretch>
        </p:blipFill>
        <p:spPr bwMode="auto">
          <a:xfrm>
            <a:off x="2879812" y="4797152"/>
            <a:ext cx="762000" cy="390525"/>
          </a:xfrm>
          <a:prstGeom prst="rect">
            <a:avLst/>
          </a:prstGeom>
          <a:noFill/>
        </p:spPr>
      </p:pic>
      <p:pic>
        <p:nvPicPr>
          <p:cNvPr id="46099" name="Picture 19" descr="Sener Grupo de Ingeniería">
            <a:hlinkClick r:id="rId37"/>
          </p:cNvPr>
          <p:cNvPicPr>
            <a:picLocks noChangeAspect="1" noChangeArrowheads="1"/>
          </p:cNvPicPr>
          <p:nvPr/>
        </p:nvPicPr>
        <p:blipFill>
          <a:blip r:embed="rId38" cstate="print"/>
          <a:srcRect/>
          <a:stretch>
            <a:fillRect/>
          </a:stretch>
        </p:blipFill>
        <p:spPr bwMode="auto">
          <a:xfrm>
            <a:off x="3959932" y="4869160"/>
            <a:ext cx="1190625" cy="247650"/>
          </a:xfrm>
          <a:prstGeom prst="rect">
            <a:avLst/>
          </a:prstGeom>
          <a:noFill/>
        </p:spPr>
      </p:pic>
      <p:pic>
        <p:nvPicPr>
          <p:cNvPr id="46100" name="Picture 20" descr="Isofotón">
            <a:hlinkClick r:id="rId39"/>
          </p:cNvPr>
          <p:cNvPicPr>
            <a:picLocks noChangeAspect="1" noChangeArrowheads="1"/>
          </p:cNvPicPr>
          <p:nvPr/>
        </p:nvPicPr>
        <p:blipFill>
          <a:blip r:embed="rId40" cstate="print"/>
          <a:srcRect/>
          <a:stretch>
            <a:fillRect/>
          </a:stretch>
        </p:blipFill>
        <p:spPr bwMode="auto">
          <a:xfrm>
            <a:off x="4680012" y="5841268"/>
            <a:ext cx="1428750" cy="552450"/>
          </a:xfrm>
          <a:prstGeom prst="rect">
            <a:avLst/>
          </a:prstGeom>
          <a:noFill/>
        </p:spPr>
      </p:pic>
      <p:pic>
        <p:nvPicPr>
          <p:cNvPr id="46101" name="Picture 21" descr="Valoriza Energía">
            <a:hlinkClick r:id="rId41"/>
          </p:cNvPr>
          <p:cNvPicPr>
            <a:picLocks noChangeAspect="1" noChangeArrowheads="1"/>
          </p:cNvPicPr>
          <p:nvPr/>
        </p:nvPicPr>
        <p:blipFill>
          <a:blip r:embed="rId42" cstate="print"/>
          <a:srcRect/>
          <a:stretch>
            <a:fillRect/>
          </a:stretch>
        </p:blipFill>
        <p:spPr bwMode="auto">
          <a:xfrm>
            <a:off x="7322976" y="5960330"/>
            <a:ext cx="619125" cy="314325"/>
          </a:xfrm>
          <a:prstGeom prst="rect">
            <a:avLst/>
          </a:prstGeom>
          <a:noFill/>
        </p:spPr>
      </p:pic>
      <p:pic>
        <p:nvPicPr>
          <p:cNvPr id="46102" name="Picture 22" descr="ACS Cobra">
            <a:hlinkClick r:id="rId43"/>
          </p:cNvPr>
          <p:cNvPicPr>
            <a:picLocks noChangeAspect="1" noChangeArrowheads="1"/>
          </p:cNvPicPr>
          <p:nvPr/>
        </p:nvPicPr>
        <p:blipFill>
          <a:blip r:embed="rId44" cstate="print"/>
          <a:srcRect/>
          <a:stretch>
            <a:fillRect/>
          </a:stretch>
        </p:blipFill>
        <p:spPr bwMode="auto">
          <a:xfrm>
            <a:off x="5652120" y="4689140"/>
            <a:ext cx="1428750" cy="609600"/>
          </a:xfrm>
          <a:prstGeom prst="rect">
            <a:avLst/>
          </a:prstGeom>
          <a:noFill/>
        </p:spPr>
      </p:pic>
      <p:pic>
        <p:nvPicPr>
          <p:cNvPr id="46103" name="Picture 23" descr="http://208.38.188.15/~ctaerco/descargas/logo-ree.jpg">
            <a:hlinkClick r:id="rId45"/>
          </p:cNvPr>
          <p:cNvPicPr>
            <a:picLocks noChangeAspect="1" noChangeArrowheads="1"/>
          </p:cNvPicPr>
          <p:nvPr/>
        </p:nvPicPr>
        <p:blipFill>
          <a:blip r:embed="rId46" cstate="print"/>
          <a:srcRect/>
          <a:stretch>
            <a:fillRect/>
          </a:stretch>
        </p:blipFill>
        <p:spPr bwMode="auto">
          <a:xfrm>
            <a:off x="5256076" y="3861048"/>
            <a:ext cx="1428750" cy="428625"/>
          </a:xfrm>
          <a:prstGeom prst="rect">
            <a:avLst/>
          </a:prstGeom>
          <a:noFill/>
        </p:spPr>
      </p:pic>
      <p:pic>
        <p:nvPicPr>
          <p:cNvPr id="28" name="Picture 2" descr="D:\TRABAJO Portatil\CTAER\2010_11_19_Díptico\MAT REcibido\logo_CTAER copia.jp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163644" y="165119"/>
            <a:ext cx="1752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4"/>
          <p:cNvGrpSpPr>
            <a:grpSpLocks/>
          </p:cNvGrpSpPr>
          <p:nvPr/>
        </p:nvGrpSpPr>
        <p:grpSpPr bwMode="auto">
          <a:xfrm>
            <a:off x="127806" y="6129338"/>
            <a:ext cx="1549400" cy="552450"/>
            <a:chOff x="3834" y="96"/>
            <a:chExt cx="1546" cy="492"/>
          </a:xfrm>
        </p:grpSpPr>
        <p:pic>
          <p:nvPicPr>
            <p:cNvPr id="30" name="Picture 5" descr="D:\TRABAJO Portatil\CTAER\POWERPOINT\Imagenes\arbol.jp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834"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D:\TRABAJO Portatil\CTAER\POWERPOINT\Imagenes\sol.jp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368"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descr="D:\TRABAJO Portatil\CTAER\POWERPOINT\Imagenes\aire.jp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4896"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32650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RABAJO Portatil\CTAER\2010_11_19_Díptico\MAT REcibido\logo_CTAER cop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44" y="165119"/>
            <a:ext cx="1528036" cy="87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ChangeArrowheads="1"/>
          </p:cNvSpPr>
          <p:nvPr/>
        </p:nvSpPr>
        <p:spPr bwMode="auto">
          <a:xfrm>
            <a:off x="2411760" y="310696"/>
            <a:ext cx="5616623" cy="579438"/>
          </a:xfrm>
          <a:prstGeom prst="rect">
            <a:avLst/>
          </a:prstGeom>
          <a:noFill/>
          <a:ln w="9525" algn="ctr">
            <a:noFill/>
            <a:miter lim="800000"/>
            <a:headEnd/>
            <a:tailEnd/>
          </a:ln>
        </p:spPr>
        <p:txBody>
          <a:bodyPr/>
          <a:lstStyle/>
          <a:p>
            <a:pPr marL="838200" indent="-838200" fontAlgn="base">
              <a:spcBef>
                <a:spcPct val="0"/>
              </a:spcBef>
              <a:spcAft>
                <a:spcPct val="0"/>
              </a:spcAft>
            </a:pPr>
            <a:r>
              <a:rPr lang="es-ES_tradnl" sz="2000" b="1" dirty="0" smtClean="0">
                <a:latin typeface="Arial" pitchFamily="34" charset="0"/>
                <a:cs typeface="Arial" pitchFamily="34" charset="0"/>
              </a:rPr>
              <a:t>MAP OF CTAER RESEARCH AREAS</a:t>
            </a:r>
            <a:endParaRPr lang="es-ES_tradnl" sz="2000" b="1" dirty="0">
              <a:latin typeface="Arial" pitchFamily="34" charset="0"/>
              <a:cs typeface="Arial" pitchFamily="34" charset="0"/>
            </a:endParaRPr>
          </a:p>
        </p:txBody>
      </p:sp>
      <p:pic>
        <p:nvPicPr>
          <p:cNvPr id="5123" name="Picture 64"/>
          <p:cNvPicPr>
            <a:picLocks noChangeAspect="1" noChangeArrowheads="1"/>
          </p:cNvPicPr>
          <p:nvPr/>
        </p:nvPicPr>
        <p:blipFill>
          <a:blip r:embed="rId4" cstate="print">
            <a:lum bright="-6000" contrast="18000"/>
          </a:blip>
          <a:srcRect/>
          <a:stretch>
            <a:fillRect/>
          </a:stretch>
        </p:blipFill>
        <p:spPr bwMode="auto">
          <a:xfrm>
            <a:off x="688974" y="980728"/>
            <a:ext cx="8023225" cy="4799012"/>
          </a:xfrm>
          <a:prstGeom prst="rect">
            <a:avLst/>
          </a:prstGeom>
          <a:noFill/>
          <a:ln w="9525">
            <a:solidFill>
              <a:srgbClr val="333333"/>
            </a:solidFill>
            <a:miter lim="800000"/>
            <a:headEnd/>
            <a:tailEnd/>
          </a:ln>
        </p:spPr>
      </p:pic>
      <p:grpSp>
        <p:nvGrpSpPr>
          <p:cNvPr id="5" name="Group 4"/>
          <p:cNvGrpSpPr>
            <a:grpSpLocks/>
          </p:cNvGrpSpPr>
          <p:nvPr/>
        </p:nvGrpSpPr>
        <p:grpSpPr bwMode="auto">
          <a:xfrm>
            <a:off x="279400" y="6096000"/>
            <a:ext cx="1549400" cy="552450"/>
            <a:chOff x="3834" y="96"/>
            <a:chExt cx="1546" cy="492"/>
          </a:xfrm>
        </p:grpSpPr>
        <p:pic>
          <p:nvPicPr>
            <p:cNvPr id="6" name="Picture 5" descr="D:\TRABAJO Portatil\CTAER\POWERPOINT\Imagenes\arbo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TRABAJO Portatil\CTAER\POWERPOINT\Imagenes\so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8"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TRABAJO Portatil\CTAER\POWERPOINT\Imagenes\air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6" y="96"/>
              <a:ext cx="48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01596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SKA Activities in Spain</a:t>
            </a:r>
            <a:endParaRPr lang="en-US" dirty="0"/>
          </a:p>
        </p:txBody>
      </p:sp>
      <p:pic>
        <p:nvPicPr>
          <p:cNvPr id="4" name="Marcador de contenido 3"/>
          <p:cNvPicPr>
            <a:picLocks noGrp="1" noChangeAspect="1"/>
          </p:cNvPicPr>
          <p:nvPr>
            <p:ph idx="1"/>
          </p:nvPr>
        </p:nvPicPr>
        <p:blipFill>
          <a:blip r:embed="rId2"/>
          <a:srcRect l="-10476" r="-10476"/>
          <a:stretch>
            <a:fillRect/>
          </a:stretch>
        </p:blipFill>
        <p:spPr/>
      </p:pic>
    </p:spTree>
    <p:extLst>
      <p:ext uri="{BB962C8B-B14F-4D97-AF65-F5344CB8AC3E}">
        <p14:creationId xmlns:p14="http://schemas.microsoft.com/office/powerpoint/2010/main" val="90791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The </a:t>
            </a:r>
            <a:r>
              <a:rPr lang="en-US" dirty="0"/>
              <a:t>Spanish </a:t>
            </a:r>
            <a:r>
              <a:rPr lang="en-US" dirty="0" smtClean="0"/>
              <a:t>RE Industry and SKA</a:t>
            </a:r>
            <a:endParaRPr lang="en-US" dirty="0"/>
          </a:p>
        </p:txBody>
      </p:sp>
      <p:sp>
        <p:nvSpPr>
          <p:cNvPr id="3" name="Marcador de contenido 2"/>
          <p:cNvSpPr>
            <a:spLocks noGrp="1"/>
          </p:cNvSpPr>
          <p:nvPr>
            <p:ph idx="1"/>
          </p:nvPr>
        </p:nvSpPr>
        <p:spPr/>
        <p:txBody>
          <a:bodyPr>
            <a:normAutofit fontScale="92500" lnSpcReduction="10000"/>
          </a:bodyPr>
          <a:lstStyle/>
          <a:p>
            <a:r>
              <a:rPr lang="en-US" dirty="0" smtClean="0"/>
              <a:t>SKA installations will be powered from sustainable sources</a:t>
            </a:r>
          </a:p>
          <a:p>
            <a:r>
              <a:rPr lang="en-US" dirty="0"/>
              <a:t>Spanish </a:t>
            </a:r>
            <a:r>
              <a:rPr lang="en-US" dirty="0" smtClean="0"/>
              <a:t>RE industrial sector has been identified as a potential participant in the development of SKA </a:t>
            </a:r>
          </a:p>
          <a:p>
            <a:r>
              <a:rPr lang="en-US" dirty="0" smtClean="0"/>
              <a:t>RE Spanish sector has demonstrated a great potential during the last decade, especially:</a:t>
            </a:r>
          </a:p>
          <a:p>
            <a:pPr lvl="1"/>
            <a:r>
              <a:rPr lang="en-US" dirty="0" smtClean="0"/>
              <a:t>Wind</a:t>
            </a:r>
          </a:p>
          <a:p>
            <a:pPr lvl="1"/>
            <a:r>
              <a:rPr lang="en-US" dirty="0" smtClean="0"/>
              <a:t>Solar</a:t>
            </a:r>
          </a:p>
          <a:p>
            <a:pPr lvl="2"/>
            <a:r>
              <a:rPr lang="en-US" dirty="0" smtClean="0"/>
              <a:t>CSP</a:t>
            </a:r>
          </a:p>
          <a:p>
            <a:pPr lvl="2"/>
            <a:r>
              <a:rPr lang="en-US" dirty="0" smtClean="0"/>
              <a:t>PV</a:t>
            </a:r>
          </a:p>
        </p:txBody>
      </p:sp>
    </p:spTree>
    <p:extLst>
      <p:ext uri="{BB962C8B-B14F-4D97-AF65-F5344CB8AC3E}">
        <p14:creationId xmlns:p14="http://schemas.microsoft.com/office/powerpoint/2010/main" val="411227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2060848"/>
            <a:ext cx="4104456" cy="2702934"/>
          </a:xfrm>
          <a:prstGeom prst="rect">
            <a:avLst/>
          </a:prstGeom>
        </p:spPr>
      </p:pic>
      <p:sp>
        <p:nvSpPr>
          <p:cNvPr id="2" name="Título 1"/>
          <p:cNvSpPr>
            <a:spLocks noGrp="1"/>
          </p:cNvSpPr>
          <p:nvPr>
            <p:ph type="title"/>
          </p:nvPr>
        </p:nvSpPr>
        <p:spPr>
          <a:xfrm>
            <a:off x="1835696" y="332656"/>
            <a:ext cx="7128792" cy="508918"/>
          </a:xfrm>
        </p:spPr>
        <p:txBody>
          <a:bodyPr/>
          <a:lstStyle/>
          <a:p>
            <a:r>
              <a:rPr lang="en-US" sz="2800" dirty="0" smtClean="0"/>
              <a:t>Characteristics of Renewable Energy Sources</a:t>
            </a:r>
            <a:endParaRPr lang="en-US" sz="2800" dirty="0"/>
          </a:p>
        </p:txBody>
      </p:sp>
      <p:sp>
        <p:nvSpPr>
          <p:cNvPr id="3" name="Marcador de contenido 2"/>
          <p:cNvSpPr>
            <a:spLocks noGrp="1"/>
          </p:cNvSpPr>
          <p:nvPr>
            <p:ph idx="1"/>
          </p:nvPr>
        </p:nvSpPr>
        <p:spPr/>
        <p:txBody>
          <a:bodyPr/>
          <a:lstStyle/>
          <a:p>
            <a:r>
              <a:rPr lang="en-US" dirty="0" smtClean="0"/>
              <a:t>Site-dependent</a:t>
            </a:r>
          </a:p>
          <a:p>
            <a:pPr marL="342900" lvl="1" indent="-342900">
              <a:buFont typeface="Arial" pitchFamily="34" charset="0"/>
              <a:buChar char="•"/>
            </a:pPr>
            <a:r>
              <a:rPr lang="en-US" sz="3200" dirty="0" smtClean="0"/>
              <a:t>Variable</a:t>
            </a:r>
            <a:r>
              <a:rPr lang="en-US" dirty="0" smtClean="0"/>
              <a:t> on time</a:t>
            </a:r>
          </a:p>
          <a:p>
            <a:pPr lvl="1"/>
            <a:r>
              <a:rPr lang="en-US" dirty="0" smtClean="0"/>
              <a:t>Intermittent</a:t>
            </a:r>
          </a:p>
          <a:p>
            <a:pPr lvl="1"/>
            <a:r>
              <a:rPr lang="en-US" dirty="0" smtClean="0"/>
              <a:t>Unpredictable</a:t>
            </a:r>
          </a:p>
          <a:p>
            <a:r>
              <a:rPr lang="en-US" dirty="0" smtClean="0"/>
              <a:t>Low density</a:t>
            </a:r>
          </a:p>
          <a:p>
            <a:pPr marL="0" indent="0">
              <a:buNone/>
            </a:pPr>
            <a:endParaRPr lang="en-US" dirty="0" smtClean="0"/>
          </a:p>
          <a:p>
            <a:pPr lvl="1"/>
            <a:endParaRPr lang="en-US" dirty="0" smtClean="0"/>
          </a:p>
          <a:p>
            <a:endParaRPr lang="en-US" dirty="0"/>
          </a:p>
        </p:txBody>
      </p:sp>
      <p:pic>
        <p:nvPicPr>
          <p:cNvPr id="5" name="Imagen 4"/>
          <p:cNvPicPr>
            <a:picLocks noChangeAspect="1"/>
          </p:cNvPicPr>
          <p:nvPr/>
        </p:nvPicPr>
        <p:blipFill>
          <a:blip r:embed="rId3"/>
          <a:stretch>
            <a:fillRect/>
          </a:stretch>
        </p:blipFill>
        <p:spPr>
          <a:xfrm>
            <a:off x="5004048" y="1412776"/>
            <a:ext cx="3600400" cy="2701952"/>
          </a:xfrm>
          <a:prstGeom prst="rect">
            <a:avLst/>
          </a:prstGeom>
        </p:spPr>
      </p:pic>
      <p:pic>
        <p:nvPicPr>
          <p:cNvPr id="8" name="Marcador de contenido 7"/>
          <p:cNvPicPr>
            <a:picLocks noChangeAspect="1"/>
          </p:cNvPicPr>
          <p:nvPr/>
        </p:nvPicPr>
        <p:blipFill>
          <a:blip r:embed="rId4"/>
          <a:srcRect l="-7644" r="-7644"/>
          <a:stretch>
            <a:fillRect/>
          </a:stretch>
        </p:blipFill>
        <p:spPr>
          <a:xfrm>
            <a:off x="2915816" y="3861048"/>
            <a:ext cx="4320480" cy="2421517"/>
          </a:xfrm>
          <a:prstGeom prst="rect">
            <a:avLst/>
          </a:prstGeom>
        </p:spPr>
      </p:pic>
    </p:spTree>
    <p:extLst>
      <p:ext uri="{BB962C8B-B14F-4D97-AF65-F5344CB8AC3E}">
        <p14:creationId xmlns:p14="http://schemas.microsoft.com/office/powerpoint/2010/main" val="124711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Renewable energy technologies</a:t>
            </a:r>
            <a:endParaRPr lang="en-US" dirty="0"/>
          </a:p>
        </p:txBody>
      </p:sp>
      <p:sp>
        <p:nvSpPr>
          <p:cNvPr id="3" name="Marcador de contenido 2"/>
          <p:cNvSpPr>
            <a:spLocks noGrp="1"/>
          </p:cNvSpPr>
          <p:nvPr>
            <p:ph idx="1"/>
          </p:nvPr>
        </p:nvSpPr>
        <p:spPr>
          <a:xfrm>
            <a:off x="395536" y="1412776"/>
            <a:ext cx="2880320" cy="4464497"/>
          </a:xfrm>
        </p:spPr>
        <p:txBody>
          <a:bodyPr>
            <a:normAutofit/>
          </a:bodyPr>
          <a:lstStyle/>
          <a:p>
            <a:r>
              <a:rPr lang="en-US" dirty="0" smtClean="0"/>
              <a:t>Wind</a:t>
            </a:r>
          </a:p>
          <a:p>
            <a:r>
              <a:rPr lang="en-US" dirty="0" smtClean="0"/>
              <a:t>Solar</a:t>
            </a:r>
          </a:p>
          <a:p>
            <a:pPr lvl="1"/>
            <a:r>
              <a:rPr lang="en-US" dirty="0" smtClean="0"/>
              <a:t>PV</a:t>
            </a:r>
          </a:p>
          <a:p>
            <a:pPr lvl="1"/>
            <a:r>
              <a:rPr lang="en-US" dirty="0" smtClean="0"/>
              <a:t>STE</a:t>
            </a:r>
          </a:p>
          <a:p>
            <a:r>
              <a:rPr lang="en-US" dirty="0" smtClean="0"/>
              <a:t>Geothermal</a:t>
            </a:r>
          </a:p>
          <a:p>
            <a:r>
              <a:rPr lang="en-US" dirty="0" smtClean="0"/>
              <a:t>Marine</a:t>
            </a:r>
          </a:p>
          <a:p>
            <a:r>
              <a:rPr lang="en-US" dirty="0" smtClean="0"/>
              <a:t>Biomass</a:t>
            </a:r>
          </a:p>
        </p:txBody>
      </p:sp>
      <p:pic>
        <p:nvPicPr>
          <p:cNvPr id="6" name="Marcador de contenido 6"/>
          <p:cNvPicPr>
            <a:picLocks noChangeAspect="1"/>
          </p:cNvPicPr>
          <p:nvPr/>
        </p:nvPicPr>
        <p:blipFill>
          <a:blip r:embed="rId2"/>
          <a:srcRect t="12006" b="12006"/>
          <a:stretch>
            <a:fillRect/>
          </a:stretch>
        </p:blipFill>
        <p:spPr>
          <a:xfrm>
            <a:off x="3275856" y="4437112"/>
            <a:ext cx="3083588" cy="1728192"/>
          </a:xfrm>
          <a:prstGeom prst="rect">
            <a:avLst/>
          </a:prstGeom>
        </p:spPr>
      </p:pic>
      <p:pic>
        <p:nvPicPr>
          <p:cNvPr id="8" name="Marcador de contenido 5" descr="PC230480_red.jpg"/>
          <p:cNvPicPr>
            <a:picLocks noChangeAspect="1"/>
          </p:cNvPicPr>
          <p:nvPr/>
        </p:nvPicPr>
        <p:blipFill>
          <a:blip r:embed="rId3"/>
          <a:srcRect l="-73792" r="-73792"/>
          <a:stretch>
            <a:fillRect/>
          </a:stretch>
        </p:blipFill>
        <p:spPr bwMode="auto">
          <a:xfrm>
            <a:off x="3707904" y="3140968"/>
            <a:ext cx="7214610" cy="2368195"/>
          </a:xfrm>
          <a:prstGeom prst="rect">
            <a:avLst/>
          </a:prstGeom>
          <a:noFill/>
          <a:ln w="12700">
            <a:noFill/>
            <a:miter lim="800000"/>
            <a:headEnd/>
            <a:tailEnd/>
          </a:ln>
        </p:spPr>
      </p:pic>
      <p:pic>
        <p:nvPicPr>
          <p:cNvPr id="10" name="Picture 4" descr="Vista de una planta solar fotovoltaica en la localidad almeriense de Lucainena de las Torres"/>
          <p:cNvPicPr>
            <a:picLocks noChangeAspect="1" noChangeArrowheads="1"/>
          </p:cNvPicPr>
          <p:nvPr/>
        </p:nvPicPr>
        <p:blipFill>
          <a:blip r:embed="rId4" cstate="print"/>
          <a:srcRect t="11899" b="11899"/>
          <a:stretch>
            <a:fillRect/>
          </a:stretch>
        </p:blipFill>
        <p:spPr bwMode="auto">
          <a:xfrm>
            <a:off x="2915816" y="2276872"/>
            <a:ext cx="3707024" cy="2077691"/>
          </a:xfrm>
          <a:prstGeom prst="rect">
            <a:avLst/>
          </a:prstGeom>
          <a:noFill/>
          <a:ln w="9525">
            <a:noFill/>
            <a:miter lim="800000"/>
            <a:headEnd/>
            <a:tailEnd/>
          </a:ln>
        </p:spPr>
      </p:pic>
      <p:pic>
        <p:nvPicPr>
          <p:cNvPr id="9" name="Imagen 8"/>
          <p:cNvPicPr>
            <a:picLocks noChangeAspect="1"/>
          </p:cNvPicPr>
          <p:nvPr/>
        </p:nvPicPr>
        <p:blipFill>
          <a:blip r:embed="rId5"/>
          <a:stretch>
            <a:fillRect/>
          </a:stretch>
        </p:blipFill>
        <p:spPr>
          <a:xfrm>
            <a:off x="5060798" y="908721"/>
            <a:ext cx="3854973" cy="2160240"/>
          </a:xfrm>
          <a:prstGeom prst="rect">
            <a:avLst/>
          </a:prstGeom>
        </p:spPr>
      </p:pic>
    </p:spTree>
    <p:extLst>
      <p:ext uri="{BB962C8B-B14F-4D97-AF65-F5344CB8AC3E}">
        <p14:creationId xmlns:p14="http://schemas.microsoft.com/office/powerpoint/2010/main" val="1128472334"/>
      </p:ext>
    </p:extLst>
  </p:cSld>
  <p:clrMapOvr>
    <a:masterClrMapping/>
  </p:clrMapOvr>
</p:sld>
</file>

<file path=ppt/theme/theme1.xml><?xml version="1.0" encoding="utf-8"?>
<a:theme xmlns:a="http://schemas.openxmlformats.org/drawingml/2006/main" name="CTA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CTAER.potx</Template>
  <TotalTime>3107</TotalTime>
  <Words>367</Words>
  <Application>Microsoft Macintosh PowerPoint</Application>
  <PresentationFormat>Presentación en pantalla (4:3)</PresentationFormat>
  <Paragraphs>70</Paragraphs>
  <Slides>12</Slides>
  <Notes>3</Notes>
  <HiddenSlides>0</HiddenSlides>
  <MMClips>0</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CTAER</vt:lpstr>
      <vt:lpstr>Sustainable Energies  AAVP2011</vt:lpstr>
      <vt:lpstr>Presentación de PowerPoint</vt:lpstr>
      <vt:lpstr>Presentación de PowerPoint</vt:lpstr>
      <vt:lpstr>Presentación de PowerPoint</vt:lpstr>
      <vt:lpstr>Presentación de PowerPoint</vt:lpstr>
      <vt:lpstr>SKA Activities in Spain</vt:lpstr>
      <vt:lpstr>The Spanish RE Industry and SKA</vt:lpstr>
      <vt:lpstr>Characteristics of Renewable Energy Sources</vt:lpstr>
      <vt:lpstr>Renewable energy technologies</vt:lpstr>
      <vt:lpstr>Matching generation to demand</vt:lpstr>
      <vt:lpstr>Sustainable power supply for SKA</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GUADALUPE</dc:creator>
  <cp:lastModifiedBy>Manuel Silva Pérez</cp:lastModifiedBy>
  <cp:revision>55</cp:revision>
  <dcterms:created xsi:type="dcterms:W3CDTF">2011-04-28T07:20:21Z</dcterms:created>
  <dcterms:modified xsi:type="dcterms:W3CDTF">2011-12-15T08:59:57Z</dcterms:modified>
</cp:coreProperties>
</file>