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notesSlides/notesSlide1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Default Extension="pdf" ContentType="application/pdf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50" r:id="rId1"/>
  </p:sldMasterIdLst>
  <p:notesMasterIdLst>
    <p:notesMasterId r:id="rId14"/>
  </p:notesMasterIdLst>
  <p:sldIdLst>
    <p:sldId id="263" r:id="rId2"/>
    <p:sldId id="291" r:id="rId3"/>
    <p:sldId id="299" r:id="rId4"/>
    <p:sldId id="296" r:id="rId5"/>
    <p:sldId id="298" r:id="rId6"/>
    <p:sldId id="274" r:id="rId7"/>
    <p:sldId id="292" r:id="rId8"/>
    <p:sldId id="293" r:id="rId9"/>
    <p:sldId id="289" r:id="rId10"/>
    <p:sldId id="294" r:id="rId11"/>
    <p:sldId id="295" r:id="rId12"/>
    <p:sldId id="273" r:id="rId13"/>
  </p:sldIdLst>
  <p:sldSz cx="9144000" cy="6858000" type="screen4x3"/>
  <p:notesSz cx="7099300" cy="10223500"/>
  <p:defaultTextStyle>
    <a:defPPr>
      <a:defRPr lang="en-AU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Georgia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Georgia" charset="0"/>
        <a:ea typeface="ＭＳ Ｐゴシック" charset="-128"/>
        <a:cs typeface="ＭＳ Ｐゴシック" charset="-128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Georgia" charset="0"/>
        <a:ea typeface="ＭＳ Ｐゴシック" charset="-128"/>
        <a:cs typeface="ＭＳ Ｐゴシック" charset="-128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Georgia" charset="0"/>
        <a:ea typeface="ＭＳ Ｐゴシック" charset="-128"/>
        <a:cs typeface="ＭＳ Ｐゴシック" charset="-128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Georgia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Georgia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Georgia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Georgia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Georgia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FF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696" y="-12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8984" tIns="49492" rIns="98984" bIns="49492" numCol="1" anchor="t" anchorCtr="0" compatLnSpc="1">
            <a:prstTxWarp prst="textNoShape">
              <a:avLst/>
            </a:prstTxWarp>
          </a:bodyPr>
          <a:lstStyle>
            <a:lvl1pPr defTabSz="990600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8984" tIns="49492" rIns="98984" bIns="49492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3775" y="766763"/>
            <a:ext cx="5111750" cy="38338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150" y="4856163"/>
            <a:ext cx="5207000" cy="460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8984" tIns="49492" rIns="98984" bIns="494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noProof="0"/>
              <a:t>Click to edit Master text styles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12325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8984" tIns="49492" rIns="98984" bIns="49492" numCol="1" anchor="b" anchorCtr="0" compatLnSpc="1">
            <a:prstTxWarp prst="textNoShape">
              <a:avLst/>
            </a:prstTxWarp>
          </a:bodyPr>
          <a:lstStyle>
            <a:lvl1pPr defTabSz="990600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12325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8984" tIns="49492" rIns="98984" bIns="49492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latin typeface="Arial" charset="0"/>
              </a:defRPr>
            </a:lvl1pPr>
          </a:lstStyle>
          <a:p>
            <a:pPr>
              <a:defRPr/>
            </a:pPr>
            <a:fld id="{F30EF2DD-61F1-864B-BE90-6436271052A2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27C452-D4CD-D349-85CE-01127663A31E}" type="slidenum">
              <a:rPr lang="en-AU"/>
              <a:pPr/>
              <a:t>1</a:t>
            </a:fld>
            <a:endParaRPr lang="en-AU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AU" smtClean="0"/>
              <a:t>Click to edit Master subtitle style</a:t>
            </a:r>
            <a:endParaRPr lang="en-US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8925" y="1773238"/>
            <a:ext cx="2058988" cy="4103687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773238"/>
            <a:ext cx="6029325" cy="4103687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160000" y="89998"/>
            <a:ext cx="6907800" cy="594000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2160000" y="6029998"/>
            <a:ext cx="6907800" cy="228600"/>
          </a:xfrm>
        </p:spPr>
        <p:txBody>
          <a:bodyPr anchor="b">
            <a:noAutofit/>
          </a:bodyPr>
          <a:lstStyle>
            <a:lvl1pPr>
              <a:lnSpc>
                <a:spcPts val="1250"/>
              </a:lnSpc>
              <a:defRPr sz="900"/>
            </a:lvl1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696200" y="6705600"/>
            <a:ext cx="1447800" cy="174625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6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Free Range Science – Bendigo 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8"/>
          </p:nvPr>
        </p:nvSpPr>
        <p:spPr>
          <a:xfrm>
            <a:off x="7086600" y="6705600"/>
            <a:ext cx="381000" cy="152400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6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10B477B-9EB6-684C-81F9-D8425EE9F3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Rectangle 2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633663"/>
            <a:ext cx="3673475" cy="3243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83075" y="2633663"/>
            <a:ext cx="3673475" cy="3243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7" name="Rectangle 2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Rectangle 2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1773238"/>
            <a:ext cx="8229600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/>
              <a:t>Click to edit Master title style</a:t>
            </a:r>
          </a:p>
        </p:txBody>
      </p:sp>
      <p:sp>
        <p:nvSpPr>
          <p:cNvPr id="1027" name="Rectangle 1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633663"/>
            <a:ext cx="7499350" cy="324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</a:p>
        </p:txBody>
      </p:sp>
      <p:sp>
        <p:nvSpPr>
          <p:cNvPr id="16404" name="Rectangle 2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16408" name="Rectangle 24"/>
          <p:cNvSpPr>
            <a:spLocks noChangeArrowheads="1"/>
          </p:cNvSpPr>
          <p:nvPr/>
        </p:nvSpPr>
        <p:spPr bwMode="auto">
          <a:xfrm>
            <a:off x="673100" y="6316663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AU" sz="140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1030" name="Picture 26" descr="ICRAR logo small on black bg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274638" indent="-274638" algn="l" rtl="0" eaLnBrk="0" fontAlgn="base" hangingPunct="0">
        <a:spcBef>
          <a:spcPct val="20000"/>
        </a:spcBef>
        <a:spcAft>
          <a:spcPct val="4000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har char="–"/>
        <a:defRPr sz="2200">
          <a:solidFill>
            <a:schemeClr val="bg1"/>
          </a:solidFill>
          <a:latin typeface="+mn-lt"/>
          <a:ea typeface="+mn-ea"/>
          <a:cs typeface="+mn-cs"/>
        </a:defRPr>
      </a:lvl2pPr>
      <a:lvl3pPr marL="1147763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df"/><Relationship Id="rId6" Type="http://schemas.openxmlformats.org/officeDocument/2006/relationships/image" Target="../media/image14.png"/><Relationship Id="rId1" Type="http://schemas.openxmlformats.org/officeDocument/2006/relationships/video" Target="file://localhost/Users/235858C%20-%20old/Downloads/X16burst.mov" TargetMode="External"/><Relationship Id="rId2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2" descr="71727_slid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2832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Rectangle 13"/>
          <p:cNvSpPr>
            <a:spLocks noChangeArrowheads="1"/>
          </p:cNvSpPr>
          <p:nvPr/>
        </p:nvSpPr>
        <p:spPr bwMode="auto">
          <a:xfrm>
            <a:off x="457200" y="3200400"/>
            <a:ext cx="7772400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 bIns="0" anchor="ctr">
            <a:prstTxWarp prst="textNoShape">
              <a:avLst/>
            </a:prstTxWarp>
          </a:bodyPr>
          <a:lstStyle/>
          <a:p>
            <a:pPr eaLnBrk="1" hangingPunct="1"/>
            <a:r>
              <a:rPr lang="en-AU" sz="3200" b="1">
                <a:solidFill>
                  <a:schemeClr val="bg1"/>
                </a:solidFill>
                <a:latin typeface="Arial" charset="0"/>
              </a:rPr>
              <a:t/>
            </a:r>
            <a:br>
              <a:rPr lang="en-AU" sz="3200" b="1">
                <a:solidFill>
                  <a:schemeClr val="bg1"/>
                </a:solidFill>
                <a:latin typeface="Arial" charset="0"/>
              </a:rPr>
            </a:br>
            <a:r>
              <a:rPr lang="en-AU" sz="3200" b="1">
                <a:solidFill>
                  <a:schemeClr val="bg1"/>
                </a:solidFill>
                <a:latin typeface="Arial" charset="0"/>
              </a:rPr>
              <a:t/>
            </a:r>
            <a:br>
              <a:rPr lang="en-AU" sz="3200" b="1">
                <a:solidFill>
                  <a:schemeClr val="bg1"/>
                </a:solidFill>
                <a:latin typeface="Arial" charset="0"/>
              </a:rPr>
            </a:br>
            <a:endParaRPr lang="en-AU" sz="32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4340" name="Rectangle 15"/>
          <p:cNvSpPr>
            <a:spLocks noChangeArrowheads="1"/>
          </p:cNvSpPr>
          <p:nvPr/>
        </p:nvSpPr>
        <p:spPr bwMode="auto">
          <a:xfrm>
            <a:off x="457200" y="5867400"/>
            <a:ext cx="778827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r>
              <a:rPr lang="en-AU" sz="1600" dirty="0">
                <a:solidFill>
                  <a:schemeClr val="bg1"/>
                </a:solidFill>
                <a:latin typeface="+mn-lt"/>
              </a:rPr>
              <a:t>Prof. Steven Tingay (ICRAR, Curtin University</a:t>
            </a:r>
            <a:r>
              <a:rPr lang="en-AU" sz="1600" dirty="0" smtClean="0">
                <a:solidFill>
                  <a:schemeClr val="bg1"/>
                </a:solidFill>
                <a:latin typeface="+mn-lt"/>
              </a:rPr>
              <a:t>), MWA Director</a:t>
            </a:r>
          </a:p>
          <a:p>
            <a:pPr>
              <a:defRPr/>
            </a:pPr>
            <a:endParaRPr lang="en-AU" sz="1200" dirty="0">
              <a:solidFill>
                <a:schemeClr val="bg1"/>
              </a:solidFill>
              <a:latin typeface="+mn-lt"/>
            </a:endParaRPr>
          </a:p>
          <a:p>
            <a:pPr>
              <a:defRPr/>
            </a:pPr>
            <a:r>
              <a:rPr lang="en-US" sz="1200" dirty="0">
                <a:solidFill>
                  <a:srgbClr val="FFFFFF"/>
                </a:solidFill>
                <a:latin typeface="+mn-lt"/>
              </a:rPr>
              <a:t>December </a:t>
            </a:r>
            <a:r>
              <a:rPr lang="en-US" sz="1200" dirty="0" smtClean="0">
                <a:solidFill>
                  <a:srgbClr val="FFFFFF"/>
                </a:solidFill>
                <a:latin typeface="+mn-lt"/>
              </a:rPr>
              <a:t>2011:  Taking the AA </a:t>
            </a:r>
            <a:r>
              <a:rPr lang="en-US" sz="1200" dirty="0" err="1" smtClean="0">
                <a:solidFill>
                  <a:srgbClr val="FFFFFF"/>
                </a:solidFill>
                <a:latin typeface="+mn-lt"/>
              </a:rPr>
              <a:t>Programme</a:t>
            </a:r>
            <a:r>
              <a:rPr lang="en-US" sz="1200" dirty="0" smtClean="0">
                <a:solidFill>
                  <a:srgbClr val="FFFFFF"/>
                </a:solidFill>
                <a:latin typeface="+mn-lt"/>
              </a:rPr>
              <a:t> into </a:t>
            </a:r>
            <a:r>
              <a:rPr lang="en-US" sz="1200" dirty="0" smtClean="0">
                <a:solidFill>
                  <a:srgbClr val="FFFFFF"/>
                </a:solidFill>
                <a:latin typeface="+mn-lt"/>
              </a:rPr>
              <a:t>SKA Pre-construction</a:t>
            </a:r>
            <a:endParaRPr lang="en-US" sz="1200" dirty="0" smtClean="0">
              <a:solidFill>
                <a:srgbClr val="FFFFFF"/>
              </a:solidFill>
              <a:latin typeface="+mn-lt"/>
            </a:endParaRPr>
          </a:p>
          <a:p>
            <a:pPr>
              <a:defRPr/>
            </a:pPr>
            <a:endParaRPr lang="en-US" sz="1200" dirty="0" smtClean="0">
              <a:solidFill>
                <a:srgbClr val="FFFFFF"/>
              </a:solidFill>
              <a:latin typeface="+mn-lt"/>
            </a:endParaRPr>
          </a:p>
          <a:p>
            <a:pPr>
              <a:defRPr/>
            </a:pPr>
            <a:r>
              <a:rPr lang="en-AU" sz="1200" dirty="0" smtClean="0">
                <a:solidFill>
                  <a:schemeClr val="bg1"/>
                </a:solidFill>
                <a:latin typeface="+mn-lt"/>
              </a:rPr>
              <a:t>ASTRON</a:t>
            </a:r>
            <a:r>
              <a:rPr lang="en-AU" sz="1200" dirty="0" smtClean="0">
                <a:solidFill>
                  <a:schemeClr val="bg1"/>
                </a:solidFill>
                <a:latin typeface="+mn-lt"/>
              </a:rPr>
              <a:t>, </a:t>
            </a:r>
            <a:r>
              <a:rPr lang="en-AU" sz="1200" dirty="0">
                <a:solidFill>
                  <a:schemeClr val="bg1"/>
                </a:solidFill>
                <a:latin typeface="+mn-lt"/>
              </a:rPr>
              <a:t>December</a:t>
            </a:r>
            <a:r>
              <a:rPr lang="en-AU" sz="12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AU" sz="1200" dirty="0" smtClean="0">
                <a:solidFill>
                  <a:schemeClr val="bg1"/>
                </a:solidFill>
                <a:latin typeface="+mn-lt"/>
              </a:rPr>
              <a:t>12 - 16</a:t>
            </a:r>
            <a:r>
              <a:rPr lang="en-AU" sz="1200" dirty="0" smtClean="0">
                <a:solidFill>
                  <a:schemeClr val="bg1"/>
                </a:solidFill>
                <a:latin typeface="+mn-lt"/>
              </a:rPr>
              <a:t>, </a:t>
            </a:r>
            <a:r>
              <a:rPr lang="en-AU" sz="1200" dirty="0">
                <a:solidFill>
                  <a:schemeClr val="bg1"/>
                </a:solidFill>
                <a:latin typeface="+mn-lt"/>
              </a:rPr>
              <a:t>2011</a:t>
            </a:r>
          </a:p>
        </p:txBody>
      </p:sp>
      <p:sp>
        <p:nvSpPr>
          <p:cNvPr id="14341" name="TextBox 11"/>
          <p:cNvSpPr txBox="1">
            <a:spLocks noChangeArrowheads="1"/>
          </p:cNvSpPr>
          <p:nvPr/>
        </p:nvSpPr>
        <p:spPr bwMode="auto">
          <a:xfrm>
            <a:off x="2106132" y="1560493"/>
            <a:ext cx="499367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rPr>
              <a:t>The Murchison </a:t>
            </a:r>
            <a:r>
              <a:rPr lang="en-US" sz="2800" dirty="0" err="1" smtClean="0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rPr>
              <a:t>Widefield</a:t>
            </a:r>
            <a:r>
              <a:rPr lang="en-US" sz="2800" dirty="0" smtClean="0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rPr>
              <a:t> Array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rPr>
              <a:t>and SKA </a:t>
            </a:r>
            <a:r>
              <a:rPr lang="en-US" sz="2800" dirty="0" smtClean="0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rPr>
              <a:t>AA</a:t>
            </a:r>
            <a:r>
              <a:rPr lang="en-US" sz="2800" dirty="0" smtClean="0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rPr>
              <a:t> developments</a:t>
            </a:r>
            <a:endParaRPr lang="en-US" sz="2800" dirty="0">
              <a:solidFill>
                <a:schemeClr val="bg1"/>
              </a:solidFill>
              <a:latin typeface="Cambria" charset="0"/>
              <a:ea typeface="Cambria" charset="0"/>
              <a:cs typeface="Cambria" charset="0"/>
            </a:endParaRPr>
          </a:p>
        </p:txBody>
      </p:sp>
      <p:pic>
        <p:nvPicPr>
          <p:cNvPr id="14342" name="Picture 8" descr="MWA-config.png"/>
          <p:cNvPicPr>
            <a:picLocks noChangeAspect="1"/>
          </p:cNvPicPr>
          <p:nvPr/>
        </p:nvPicPr>
        <p:blipFill>
          <a:blip r:embed="rId4"/>
          <a:srcRect t="50169"/>
          <a:stretch>
            <a:fillRect/>
          </a:stretch>
        </p:blipFill>
        <p:spPr bwMode="auto">
          <a:xfrm rot="5400000">
            <a:off x="828675" y="2657475"/>
            <a:ext cx="260985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3067" y="2667000"/>
            <a:ext cx="4605866" cy="2590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19200" y="4572000"/>
            <a:ext cx="1986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MWA configuration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381000"/>
            <a:ext cx="8229600" cy="639762"/>
          </a:xfrm>
        </p:spPr>
        <p:txBody>
          <a:bodyPr/>
          <a:lstStyle/>
          <a:p>
            <a:r>
              <a:rPr lang="en-US" dirty="0" smtClean="0"/>
              <a:t>A proposition to the AA team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71600"/>
            <a:ext cx="7848600" cy="3243262"/>
          </a:xfrm>
        </p:spPr>
        <p:txBody>
          <a:bodyPr/>
          <a:lstStyle/>
          <a:p>
            <a:pPr>
              <a:buNone/>
            </a:pPr>
            <a:r>
              <a:rPr lang="en-US" sz="2000" dirty="0" smtClean="0"/>
              <a:t>	Excess MWA infrastructure could host AA instrumentation during SKA pre-construction:</a:t>
            </a:r>
          </a:p>
          <a:p>
            <a:pPr>
              <a:buNone/>
            </a:pPr>
            <a:endParaRPr lang="en-US" sz="2000" dirty="0" smtClean="0"/>
          </a:p>
          <a:p>
            <a:r>
              <a:rPr lang="en-US" sz="1800" dirty="0" smtClean="0"/>
              <a:t>At least 2 </a:t>
            </a:r>
            <a:r>
              <a:rPr lang="en-US" sz="1800" dirty="0" err="1" smtClean="0"/>
              <a:t>x</a:t>
            </a:r>
            <a:r>
              <a:rPr lang="en-US" sz="1800" dirty="0" smtClean="0"/>
              <a:t> 300 </a:t>
            </a:r>
            <a:r>
              <a:rPr lang="en-US" sz="1800" dirty="0" err="1" smtClean="0"/>
              <a:t>m</a:t>
            </a:r>
            <a:r>
              <a:rPr lang="en-US" sz="1800" dirty="0" smtClean="0"/>
              <a:t> diameter areas for AA antennas;</a:t>
            </a:r>
          </a:p>
          <a:p>
            <a:r>
              <a:rPr lang="en-US" sz="1800" dirty="0" smtClean="0"/>
              <a:t>9 </a:t>
            </a:r>
            <a:r>
              <a:rPr lang="en-US" sz="1800" dirty="0" err="1" smtClean="0"/>
              <a:t>x</a:t>
            </a:r>
            <a:r>
              <a:rPr lang="en-US" sz="1800" dirty="0" smtClean="0"/>
              <a:t> concrete pads to accommodate receivers/</a:t>
            </a:r>
            <a:r>
              <a:rPr lang="en-US" sz="1800" dirty="0" err="1" smtClean="0"/>
              <a:t>beamformers</a:t>
            </a:r>
            <a:r>
              <a:rPr lang="en-US" sz="1800" dirty="0" smtClean="0"/>
              <a:t> etc;</a:t>
            </a:r>
          </a:p>
          <a:p>
            <a:r>
              <a:rPr lang="en-US" sz="1800" dirty="0" smtClean="0"/>
              <a:t>Power (240 V AC, 10 A outlets).  Approximately 3 kV total excess over 9 pad locations;</a:t>
            </a:r>
          </a:p>
          <a:p>
            <a:r>
              <a:rPr lang="en-US" sz="1800" dirty="0" smtClean="0"/>
              <a:t>~200 </a:t>
            </a:r>
            <a:r>
              <a:rPr lang="en-US" sz="1800" dirty="0" err="1" smtClean="0"/>
              <a:t>fibres</a:t>
            </a:r>
            <a:r>
              <a:rPr lang="en-US" sz="1800" dirty="0" smtClean="0"/>
              <a:t> excess over 9 pad locations, connected to 10 water cooled racks in central 160 dB shielded building;</a:t>
            </a:r>
          </a:p>
          <a:p>
            <a:r>
              <a:rPr lang="en-US" sz="1800" dirty="0" smtClean="0"/>
              <a:t>10 </a:t>
            </a:r>
            <a:r>
              <a:rPr lang="en-US" sz="1800" dirty="0" err="1" smtClean="0"/>
              <a:t>Gbps</a:t>
            </a:r>
            <a:r>
              <a:rPr lang="en-US" sz="1800" dirty="0" smtClean="0"/>
              <a:t> connection from shielded building to </a:t>
            </a:r>
            <a:r>
              <a:rPr lang="en-US" sz="1800" dirty="0" err="1" smtClean="0"/>
              <a:t>Pawsey</a:t>
            </a:r>
            <a:r>
              <a:rPr lang="en-US" sz="1800" dirty="0" smtClean="0"/>
              <a:t> Centre in Perth.  Approximately 2 – 3 </a:t>
            </a:r>
            <a:r>
              <a:rPr lang="en-US" sz="1800" dirty="0" err="1" smtClean="0"/>
              <a:t>Gbps</a:t>
            </a:r>
            <a:r>
              <a:rPr lang="en-US" sz="1800" dirty="0" smtClean="0"/>
              <a:t> excess on this link;</a:t>
            </a:r>
          </a:p>
          <a:p>
            <a:r>
              <a:rPr lang="en-US" sz="1800" dirty="0" smtClean="0"/>
              <a:t>15 PB storage facility at </a:t>
            </a:r>
            <a:r>
              <a:rPr lang="en-US" sz="1800" dirty="0" err="1" smtClean="0"/>
              <a:t>Pawsey</a:t>
            </a:r>
            <a:r>
              <a:rPr lang="en-US" sz="1800" dirty="0" smtClean="0"/>
              <a:t> (plus massive compute – CPU/GPU).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371600"/>
            <a:ext cx="7499350" cy="3243262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Advantages for AA development:</a:t>
            </a:r>
          </a:p>
          <a:p>
            <a:r>
              <a:rPr lang="en-US" dirty="0" smtClean="0"/>
              <a:t>Full signal path from field to archive;</a:t>
            </a:r>
          </a:p>
          <a:p>
            <a:r>
              <a:rPr lang="en-US" dirty="0" smtClean="0"/>
              <a:t>Quick and inexpensive start for AA testing at radio quiet location;</a:t>
            </a:r>
          </a:p>
          <a:p>
            <a:r>
              <a:rPr lang="en-US" dirty="0" smtClean="0"/>
              <a:t>Saves infrastructure development costs (approvals, agreements, contractors, management etc);</a:t>
            </a:r>
          </a:p>
          <a:p>
            <a:r>
              <a:rPr lang="en-US" dirty="0" smtClean="0"/>
              <a:t>Infrastructure is already RFI qualified;</a:t>
            </a:r>
          </a:p>
          <a:p>
            <a:r>
              <a:rPr lang="en-US" dirty="0" smtClean="0"/>
              <a:t>Cross-correlation of AA antennas with MWA antennas for testing?;</a:t>
            </a:r>
          </a:p>
          <a:p>
            <a:r>
              <a:rPr lang="en-US" dirty="0" smtClean="0"/>
              <a:t>Help from MWA team: </a:t>
            </a:r>
            <a:r>
              <a:rPr lang="en-US" dirty="0" smtClean="0">
                <a:solidFill>
                  <a:srgbClr val="FFFF00"/>
                </a:solidFill>
              </a:rPr>
              <a:t>Dr Randall </a:t>
            </a:r>
            <a:r>
              <a:rPr lang="en-US" dirty="0" err="1" smtClean="0">
                <a:solidFill>
                  <a:srgbClr val="FFFF00"/>
                </a:solidFill>
              </a:rPr>
              <a:t>Wayth</a:t>
            </a:r>
            <a:r>
              <a:rPr lang="en-US" dirty="0" smtClean="0">
                <a:solidFill>
                  <a:srgbClr val="FFFF00"/>
                </a:solidFill>
              </a:rPr>
              <a:t> (MWA Commissioning Scientist)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2286000" y="457200"/>
            <a:ext cx="8229600" cy="639763"/>
          </a:xfrm>
        </p:spPr>
        <p:txBody>
          <a:bodyPr/>
          <a:lstStyle/>
          <a:p>
            <a:r>
              <a:rPr lang="en-US" smtClean="0"/>
              <a:t>Summary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382000" cy="32432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	MWA prototype phase complete: science results being published.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	Final MWA construction phase commenced:</a:t>
            </a:r>
          </a:p>
          <a:p>
            <a:pPr lvl="1"/>
            <a:r>
              <a:rPr lang="en-US" dirty="0" smtClean="0"/>
              <a:t>Construction complete by November 2012;</a:t>
            </a:r>
          </a:p>
          <a:p>
            <a:pPr lvl="1"/>
            <a:r>
              <a:rPr lang="en-US" dirty="0" smtClean="0"/>
              <a:t>Commissioning underway by July 2011;</a:t>
            </a:r>
          </a:p>
          <a:p>
            <a:pPr lvl="1"/>
            <a:r>
              <a:rPr lang="en-US" dirty="0" smtClean="0"/>
              <a:t>First calls for science proposals in first half 2013.</a:t>
            </a: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	Excess MWA infrastructure (full signal path from </a:t>
            </a:r>
            <a:r>
              <a:rPr lang="en-US" dirty="0" smtClean="0"/>
              <a:t>field</a:t>
            </a:r>
            <a:r>
              <a:rPr lang="en-US" dirty="0" smtClean="0"/>
              <a:t> to archive) could help AA development program get off to a flying start in SKA pre-construction phase.</a:t>
            </a:r>
          </a:p>
          <a:p>
            <a:pPr>
              <a:buNone/>
            </a:pPr>
            <a:r>
              <a:rPr lang="en-US" dirty="0" smtClean="0"/>
              <a:t>	</a:t>
            </a:r>
          </a:p>
          <a:p>
            <a:pPr>
              <a:buNone/>
            </a:pPr>
            <a:endParaRPr lang="en-US" dirty="0" smtClean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Arrow Connector 21"/>
          <p:cNvCxnSpPr/>
          <p:nvPr/>
        </p:nvCxnSpPr>
        <p:spPr bwMode="auto">
          <a:xfrm>
            <a:off x="4724400" y="4953000"/>
            <a:ext cx="2362200" cy="158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>
            <a:off x="1676400" y="4953000"/>
            <a:ext cx="2362200" cy="158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 rot="16200000" flipH="1">
            <a:off x="788891" y="3696159"/>
            <a:ext cx="1459468" cy="1075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381000"/>
            <a:ext cx="8229600" cy="639762"/>
          </a:xfrm>
        </p:spPr>
        <p:txBody>
          <a:bodyPr/>
          <a:lstStyle/>
          <a:p>
            <a:r>
              <a:rPr lang="en-US" dirty="0" smtClean="0"/>
              <a:t>The Murchison </a:t>
            </a:r>
            <a:r>
              <a:rPr lang="en-US" dirty="0" err="1" smtClean="0"/>
              <a:t>Widefield</a:t>
            </a:r>
            <a:r>
              <a:rPr lang="en-US" dirty="0" smtClean="0"/>
              <a:t> Array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524000"/>
            <a:ext cx="8305800" cy="13716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	</a:t>
            </a:r>
            <a:r>
              <a:rPr lang="en-US" sz="1800" dirty="0" smtClean="0"/>
              <a:t>One of three SKA Precursor instruments: Pathfinder on an SKA candidate site.  The only low frequency SKA Precursor.</a:t>
            </a:r>
            <a:endParaRPr lang="en-US" sz="1800" dirty="0"/>
          </a:p>
        </p:txBody>
      </p:sp>
      <p:pic>
        <p:nvPicPr>
          <p:cNvPr id="4" name="Picture 16"/>
          <p:cNvPicPr>
            <a:picLocks noChangeAspect="1" noChangeArrowheads="1"/>
          </p:cNvPicPr>
          <p:nvPr/>
        </p:nvPicPr>
        <p:blipFill>
          <a:blip r:embed="rId2"/>
          <a:srcRect l="4546" t="30647" r="20454" b="21680"/>
          <a:stretch>
            <a:fillRect/>
          </a:stretch>
        </p:blipFill>
        <p:spPr bwMode="auto">
          <a:xfrm>
            <a:off x="381000" y="2743200"/>
            <a:ext cx="2331986" cy="990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5" name="Content Placeholder 55" descr="MWA-receiver.jpg"/>
          <p:cNvPicPr>
            <a:picLocks noChangeAspect="1"/>
          </p:cNvPicPr>
          <p:nvPr/>
        </p:nvPicPr>
        <p:blipFill>
          <a:blip r:embed="rId3"/>
          <a:srcRect l="-8172" t="38462" r="-7997"/>
          <a:stretch>
            <a:fillRect/>
          </a:stretch>
        </p:blipFill>
        <p:spPr bwMode="auto">
          <a:xfrm>
            <a:off x="533400" y="4419600"/>
            <a:ext cx="1905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 bwMode="auto">
          <a:xfrm>
            <a:off x="838200" y="3886200"/>
            <a:ext cx="1371600" cy="304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charset="0"/>
                <a:ea typeface="ＭＳ Ｐゴシック" charset="-128"/>
                <a:cs typeface="ＭＳ Ｐゴシック" charset="-128"/>
              </a:rPr>
              <a:t>Analog 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eorgia" charset="0"/>
                <a:ea typeface="ＭＳ Ｐゴシック" charset="-128"/>
                <a:cs typeface="ＭＳ Ｐゴシック" charset="-128"/>
              </a:rPr>
              <a:t>beamformer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eorgi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81115" y="3352800"/>
            <a:ext cx="762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FF00"/>
                </a:solidFill>
              </a:rPr>
              <a:t>“Tile”</a:t>
            </a:r>
            <a:endParaRPr lang="en-US" sz="1800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7200" y="5791200"/>
            <a:ext cx="2126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FF00"/>
                </a:solidFill>
              </a:rPr>
              <a:t>8 Tiles per receiver</a:t>
            </a:r>
            <a:endParaRPr lang="en-US" sz="1800" dirty="0">
              <a:solidFill>
                <a:srgbClr val="FFFF00"/>
              </a:solidFill>
            </a:endParaRPr>
          </a:p>
        </p:txBody>
      </p:sp>
      <p:pic>
        <p:nvPicPr>
          <p:cNvPr id="17" name="Picture 6" descr="IMG_0185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38600" y="4114800"/>
            <a:ext cx="2317750" cy="1739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1299176" y="5257800"/>
            <a:ext cx="1063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FF00"/>
                </a:solidFill>
              </a:rPr>
              <a:t>Receiver</a:t>
            </a:r>
            <a:endParaRPr lang="en-US" sz="1800" dirty="0">
              <a:solidFill>
                <a:srgbClr val="FFFF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052279" y="5486400"/>
            <a:ext cx="1348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FF00"/>
                </a:solidFill>
              </a:rPr>
              <a:t>Correlation</a:t>
            </a:r>
            <a:endParaRPr lang="en-US" sz="1800" dirty="0">
              <a:solidFill>
                <a:srgbClr val="FFFF00"/>
              </a:solidFill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7162800" y="4191000"/>
            <a:ext cx="1752600" cy="1447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charset="0"/>
              <a:ea typeface="ＭＳ Ｐゴシック" charset="-128"/>
              <a:cs typeface="ＭＳ Ｐゴシック" charset="-128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effectLst/>
              <a:latin typeface="Georgia" charset="0"/>
              <a:ea typeface="ＭＳ Ｐゴシック" charset="-128"/>
              <a:cs typeface="ＭＳ Ｐゴシック" charset="-128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effectLst/>
                <a:latin typeface="Georgia" charset="0"/>
                <a:ea typeface="ＭＳ Ｐゴシック" charset="-128"/>
                <a:cs typeface="ＭＳ Ｐゴシック" charset="-128"/>
              </a:rPr>
              <a:t>Data archive/processing</a:t>
            </a:r>
            <a:endParaRPr kumimoji="0" lang="en-US" sz="1600" b="0" i="0" u="none" strike="noStrike" cap="none" normalizeH="0" baseline="0" dirty="0">
              <a:ln>
                <a:noFill/>
              </a:ln>
              <a:effectLst/>
              <a:latin typeface="Georgi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572000" y="2514600"/>
            <a:ext cx="408316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 80 – 300 MHz;</a:t>
            </a:r>
          </a:p>
          <a:p>
            <a:pPr>
              <a:buFont typeface="Arial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 30 MHz of instantaneous bandwidth;</a:t>
            </a:r>
          </a:p>
          <a:p>
            <a:pPr>
              <a:buFont typeface="Arial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 40 kHz channels, 0.5 second integrations;</a:t>
            </a:r>
          </a:p>
          <a:p>
            <a:pPr>
              <a:buFont typeface="Arial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 3 km maximum baseline;</a:t>
            </a:r>
          </a:p>
          <a:p>
            <a:pPr>
              <a:buFont typeface="Arial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 128 tiles.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7000" y="4648200"/>
            <a:ext cx="914400" cy="6858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743200" y="4371201"/>
            <a:ext cx="8110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FF00"/>
                </a:solidFill>
              </a:rPr>
              <a:t>Fine PFB</a:t>
            </a:r>
            <a:endParaRPr lang="en-US" sz="1200" dirty="0">
              <a:solidFill>
                <a:srgbClr val="FFFF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06536" y="6400800"/>
            <a:ext cx="82040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Epoch of </a:t>
            </a:r>
            <a:r>
              <a:rPr lang="en-US" sz="2000" dirty="0" err="1" smtClean="0">
                <a:solidFill>
                  <a:srgbClr val="FFFFFF"/>
                </a:solidFill>
              </a:rPr>
              <a:t>Reionisation</a:t>
            </a:r>
            <a:r>
              <a:rPr lang="en-US" sz="2000" dirty="0" smtClean="0">
                <a:solidFill>
                  <a:srgbClr val="FFFFFF"/>
                </a:solidFill>
              </a:rPr>
              <a:t>;  Solar Physics;  Continuum surveys;  Transients</a:t>
            </a:r>
            <a:endParaRPr lang="en-US" sz="20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Placeholder 13" descr="murchison-shire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-13782" b="-13782"/>
          <a:stretch>
            <a:fillRect/>
          </a:stretch>
        </p:blipFill>
        <p:spPr>
          <a:xfrm>
            <a:off x="1017588" y="609600"/>
            <a:ext cx="6907212" cy="5938838"/>
          </a:xfrm>
        </p:spPr>
      </p:pic>
      <p:sp>
        <p:nvSpPr>
          <p:cNvPr id="15" name="Oval 14"/>
          <p:cNvSpPr/>
          <p:nvPr/>
        </p:nvSpPr>
        <p:spPr>
          <a:xfrm>
            <a:off x="2374900" y="4637088"/>
            <a:ext cx="114300" cy="115887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726" name="TextBox 15"/>
          <p:cNvSpPr txBox="1">
            <a:spLocks noChangeArrowheads="1"/>
          </p:cNvSpPr>
          <p:nvPr/>
        </p:nvSpPr>
        <p:spPr bwMode="auto">
          <a:xfrm>
            <a:off x="2451100" y="4484688"/>
            <a:ext cx="7366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Perth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300 </a:t>
            </a:r>
            <a:r>
              <a:rPr lang="en-US" dirty="0" err="1" smtClean="0"/>
              <a:t>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286000"/>
            <a:ext cx="8734269" cy="277495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 bwMode="auto">
          <a:xfrm>
            <a:off x="228600" y="5486400"/>
            <a:ext cx="8686800" cy="158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3882504" y="5410200"/>
            <a:ext cx="137529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300 </a:t>
            </a:r>
            <a:r>
              <a:rPr lang="en-US" sz="3200" dirty="0" err="1" smtClean="0">
                <a:solidFill>
                  <a:schemeClr val="bg1"/>
                </a:solidFill>
              </a:rPr>
              <a:t>m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/>
          <a:srcRect r="-738"/>
          <a:stretch>
            <a:fillRect/>
          </a:stretch>
        </p:blipFill>
        <p:spPr bwMode="auto">
          <a:xfrm>
            <a:off x="4724400" y="381000"/>
            <a:ext cx="4114800" cy="456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4800600" y="381000"/>
            <a:ext cx="209544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Ben McKinley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2774" name="Picture 6" descr="/Users/235858C - old/Downloads/X16burst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609600" y="1524000"/>
            <a:ext cx="3302000" cy="2960688"/>
          </a:xfrm>
          <a:prstGeom prst="rect">
            <a:avLst/>
          </a:prstGeom>
          <a:noFill/>
        </p:spPr>
      </p:pic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1600200" y="3657600"/>
            <a:ext cx="230063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Divya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Oberoi</a:t>
            </a:r>
            <a:r>
              <a:rPr lang="en-US" dirty="0" smtClean="0">
                <a:solidFill>
                  <a:schemeClr val="bg1"/>
                </a:solidFill>
              </a:rPr>
              <a:t>/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Lynn Matthews</a:t>
            </a:r>
            <a:endParaRPr lang="en-US" dirty="0"/>
          </a:p>
        </p:txBody>
      </p:sp>
      <p:pic>
        <p:nvPicPr>
          <p:cNvPr id="32776" name="Picture 7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>
                <a:lum bright="-58000" contrast="32000"/>
              </a:blip>
              <a:srcRect l="6679" t="15657" r="5612" b="14690"/>
              <a:stretch>
                <a:fillRect/>
              </a:stretch>
            </p:blipFill>
          </mc:Choice>
          <mc:Fallback>
            <p:blipFill>
              <a:blip r:embed="rId6">
                <a:lum bright="-58000" contrast="32000"/>
              </a:blip>
              <a:srcRect l="6679" t="15657" r="5612" b="14690"/>
              <a:stretch>
                <a:fillRect/>
              </a:stretch>
            </p:blipFill>
          </mc:Fallback>
        </mc:AlternateContent>
        <p:spPr bwMode="auto">
          <a:xfrm>
            <a:off x="3695700" y="3962400"/>
            <a:ext cx="3009900" cy="309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7" name="Text Box 9"/>
          <p:cNvSpPr txBox="1">
            <a:spLocks noChangeArrowheads="1"/>
          </p:cNvSpPr>
          <p:nvPr/>
        </p:nvSpPr>
        <p:spPr bwMode="auto">
          <a:xfrm>
            <a:off x="4276157" y="6248400"/>
            <a:ext cx="22008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Chris Williams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75" fill="hold"/>
                                        <p:tgtEl>
                                          <p:spTgt spid="327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277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27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27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77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2286000" y="381000"/>
            <a:ext cx="8229600" cy="639763"/>
          </a:xfrm>
        </p:spPr>
        <p:txBody>
          <a:bodyPr/>
          <a:lstStyle/>
          <a:p>
            <a:r>
              <a:rPr lang="en-US" dirty="0" smtClean="0"/>
              <a:t>MWA enters the final construction </a:t>
            </a:r>
            <a:br>
              <a:rPr lang="en-US" dirty="0" smtClean="0"/>
            </a:br>
            <a:r>
              <a:rPr lang="en-US" dirty="0" smtClean="0"/>
              <a:t>phase</a:t>
            </a:r>
            <a:endParaRPr lang="en-US" dirty="0" smtClean="0"/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609600" y="1438275"/>
            <a:ext cx="8534400" cy="4429125"/>
          </a:xfrm>
        </p:spPr>
        <p:txBody>
          <a:bodyPr/>
          <a:lstStyle/>
          <a:p>
            <a:pPr lvl="1"/>
            <a:r>
              <a:rPr lang="en-US" sz="1800" dirty="0" smtClean="0"/>
              <a:t>Build</a:t>
            </a:r>
            <a:r>
              <a:rPr lang="en-US" sz="1800" dirty="0" smtClean="0"/>
              <a:t>-out to </a:t>
            </a:r>
            <a:r>
              <a:rPr lang="en-US" sz="1800" dirty="0" smtClean="0"/>
              <a:t>512 antennas </a:t>
            </a:r>
            <a:r>
              <a:rPr lang="en-US" sz="1800" dirty="0" smtClean="0"/>
              <a:t>not </a:t>
            </a:r>
            <a:r>
              <a:rPr lang="en-US" sz="1800" dirty="0" smtClean="0"/>
              <a:t>possible, due to NSF funding decision;</a:t>
            </a:r>
          </a:p>
          <a:p>
            <a:pPr lvl="1"/>
            <a:r>
              <a:rPr lang="en-US" sz="1800" dirty="0" smtClean="0"/>
              <a:t>MWA de-scoped to 128 tiles;</a:t>
            </a:r>
          </a:p>
          <a:p>
            <a:pPr lvl="1"/>
            <a:r>
              <a:rPr lang="en-US" sz="1800" dirty="0" smtClean="0"/>
              <a:t>Readiness reviews (engineering/science) completed in November 2011;</a:t>
            </a:r>
          </a:p>
          <a:p>
            <a:pPr lvl="1"/>
            <a:r>
              <a:rPr lang="en-US" sz="1800" dirty="0" smtClean="0"/>
              <a:t>Fully funded project in Australia (remaining construction cost ~$8m)</a:t>
            </a:r>
          </a:p>
          <a:p>
            <a:pPr lvl="1"/>
            <a:endParaRPr lang="en-US" sz="1800" dirty="0" smtClean="0"/>
          </a:p>
          <a:p>
            <a:pPr lvl="1"/>
            <a:endParaRPr lang="en-US" sz="1800" dirty="0" smtClean="0"/>
          </a:p>
          <a:p>
            <a:pPr lvl="1"/>
            <a:endParaRPr lang="en-US" sz="1800" dirty="0" smtClean="0"/>
          </a:p>
          <a:p>
            <a:pPr lvl="1"/>
            <a:endParaRPr lang="en-US" sz="2000" dirty="0" smtClean="0"/>
          </a:p>
          <a:p>
            <a:pPr lvl="1"/>
            <a:endParaRPr lang="en-US" sz="1800" dirty="0" smtClean="0"/>
          </a:p>
          <a:p>
            <a:pPr lvl="1"/>
            <a:endParaRPr lang="en-US" sz="2000" dirty="0" smtClean="0"/>
          </a:p>
        </p:txBody>
      </p:sp>
      <p:pic>
        <p:nvPicPr>
          <p:cNvPr id="4" name="Picture 3" descr="MWA-config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2697957" y="1188244"/>
            <a:ext cx="34432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 bwMode="auto">
          <a:xfrm>
            <a:off x="1828800" y="5562600"/>
            <a:ext cx="19812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2411910" y="5486400"/>
            <a:ext cx="8646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 km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6629400" y="4953000"/>
            <a:ext cx="7620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6499924" y="4876800"/>
            <a:ext cx="10438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100 </a:t>
            </a:r>
            <a:r>
              <a:rPr lang="en-US" dirty="0" err="1" smtClean="0"/>
              <a:t>m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 bwMode="auto">
          <a:xfrm>
            <a:off x="2590800" y="4191000"/>
            <a:ext cx="304800" cy="3048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orgia" charset="0"/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 flipV="1">
            <a:off x="2895600" y="3124200"/>
            <a:ext cx="1981200" cy="1066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>
            <a:off x="2895600" y="4495800"/>
            <a:ext cx="1981200" cy="1371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>
            <a:off x="1905000" y="3276600"/>
            <a:ext cx="45720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1296863" y="3048000"/>
            <a:ext cx="8367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Receivers</a:t>
            </a:r>
            <a:endParaRPr lang="en-US" sz="1200" dirty="0"/>
          </a:p>
        </p:txBody>
      </p:sp>
      <p:cxnSp>
        <p:nvCxnSpPr>
          <p:cNvPr id="20" name="Straight Arrow Connector 19"/>
          <p:cNvCxnSpPr/>
          <p:nvPr/>
        </p:nvCxnSpPr>
        <p:spPr bwMode="auto">
          <a:xfrm rot="10800000" flipV="1">
            <a:off x="2590800" y="2971800"/>
            <a:ext cx="3810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TextBox 21"/>
          <p:cNvSpPr txBox="1"/>
          <p:nvPr/>
        </p:nvSpPr>
        <p:spPr>
          <a:xfrm>
            <a:off x="2895600" y="2819400"/>
            <a:ext cx="5098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Tiles</a:t>
            </a:r>
            <a:endParaRPr lang="en-US" sz="12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1600"/>
            <a:ext cx="9144000" cy="3243262"/>
          </a:xfrm>
        </p:spPr>
        <p:txBody>
          <a:bodyPr/>
          <a:lstStyle/>
          <a:p>
            <a:pPr lvl="1"/>
            <a:r>
              <a:rPr lang="en-US" sz="1800" dirty="0" smtClean="0"/>
              <a:t>Construction and supply contracts executed.</a:t>
            </a:r>
          </a:p>
          <a:p>
            <a:pPr lvl="1"/>
            <a:r>
              <a:rPr lang="en-US" sz="1800" dirty="0" smtClean="0"/>
              <a:t>Infrastructure (trenches, power and </a:t>
            </a:r>
            <a:r>
              <a:rPr lang="en-US" sz="1800" dirty="0" err="1" smtClean="0"/>
              <a:t>fibre</a:t>
            </a:r>
            <a:r>
              <a:rPr lang="en-US" sz="1800" dirty="0" smtClean="0"/>
              <a:t> reticulation): </a:t>
            </a:r>
            <a:r>
              <a:rPr lang="en-US" sz="1800" b="1" u="sng" dirty="0" smtClean="0">
                <a:solidFill>
                  <a:srgbClr val="FFFF00"/>
                </a:solidFill>
              </a:rPr>
              <a:t>enough for 256 antennas</a:t>
            </a:r>
            <a:r>
              <a:rPr lang="en-US" sz="1800" dirty="0" smtClean="0"/>
              <a:t>;</a:t>
            </a:r>
          </a:p>
          <a:p>
            <a:pPr lvl="1"/>
            <a:r>
              <a:rPr lang="en-US" sz="1800" dirty="0" smtClean="0"/>
              <a:t>128 Tiles and </a:t>
            </a:r>
            <a:r>
              <a:rPr lang="en-US" sz="1800" dirty="0" err="1" smtClean="0"/>
              <a:t>beamformers</a:t>
            </a:r>
            <a:r>
              <a:rPr lang="en-US" sz="1800" dirty="0" smtClean="0"/>
              <a:t> (supplied by Burns Industries, NH;</a:t>
            </a:r>
          </a:p>
          <a:p>
            <a:pPr lvl="1"/>
            <a:r>
              <a:rPr lang="en-US" sz="1800" dirty="0" smtClean="0"/>
              <a:t>16 receivers (supplied by SME, Poseidon Scientific Instruments, Fremantle);</a:t>
            </a:r>
          </a:p>
          <a:p>
            <a:pPr lvl="1"/>
            <a:r>
              <a:rPr lang="en-US" sz="1800" dirty="0" smtClean="0"/>
              <a:t>GPU-based </a:t>
            </a:r>
            <a:r>
              <a:rPr lang="en-US" sz="1800" dirty="0" err="1" smtClean="0"/>
              <a:t>correlator</a:t>
            </a:r>
            <a:r>
              <a:rPr lang="en-US" sz="1800" dirty="0" smtClean="0"/>
              <a:t> (supplied by IBM);</a:t>
            </a:r>
            <a:endParaRPr lang="en-US" sz="1800" dirty="0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3119206"/>
            <a:ext cx="3459163" cy="2290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6"/>
          <p:cNvPicPr>
            <a:picLocks noChangeAspect="1" noChangeArrowheads="1"/>
          </p:cNvPicPr>
          <p:nvPr/>
        </p:nvPicPr>
        <p:blipFill>
          <a:blip r:embed="rId3"/>
          <a:srcRect l="4546" t="30647" r="20454" b="21680"/>
          <a:stretch>
            <a:fillRect/>
          </a:stretch>
        </p:blipFill>
        <p:spPr bwMode="auto">
          <a:xfrm>
            <a:off x="1676400" y="5105400"/>
            <a:ext cx="3419499" cy="14525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6" name="Content Placeholder 55" descr="MWA-receiver.jpg"/>
          <p:cNvPicPr>
            <a:picLocks noChangeAspect="1"/>
          </p:cNvPicPr>
          <p:nvPr/>
        </p:nvPicPr>
        <p:blipFill>
          <a:blip r:embed="rId4"/>
          <a:srcRect l="-39847" r="-39847"/>
          <a:stretch>
            <a:fillRect/>
          </a:stretch>
        </p:blipFill>
        <p:spPr bwMode="auto">
          <a:xfrm>
            <a:off x="3429000" y="3124200"/>
            <a:ext cx="3060047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9840" y="3429000"/>
            <a:ext cx="1854960" cy="278765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62200" y="762000"/>
            <a:ext cx="6934200" cy="3243262"/>
          </a:xfrm>
        </p:spPr>
        <p:txBody>
          <a:bodyPr/>
          <a:lstStyle/>
          <a:p>
            <a:pPr lvl="1"/>
            <a:r>
              <a:rPr lang="en-US" sz="1800" dirty="0" smtClean="0"/>
              <a:t>CSIRO infrastructure.</a:t>
            </a:r>
          </a:p>
          <a:p>
            <a:pPr lvl="1"/>
            <a:r>
              <a:rPr lang="en-US" sz="1800" dirty="0" smtClean="0"/>
              <a:t>160 dB shielded building;</a:t>
            </a:r>
          </a:p>
          <a:p>
            <a:pPr lvl="1"/>
            <a:r>
              <a:rPr lang="en-US" sz="1800" dirty="0" smtClean="0"/>
              <a:t>10 </a:t>
            </a:r>
            <a:r>
              <a:rPr lang="en-US" sz="1800" dirty="0" err="1" smtClean="0"/>
              <a:t>Gbps</a:t>
            </a:r>
            <a:r>
              <a:rPr lang="en-US" sz="1800" dirty="0" smtClean="0"/>
              <a:t> connection to Perth;</a:t>
            </a:r>
          </a:p>
          <a:p>
            <a:pPr lvl="1"/>
            <a:r>
              <a:rPr lang="en-US" sz="1800" dirty="0" smtClean="0"/>
              <a:t>15 PB data storage @ $80m </a:t>
            </a:r>
            <a:r>
              <a:rPr lang="en-US" sz="1800" dirty="0" err="1" smtClean="0"/>
              <a:t>Pawsey</a:t>
            </a:r>
            <a:r>
              <a:rPr lang="en-US" sz="1800" dirty="0" smtClean="0"/>
              <a:t> supercomputing centre</a:t>
            </a:r>
            <a:endParaRPr lang="en-US" sz="1800" dirty="0"/>
          </a:p>
        </p:txBody>
      </p:sp>
      <p:pic>
        <p:nvPicPr>
          <p:cNvPr id="4" name="Picture 9" descr="nrn-network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72081" y="2438400"/>
            <a:ext cx="3509905" cy="405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9"/>
          <p:cNvSpPr txBox="1">
            <a:spLocks noChangeArrowheads="1"/>
          </p:cNvSpPr>
          <p:nvPr/>
        </p:nvSpPr>
        <p:spPr bwMode="auto">
          <a:xfrm>
            <a:off x="5843587" y="969963"/>
            <a:ext cx="20050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10 Gbps for MWA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rot="10800000" flipV="1">
            <a:off x="6172200" y="5105400"/>
            <a:ext cx="1143000" cy="9906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81800" y="2468865"/>
            <a:ext cx="1219200" cy="807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/>
          <a:srcRect b="13951"/>
          <a:stretch>
            <a:fillRect/>
          </a:stretch>
        </p:blipFill>
        <p:spPr bwMode="auto">
          <a:xfrm>
            <a:off x="6019800" y="3962400"/>
            <a:ext cx="2886920" cy="1569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3016509"/>
            <a:ext cx="4303150" cy="2850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2209800" y="381000"/>
            <a:ext cx="8229600" cy="639763"/>
          </a:xfrm>
        </p:spPr>
        <p:txBody>
          <a:bodyPr/>
          <a:lstStyle/>
          <a:p>
            <a:r>
              <a:rPr lang="en-US" dirty="0" smtClean="0"/>
              <a:t>MWA and SKA AA development</a:t>
            </a:r>
            <a:endParaRPr lang="en-US" dirty="0" smtClean="0"/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>
          <a:xfrm>
            <a:off x="685800" y="1371600"/>
            <a:ext cx="7499350" cy="3243263"/>
          </a:xfrm>
        </p:spPr>
        <p:txBody>
          <a:bodyPr/>
          <a:lstStyle/>
          <a:p>
            <a:pPr>
              <a:buNone/>
            </a:pPr>
            <a:endParaRPr lang="en-US" sz="1800" dirty="0" smtClean="0"/>
          </a:p>
        </p:txBody>
      </p:sp>
      <p:pic>
        <p:nvPicPr>
          <p:cNvPr id="29700" name="Picture 3" descr="mwa-aav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1295400"/>
            <a:ext cx="7696200" cy="4205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 bwMode="auto">
          <a:xfrm flipV="1">
            <a:off x="2971800" y="1828800"/>
            <a:ext cx="2057400" cy="1143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" name="Straight Arrow Connector 6"/>
          <p:cNvCxnSpPr/>
          <p:nvPr/>
        </p:nvCxnSpPr>
        <p:spPr bwMode="auto">
          <a:xfrm>
            <a:off x="2895600" y="3352800"/>
            <a:ext cx="2133600" cy="1524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228600" y="5638800"/>
            <a:ext cx="87610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MWA has infrastructure capacity built for 256 tiles, but will 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o</a:t>
            </a:r>
            <a:r>
              <a:rPr lang="en-US" dirty="0" smtClean="0">
                <a:solidFill>
                  <a:srgbClr val="FFFFFF"/>
                </a:solidFill>
              </a:rPr>
              <a:t>nly deploy 128 tiles in the first instance.  Excess infrastructure. 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 rot="16200000" flipH="1">
            <a:off x="1295400" y="2209800"/>
            <a:ext cx="2133600" cy="609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 rot="16200000" flipH="1">
            <a:off x="1752600" y="1752600"/>
            <a:ext cx="1600200" cy="990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1295400" y="1154668"/>
            <a:ext cx="6188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300 </a:t>
            </a:r>
            <a:r>
              <a:rPr lang="en-US" sz="1800" dirty="0" err="1" smtClean="0">
                <a:solidFill>
                  <a:srgbClr val="FFFFFF"/>
                </a:solidFill>
              </a:rPr>
              <a:t>m</a:t>
            </a:r>
            <a:r>
              <a:rPr lang="en-US" sz="1800" dirty="0" smtClean="0">
                <a:solidFill>
                  <a:srgbClr val="FFFFFF"/>
                </a:solidFill>
              </a:rPr>
              <a:t> diameter areas close to power and </a:t>
            </a:r>
            <a:r>
              <a:rPr lang="en-US" sz="1800" dirty="0" err="1" smtClean="0">
                <a:solidFill>
                  <a:srgbClr val="FFFFFF"/>
                </a:solidFill>
              </a:rPr>
              <a:t>fibre</a:t>
            </a:r>
            <a:r>
              <a:rPr lang="en-US" sz="1800" dirty="0" smtClean="0">
                <a:solidFill>
                  <a:srgbClr val="FFFFFF"/>
                </a:solidFill>
              </a:rPr>
              <a:t> connections</a:t>
            </a:r>
            <a:endParaRPr lang="en-US" sz="18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ＭＳ Ｐゴシック"/>
        <a:cs typeface="ＭＳ Ｐゴシック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eorgia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eorgia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42775</TotalTime>
  <Words>599</Words>
  <Application>Microsoft Macintosh PowerPoint</Application>
  <PresentationFormat>On-screen Show (4:3)</PresentationFormat>
  <Paragraphs>87</Paragraphs>
  <Slides>12</Slides>
  <Notes>1</Notes>
  <HiddenSlides>0</HiddenSlides>
  <MMClips>1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Custom Design</vt:lpstr>
      <vt:lpstr>Slide 1</vt:lpstr>
      <vt:lpstr>The Murchison Widefield Array</vt:lpstr>
      <vt:lpstr>Slide 3</vt:lpstr>
      <vt:lpstr>Slide 4</vt:lpstr>
      <vt:lpstr>Slide 5</vt:lpstr>
      <vt:lpstr>MWA enters the final construction  phase</vt:lpstr>
      <vt:lpstr>Slide 7</vt:lpstr>
      <vt:lpstr>Slide 8</vt:lpstr>
      <vt:lpstr>MWA and SKA AA development</vt:lpstr>
      <vt:lpstr>A proposition to the AA team</vt:lpstr>
      <vt:lpstr>Slide 11</vt:lpstr>
      <vt:lpstr>Summary</vt:lpstr>
    </vt:vector>
  </TitlesOfParts>
  <Company>Mindfield Group Pty Ltd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Scott Glendinning</dc:creator>
  <cp:lastModifiedBy>Steven Tingay</cp:lastModifiedBy>
  <cp:revision>106</cp:revision>
  <dcterms:created xsi:type="dcterms:W3CDTF">2011-12-12T08:26:47Z</dcterms:created>
  <dcterms:modified xsi:type="dcterms:W3CDTF">2011-12-13T09:50:18Z</dcterms:modified>
</cp:coreProperties>
</file>