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99" r:id="rId7"/>
    <p:sldId id="269" r:id="rId8"/>
    <p:sldId id="271" r:id="rId9"/>
    <p:sldId id="302" r:id="rId10"/>
    <p:sldId id="273" r:id="rId11"/>
    <p:sldId id="311" r:id="rId12"/>
    <p:sldId id="305" r:id="rId13"/>
    <p:sldId id="306" r:id="rId14"/>
    <p:sldId id="308" r:id="rId15"/>
    <p:sldId id="309" r:id="rId16"/>
    <p:sldId id="286" r:id="rId17"/>
    <p:sldId id="301" r:id="rId18"/>
    <p:sldId id="300" r:id="rId19"/>
    <p:sldId id="31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>
      <p:cViewPr varScale="1">
        <p:scale>
          <a:sx n="88" d="100"/>
          <a:sy n="88" d="100"/>
        </p:scale>
        <p:origin x="-1164" y="-108"/>
      </p:cViewPr>
      <p:guideLst>
        <p:guide orient="horz" pos="7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5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2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1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3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7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50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8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071E2-75C9-47C9-9F35-741D5F21E1D2}" type="datetimeFigureOut">
              <a:rPr lang="it-IT" smtClean="0"/>
              <a:t>14/12/2011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C370-C320-4889-B181-7ABE6642F9E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 descr="C:\_AA_dati_RT\tascone\Scienza\ASI-LSPE\Sfondo_CNR_IEIIT_c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6"/>
          <p:cNvSpPr txBox="1">
            <a:spLocks noChangeArrowheads="1"/>
          </p:cNvSpPr>
          <p:nvPr userDrawn="1"/>
        </p:nvSpPr>
        <p:spPr bwMode="auto">
          <a:xfrm>
            <a:off x="1184275" y="6477000"/>
            <a:ext cx="37417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CNR IEIIT –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Applied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Electromagnetics</a:t>
            </a:r>
            <a:r>
              <a:rPr lang="it-IT" sz="1600" b="1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Group</a:t>
            </a: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5492877" y="6504206"/>
            <a:ext cx="35448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it-IT" sz="1600" dirty="0" smtClean="0"/>
              <a:t>AAVP, </a:t>
            </a:r>
            <a:r>
              <a:rPr lang="it-IT" sz="1600" dirty="0" err="1" smtClean="0"/>
              <a:t>Dwingeloo</a:t>
            </a:r>
            <a:r>
              <a:rPr lang="it-IT" sz="1600" dirty="0" smtClean="0"/>
              <a:t>, </a:t>
            </a:r>
            <a:r>
              <a:rPr lang="it-IT" sz="1600" dirty="0" err="1" smtClean="0"/>
              <a:t>December</a:t>
            </a:r>
            <a:r>
              <a:rPr lang="it-IT" sz="1600" baseline="0" dirty="0" smtClean="0"/>
              <a:t> 12-16</a:t>
            </a:r>
            <a:r>
              <a:rPr lang="it-IT" sz="1600" dirty="0" smtClean="0"/>
              <a:t> 2011</a:t>
            </a:r>
            <a:endParaRPr lang="en-US" sz="1600" dirty="0">
              <a:solidFill>
                <a:srgbClr val="0066FF"/>
              </a:solidFill>
            </a:endParaRPr>
          </a:p>
        </p:txBody>
      </p:sp>
      <p:pic>
        <p:nvPicPr>
          <p:cNvPr id="11" name="Picture 78" descr="C:\_AA_dati_RT\tascone\Gestione\IEIIT\Insegne_IEIIT\Loghi 2011\Logo_CNR_IEIIT_orizz_trasp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38888"/>
            <a:ext cx="1190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en-US" dirty="0" smtClean="0"/>
              <a:t>AAVS0 Results, </a:t>
            </a:r>
            <a:br>
              <a:rPr lang="en-US" dirty="0" smtClean="0"/>
            </a:br>
            <a:r>
              <a:rPr lang="en-US" dirty="0" smtClean="0"/>
              <a:t>Dual-Polarized Vivaldi Antenna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1" y="3717032"/>
            <a:ext cx="8674992" cy="64807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G. </a:t>
            </a:r>
            <a:r>
              <a:rPr lang="it-IT" sz="2400" u="sng" dirty="0" err="1" smtClean="0">
                <a:solidFill>
                  <a:schemeClr val="tx1"/>
                </a:solidFill>
              </a:rPr>
              <a:t>Virone</a:t>
            </a:r>
            <a:r>
              <a:rPr lang="it-IT" sz="2400" dirty="0" smtClean="0">
                <a:solidFill>
                  <a:schemeClr val="tx1"/>
                </a:solidFill>
              </a:rPr>
              <a:t>, R. </a:t>
            </a:r>
            <a:r>
              <a:rPr lang="it-IT" sz="2400" dirty="0" err="1" smtClean="0">
                <a:solidFill>
                  <a:schemeClr val="tx1"/>
                </a:solidFill>
              </a:rPr>
              <a:t>Tascone</a:t>
            </a:r>
            <a:r>
              <a:rPr lang="it-IT" sz="2400" dirty="0" smtClean="0">
                <a:solidFill>
                  <a:schemeClr val="tx1"/>
                </a:solidFill>
              </a:rPr>
              <a:t>, A. Olivieri, O.A. </a:t>
            </a:r>
            <a:r>
              <a:rPr lang="it-IT" sz="2400" dirty="0" err="1" smtClean="0">
                <a:solidFill>
                  <a:schemeClr val="tx1"/>
                </a:solidFill>
              </a:rPr>
              <a:t>Peverini</a:t>
            </a:r>
            <a:r>
              <a:rPr lang="it-IT" sz="2400" dirty="0" smtClean="0">
                <a:solidFill>
                  <a:schemeClr val="tx1"/>
                </a:solidFill>
              </a:rPr>
              <a:t>, G. </a:t>
            </a:r>
            <a:r>
              <a:rPr lang="it-IT" sz="2400" dirty="0" err="1" smtClean="0">
                <a:solidFill>
                  <a:schemeClr val="tx1"/>
                </a:solidFill>
              </a:rPr>
              <a:t>Addamo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4" name="Picture 11" descr="C:\_AA_dati_RT\tascone\Gestione\IEIIT\Insegne_IEIIT\Loghi 2011\logo_IEIIT_busta_piccol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2"/>
          <a:stretch/>
        </p:blipFill>
        <p:spPr bwMode="auto">
          <a:xfrm>
            <a:off x="152400" y="76200"/>
            <a:ext cx="8774113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399" y="4437112"/>
            <a:ext cx="8884097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olidFill>
                  <a:schemeClr val="tx1"/>
                </a:solidFill>
              </a:rPr>
              <a:t>F. </a:t>
            </a:r>
            <a:r>
              <a:rPr lang="it-IT" sz="2800" dirty="0" err="1" smtClean="0">
                <a:solidFill>
                  <a:schemeClr val="tx1"/>
                </a:solidFill>
              </a:rPr>
              <a:t>Perini</a:t>
            </a:r>
            <a:r>
              <a:rPr lang="it-IT" sz="2800" dirty="0" smtClean="0">
                <a:solidFill>
                  <a:schemeClr val="tx1"/>
                </a:solidFill>
              </a:rPr>
              <a:t>*, M. Schiaffino*, J. Monari*, G. </a:t>
            </a:r>
            <a:r>
              <a:rPr lang="it-IT" sz="2800" dirty="0">
                <a:solidFill>
                  <a:schemeClr val="tx1"/>
                </a:solidFill>
              </a:rPr>
              <a:t>Bianchi *, </a:t>
            </a:r>
            <a:r>
              <a:rPr lang="it-IT" sz="2800" dirty="0" smtClean="0">
                <a:solidFill>
                  <a:schemeClr val="tx1"/>
                </a:solidFill>
              </a:rPr>
              <a:t>S. </a:t>
            </a:r>
            <a:r>
              <a:rPr lang="it-IT" sz="2800" dirty="0" err="1" smtClean="0">
                <a:solidFill>
                  <a:schemeClr val="tx1"/>
                </a:solidFill>
              </a:rPr>
              <a:t>Montebugnoli</a:t>
            </a:r>
            <a:r>
              <a:rPr lang="it-IT" sz="2800" dirty="0" smtClean="0">
                <a:solidFill>
                  <a:schemeClr val="tx1"/>
                </a:solidFill>
              </a:rPr>
              <a:t>*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56140"/>
            <a:ext cx="2001112" cy="12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1619672" y="5374956"/>
            <a:ext cx="3538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dirty="0" smtClean="0"/>
              <a:t>*Istituto </a:t>
            </a:r>
            <a:r>
              <a:rPr lang="it-IT" dirty="0"/>
              <a:t>di Radio Astronomia 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Istituto </a:t>
            </a:r>
            <a:r>
              <a:rPr lang="it-IT" dirty="0"/>
              <a:t>Nazionale di Astro Fisica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80728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Computation</a:t>
            </a:r>
            <a:r>
              <a:rPr lang="it-IT" dirty="0" smtClean="0"/>
              <a:t> of </a:t>
            </a:r>
            <a:r>
              <a:rPr lang="it-IT" dirty="0" err="1" smtClean="0"/>
              <a:t>Tant</a:t>
            </a:r>
            <a:r>
              <a:rPr lang="it-IT" baseline="-25000" dirty="0" err="1" smtClean="0"/>
              <a:t>Gnd</a:t>
            </a:r>
            <a:endParaRPr lang="it-IT" baseline="-25000" dirty="0"/>
          </a:p>
        </p:txBody>
      </p:sp>
      <p:sp>
        <p:nvSpPr>
          <p:cNvPr id="4" name="Callout con freccia a destra 3"/>
          <p:cNvSpPr/>
          <p:nvPr/>
        </p:nvSpPr>
        <p:spPr>
          <a:xfrm flipH="1">
            <a:off x="6156176" y="1845618"/>
            <a:ext cx="2880320" cy="10073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6706476" y="1933778"/>
            <a:ext cx="2312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Tant</a:t>
            </a:r>
            <a:r>
              <a:rPr lang="en-US" sz="2400" baseline="-25000" dirty="0" err="1" smtClean="0"/>
              <a:t>gnd</a:t>
            </a:r>
            <a:r>
              <a:rPr lang="en-US" sz="2400" baseline="-25000" dirty="0" smtClean="0"/>
              <a:t> </a:t>
            </a:r>
            <a:r>
              <a:rPr lang="en-US" sz="2400" dirty="0"/>
              <a:t>= T</a:t>
            </a:r>
            <a:r>
              <a:rPr lang="en-US" sz="2400" baseline="-25000" dirty="0"/>
              <a:t>0 </a:t>
            </a:r>
            <a:r>
              <a:rPr lang="en-US" sz="2400" dirty="0"/>
              <a:t>(1-</a:t>
            </a:r>
            <a:r>
              <a:rPr lang="en-US" sz="2400" i="1" dirty="0"/>
              <a:t>η</a:t>
            </a:r>
            <a:r>
              <a:rPr lang="en-US" sz="2400" baseline="-25000" dirty="0"/>
              <a:t>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290 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Gain vs </a:t>
            </a:r>
            <a:r>
              <a:rPr lang="it-IT" dirty="0" err="1" smtClean="0"/>
              <a:t>Frequency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08720"/>
            <a:ext cx="78867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1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6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Hexacopter</a:t>
            </a:r>
            <a:r>
              <a:rPr lang="it-IT" dirty="0" smtClean="0"/>
              <a:t> Far-Field </a:t>
            </a:r>
            <a:r>
              <a:rPr lang="it-IT" dirty="0" err="1" smtClean="0"/>
              <a:t>Measurements</a:t>
            </a:r>
            <a:r>
              <a:rPr lang="it-IT" dirty="0" smtClean="0"/>
              <a:t> (1)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10124"/>
          <a:stretch/>
        </p:blipFill>
        <p:spPr bwMode="auto">
          <a:xfrm>
            <a:off x="971600" y="1524000"/>
            <a:ext cx="6912768" cy="467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1600" y="1844823"/>
            <a:ext cx="311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http://www.mikrokopter.de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4572000" y="2780928"/>
            <a:ext cx="792088" cy="7767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98745" y="2533545"/>
            <a:ext cx="21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Telemetry</a:t>
            </a:r>
            <a:r>
              <a:rPr lang="it-IT" dirty="0" smtClean="0">
                <a:solidFill>
                  <a:schemeClr val="bg1"/>
                </a:solidFill>
              </a:rPr>
              <a:t> and GPS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Connettore 2 9"/>
          <p:cNvCxnSpPr>
            <a:stCxn id="12" idx="1"/>
          </p:cNvCxnSpPr>
          <p:nvPr/>
        </p:nvCxnSpPr>
        <p:spPr>
          <a:xfrm flipH="1">
            <a:off x="4968045" y="4873629"/>
            <a:ext cx="853152" cy="461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821197" y="4550463"/>
            <a:ext cx="206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RF TX and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battery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475656" y="894705"/>
            <a:ext cx="598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Collaboration with DITAG, Politecnico di Torino</a:t>
            </a:r>
            <a:endParaRPr lang="en-US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15616" y="4735129"/>
            <a:ext cx="21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Hexacopter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Battery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3062680" y="4550463"/>
            <a:ext cx="933256" cy="28602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6176035" y="5472818"/>
            <a:ext cx="206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Bow-tie</a:t>
            </a:r>
            <a:r>
              <a:rPr lang="it-IT" dirty="0" smtClean="0"/>
              <a:t> antenna</a:t>
            </a:r>
            <a:endParaRPr lang="en-US" dirty="0"/>
          </a:p>
        </p:txBody>
      </p:sp>
      <p:cxnSp>
        <p:nvCxnSpPr>
          <p:cNvPr id="28" name="Connettore 2 27"/>
          <p:cNvCxnSpPr/>
          <p:nvPr/>
        </p:nvCxnSpPr>
        <p:spPr>
          <a:xfrm flipH="1" flipV="1">
            <a:off x="5298745" y="5490299"/>
            <a:ext cx="853152" cy="16718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 flipV="1">
            <a:off x="4543000" y="5701947"/>
            <a:ext cx="1182321" cy="3913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712610" y="5867980"/>
            <a:ext cx="206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Optical </a:t>
            </a:r>
            <a:r>
              <a:rPr lang="it-IT" dirty="0" err="1" smtClean="0"/>
              <a:t>Scatterer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7775"/>
            <a:ext cx="4680520" cy="1143000"/>
          </a:xfrm>
        </p:spPr>
        <p:txBody>
          <a:bodyPr/>
          <a:lstStyle/>
          <a:p>
            <a:r>
              <a:rPr lang="en-US" smtClean="0"/>
              <a:t>Hexacopter (2)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41176" y="1125538"/>
            <a:ext cx="4834880" cy="5000625"/>
          </a:xfrm>
        </p:spPr>
        <p:txBody>
          <a:bodyPr/>
          <a:lstStyle/>
          <a:p>
            <a:r>
              <a:rPr lang="en-US" dirty="0" smtClean="0"/>
              <a:t>FF Pattern measurement in the operative condition (ground, small array) </a:t>
            </a:r>
          </a:p>
          <a:p>
            <a:r>
              <a:rPr lang="en-US" dirty="0" smtClean="0"/>
              <a:t>Meas. range &gt; 60 m</a:t>
            </a:r>
          </a:p>
          <a:p>
            <a:r>
              <a:rPr lang="en-US" dirty="0" smtClean="0"/>
              <a:t>GPS Accuracy : 0.5 m-&gt; 1 cm</a:t>
            </a:r>
          </a:p>
          <a:p>
            <a:r>
              <a:rPr lang="en-US" dirty="0" smtClean="0"/>
              <a:t>Total Station Accuracy: 5 mm</a:t>
            </a:r>
          </a:p>
          <a:p>
            <a:endParaRPr lang="en-US" dirty="0" smtClean="0"/>
          </a:p>
          <a:p>
            <a:r>
              <a:rPr lang="en-US" dirty="0" smtClean="0"/>
              <a:t>GPS-sync spectrum analyzer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53456" cy="60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nna montata_assie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r="24079"/>
          <a:stretch/>
        </p:blipFill>
        <p:spPr>
          <a:xfrm>
            <a:off x="2409516" y="3032777"/>
            <a:ext cx="2565033" cy="3039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88" y="212469"/>
            <a:ext cx="990977" cy="120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6" y="522264"/>
            <a:ext cx="1946605" cy="438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69" y="1556792"/>
            <a:ext cx="2258713" cy="1109279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783965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Low-cost Manufacturing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46605" y="2383416"/>
            <a:ext cx="1080129" cy="1756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Callout 1 (Border and Accent Bar) 14"/>
          <p:cNvSpPr/>
          <p:nvPr/>
        </p:nvSpPr>
        <p:spPr>
          <a:xfrm flipH="1">
            <a:off x="557869" y="5380376"/>
            <a:ext cx="1365603" cy="728950"/>
          </a:xfrm>
          <a:prstGeom prst="accentBorderCallout1">
            <a:avLst>
              <a:gd name="adj1" fmla="val 18750"/>
              <a:gd name="adj2" fmla="val -8333"/>
              <a:gd name="adj3" fmla="val -73145"/>
              <a:gd name="adj4" fmla="val -750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Target Cost</a:t>
            </a:r>
          </a:p>
          <a:p>
            <a:pPr algn="ctr"/>
            <a:r>
              <a:rPr lang="en-US" sz="1600" dirty="0" smtClean="0"/>
              <a:t>200€ x antenna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673" t="9462" r="12841" b="16562"/>
          <a:stretch/>
        </p:blipFill>
        <p:spPr>
          <a:xfrm>
            <a:off x="6988063" y="2098531"/>
            <a:ext cx="1746987" cy="2714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4803" t="29770" r="8616"/>
          <a:stretch/>
        </p:blipFill>
        <p:spPr>
          <a:xfrm>
            <a:off x="5490911" y="4569171"/>
            <a:ext cx="2531677" cy="15401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0367" y="1718683"/>
            <a:ext cx="4521088" cy="700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Mini-production of (48) Vivaldi, with 2cm honeycomb (used for High speed NL trains)</a:t>
            </a:r>
          </a:p>
        </p:txBody>
      </p:sp>
    </p:spTree>
    <p:extLst>
      <p:ext uri="{BB962C8B-B14F-4D97-AF65-F5344CB8AC3E}">
        <p14:creationId xmlns:p14="http://schemas.microsoft.com/office/powerpoint/2010/main" val="11673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Optical Self-Powered Vivaldi</a:t>
            </a:r>
            <a:endParaRPr lang="en-US" dirty="0"/>
          </a:p>
        </p:txBody>
      </p:sp>
      <p:pic>
        <p:nvPicPr>
          <p:cNvPr id="4" name="Picture 3" descr="ANTENNA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4" r="38212"/>
          <a:stretch/>
        </p:blipFill>
        <p:spPr>
          <a:xfrm>
            <a:off x="457200" y="927059"/>
            <a:ext cx="3418429" cy="4929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00" y="2405167"/>
            <a:ext cx="752917" cy="1460033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72" y="2443238"/>
            <a:ext cx="733285" cy="1421962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1" name="Line Callout 1 (Border and Accent Bar) 10"/>
          <p:cNvSpPr/>
          <p:nvPr/>
        </p:nvSpPr>
        <p:spPr>
          <a:xfrm flipH="1">
            <a:off x="73004" y="3803320"/>
            <a:ext cx="1042612" cy="489776"/>
          </a:xfrm>
          <a:prstGeom prst="accentBorderCallout1">
            <a:avLst>
              <a:gd name="adj1" fmla="val 43198"/>
              <a:gd name="adj2" fmla="val -3113"/>
              <a:gd name="adj3" fmla="val 65"/>
              <a:gd name="adj4" fmla="val -807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BATTERY</a:t>
            </a:r>
            <a:endParaRPr lang="en-US" sz="1600" dirty="0"/>
          </a:p>
        </p:txBody>
      </p:sp>
      <p:sp>
        <p:nvSpPr>
          <p:cNvPr id="12" name="Rettangolo 4"/>
          <p:cNvSpPr>
            <a:spLocks noChangeArrowheads="1"/>
          </p:cNvSpPr>
          <p:nvPr/>
        </p:nvSpPr>
        <p:spPr bwMode="auto">
          <a:xfrm>
            <a:off x="3865487" y="1125538"/>
            <a:ext cx="55644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  <a:cs typeface="Calibri" charset="0"/>
              </a:rPr>
              <a:t>-     Galvanic </a:t>
            </a:r>
            <a:r>
              <a:rPr lang="en-US" sz="2000" dirty="0">
                <a:latin typeface="Calibri" charset="0"/>
                <a:cs typeface="Calibri" charset="0"/>
              </a:rPr>
              <a:t>isolation between FE and </a:t>
            </a:r>
            <a:r>
              <a:rPr lang="en-US" sz="2000" dirty="0" smtClean="0">
                <a:latin typeface="Calibri" charset="0"/>
                <a:cs typeface="Calibri" charset="0"/>
              </a:rPr>
              <a:t>DS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charset="0"/>
                <a:cs typeface="Calibri" charset="0"/>
              </a:rPr>
              <a:t>more </a:t>
            </a:r>
            <a:r>
              <a:rPr lang="en-US" sz="2000" dirty="0">
                <a:latin typeface="Calibri" charset="0"/>
                <a:cs typeface="Calibri" charset="0"/>
              </a:rPr>
              <a:t>stable </a:t>
            </a:r>
            <a:r>
              <a:rPr lang="en-US" sz="2000" dirty="0" err="1">
                <a:latin typeface="Calibri" charset="0"/>
                <a:cs typeface="Calibri" charset="0"/>
              </a:rPr>
              <a:t>amplitude&amp;phase</a:t>
            </a:r>
            <a:r>
              <a:rPr lang="en-US" sz="2000" dirty="0">
                <a:latin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cs typeface="Calibri" charset="0"/>
              </a:rPr>
              <a:t>Vs</a:t>
            </a:r>
            <a:r>
              <a:rPr lang="en-US" sz="2000" dirty="0">
                <a:latin typeface="Calibri" charset="0"/>
                <a:cs typeface="Calibri" charset="0"/>
              </a:rPr>
              <a:t> temperature </a:t>
            </a:r>
            <a:endParaRPr lang="en-US" sz="2000" dirty="0" smtClean="0">
              <a:latin typeface="Calibri" charset="0"/>
              <a:cs typeface="Calibri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charset="0"/>
                <a:cs typeface="Calibri" charset="0"/>
              </a:rPr>
              <a:t>RFI immunity (self-shielded)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charset="0"/>
                <a:cs typeface="Calibri" charset="0"/>
              </a:rPr>
              <a:t>no </a:t>
            </a:r>
            <a:r>
              <a:rPr lang="en-US" sz="2000" dirty="0">
                <a:latin typeface="Calibri" charset="0"/>
                <a:cs typeface="Calibri" charset="0"/>
              </a:rPr>
              <a:t>Gain </a:t>
            </a:r>
            <a:r>
              <a:rPr lang="en-US" sz="2000" dirty="0" err="1" smtClean="0">
                <a:latin typeface="Calibri" charset="0"/>
                <a:cs typeface="Calibri" charset="0"/>
              </a:rPr>
              <a:t>disequalization</a:t>
            </a:r>
            <a:endParaRPr lang="en-US" sz="2000" dirty="0" smtClean="0">
              <a:latin typeface="Calibri" charset="0"/>
              <a:cs typeface="Calibri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charset="0"/>
                <a:cs typeface="Calibri" charset="0"/>
              </a:rPr>
              <a:t>no </a:t>
            </a:r>
            <a:r>
              <a:rPr lang="en-US" sz="2000" dirty="0">
                <a:latin typeface="Calibri" charset="0"/>
                <a:cs typeface="Calibri" charset="0"/>
              </a:rPr>
              <a:t>Power Distribution </a:t>
            </a:r>
            <a:r>
              <a:rPr lang="en-US" sz="2000" dirty="0">
                <a:latin typeface="Calibri" charset="0"/>
                <a:cs typeface="Calibri" charset="0"/>
                <a:sym typeface="Wingdings" pitchFamily="2" charset="2"/>
              </a:rPr>
              <a:t> </a:t>
            </a:r>
            <a:r>
              <a:rPr lang="en-US" sz="2000" dirty="0">
                <a:latin typeface="Calibri" charset="0"/>
                <a:cs typeface="Calibri" charset="0"/>
              </a:rPr>
              <a:t>no DC power losses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charset="0"/>
                <a:cs typeface="Calibri" charset="0"/>
              </a:rPr>
              <a:t>easy-deployable  </a:t>
            </a:r>
            <a:r>
              <a:rPr lang="en-US" sz="2000" dirty="0">
                <a:latin typeface="Calibri" charset="0"/>
                <a:cs typeface="Calibri" charset="0"/>
              </a:rPr>
              <a:t>(no buried FO)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</p:txBody>
      </p:sp>
      <p:sp>
        <p:nvSpPr>
          <p:cNvPr id="13" name="Line Callout 1 (Border and Accent Bar) 10"/>
          <p:cNvSpPr/>
          <p:nvPr/>
        </p:nvSpPr>
        <p:spPr>
          <a:xfrm flipH="1">
            <a:off x="51233" y="4445496"/>
            <a:ext cx="1042612" cy="489776"/>
          </a:xfrm>
          <a:prstGeom prst="accentBorderCallout1">
            <a:avLst>
              <a:gd name="adj1" fmla="val 43198"/>
              <a:gd name="adj2" fmla="val -3113"/>
              <a:gd name="adj3" fmla="val -44387"/>
              <a:gd name="adj4" fmla="val -609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Front End</a:t>
            </a:r>
            <a:endParaRPr lang="en-US" sz="16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78474" y="4831441"/>
            <a:ext cx="3409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dirty="0"/>
              <a:t>That area could be sufficient,</a:t>
            </a:r>
          </a:p>
          <a:p>
            <a:pPr algn="just" eaLnBrk="1" hangingPunct="1"/>
            <a:r>
              <a:rPr lang="en-US" dirty="0"/>
              <a:t>but we need more investigation </a:t>
            </a:r>
          </a:p>
          <a:p>
            <a:pPr algn="just" eaLnBrk="1" hangingPunct="1"/>
            <a:r>
              <a:rPr lang="en-US" dirty="0"/>
              <a:t>and tests on the field.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573178" y="4391975"/>
            <a:ext cx="0" cy="431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57200" y="5487092"/>
            <a:ext cx="3576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t-IT" dirty="0" err="1"/>
              <a:t>Thin</a:t>
            </a:r>
            <a:r>
              <a:rPr lang="it-IT" dirty="0"/>
              <a:t> </a:t>
            </a:r>
            <a:r>
              <a:rPr lang="it-IT" dirty="0" smtClean="0"/>
              <a:t>film (</a:t>
            </a:r>
            <a:r>
              <a:rPr lang="it-IT" dirty="0" err="1"/>
              <a:t>amorphous</a:t>
            </a:r>
            <a:r>
              <a:rPr lang="it-IT" dirty="0"/>
              <a:t> </a:t>
            </a:r>
            <a:r>
              <a:rPr lang="it-IT" dirty="0" err="1" smtClean="0"/>
              <a:t>silicon</a:t>
            </a:r>
            <a:r>
              <a:rPr lang="it-IT" dirty="0" smtClean="0"/>
              <a:t> </a:t>
            </a:r>
            <a:r>
              <a:rPr lang="it-IT" dirty="0"/>
              <a:t>)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978474" y="3645024"/>
            <a:ext cx="3049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ja-JP" dirty="0">
                <a:ea typeface="ＭＳ Ｐゴシック" charset="-128"/>
              </a:rPr>
              <a:t>We have 0.15 m</a:t>
            </a:r>
            <a:r>
              <a:rPr lang="en-US" altLang="ja-JP" baseline="30000" dirty="0">
                <a:ea typeface="ＭＳ Ｐゴシック" charset="-128"/>
              </a:rPr>
              <a:t>2</a:t>
            </a:r>
            <a:r>
              <a:rPr lang="en-US" altLang="ja-JP" dirty="0">
                <a:ea typeface="ＭＳ Ｐゴシック" charset="-128"/>
              </a:rPr>
              <a:t> maximum </a:t>
            </a:r>
          </a:p>
          <a:p>
            <a:r>
              <a:rPr lang="en-US" altLang="ja-JP" dirty="0">
                <a:ea typeface="ＭＳ Ｐゴシック" charset="-128"/>
              </a:rPr>
              <a:t>available area per arm. 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45545" y="3501008"/>
            <a:ext cx="454247" cy="198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results confirmed the computed data of the Dual-Pol Vivaldi v1.</a:t>
            </a:r>
          </a:p>
          <a:p>
            <a:r>
              <a:rPr lang="en-US" dirty="0" smtClean="0"/>
              <a:t>An improved version (v2) has been designed (AAVS0) and manufactured (4 x 4 array)</a:t>
            </a:r>
          </a:p>
          <a:p>
            <a:r>
              <a:rPr lang="en-US" dirty="0" smtClean="0"/>
              <a:t>Simulations of the soil ground effect confirm the performance (without additional mesh)</a:t>
            </a:r>
          </a:p>
          <a:p>
            <a:r>
              <a:rPr lang="en-US" dirty="0" smtClean="0"/>
              <a:t>A new measurement setup is being developed</a:t>
            </a:r>
          </a:p>
          <a:p>
            <a:r>
              <a:rPr lang="en-US" dirty="0" smtClean="0"/>
              <a:t>Industrialization process is in progress</a:t>
            </a:r>
          </a:p>
          <a:p>
            <a:r>
              <a:rPr lang="en-US" dirty="0" smtClean="0"/>
              <a:t>Optical Self-powered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4968" y="-18256"/>
            <a:ext cx="8229600" cy="1143000"/>
          </a:xfrm>
        </p:spPr>
        <p:txBody>
          <a:bodyPr/>
          <a:lstStyle/>
          <a:p>
            <a:r>
              <a:rPr lang="it-IT" dirty="0" smtClean="0"/>
              <a:t>3 x 3 Regular Array </a:t>
            </a:r>
            <a:r>
              <a:rPr lang="it-IT" dirty="0" err="1" smtClean="0"/>
              <a:t>Simulation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3333"/>
          <a:stretch/>
        </p:blipFill>
        <p:spPr>
          <a:xfrm>
            <a:off x="0" y="0"/>
            <a:ext cx="1979712" cy="1715601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00" y="1268760"/>
            <a:ext cx="6969000" cy="52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15816" y="836712"/>
            <a:ext cx="380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Element Spacing is 1.5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7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it-IT" dirty="0" smtClean="0"/>
              <a:t>VNA </a:t>
            </a:r>
            <a:r>
              <a:rPr lang="it-IT" dirty="0" err="1" smtClean="0"/>
              <a:t>Coupling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" y="908720"/>
            <a:ext cx="7311391" cy="54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Dual-</a:t>
            </a:r>
            <a:r>
              <a:rPr lang="it-IT" dirty="0" err="1" smtClean="0"/>
              <a:t>pol</a:t>
            </a:r>
            <a:r>
              <a:rPr lang="it-IT" dirty="0" smtClean="0"/>
              <a:t> Vivaldi 50 Ohm ver1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7904" y="1628800"/>
            <a:ext cx="518457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smtClean="0"/>
              <a:t>Maximum </a:t>
            </a:r>
            <a:r>
              <a:rPr lang="it-IT" dirty="0" err="1" smtClean="0"/>
              <a:t>size</a:t>
            </a:r>
            <a:r>
              <a:rPr lang="it-IT" dirty="0" smtClean="0"/>
              <a:t> 1.1 m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Metal-</a:t>
            </a:r>
            <a:r>
              <a:rPr lang="it-IT" dirty="0" err="1" smtClean="0"/>
              <a:t>only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50 Ohm </a:t>
            </a:r>
            <a:r>
              <a:rPr lang="it-IT" dirty="0" err="1" smtClean="0"/>
              <a:t>unbal</a:t>
            </a:r>
            <a:r>
              <a:rPr lang="it-IT" dirty="0" smtClean="0"/>
              <a:t> </a:t>
            </a:r>
            <a:r>
              <a:rPr lang="it-IT" dirty="0" err="1" smtClean="0"/>
              <a:t>impedance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No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ground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lane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Cross-</a:t>
            </a:r>
            <a:r>
              <a:rPr lang="it-IT" dirty="0" err="1" smtClean="0"/>
              <a:t>Pol</a:t>
            </a:r>
            <a:endParaRPr lang="it-IT" dirty="0"/>
          </a:p>
        </p:txBody>
      </p:sp>
      <p:pic>
        <p:nvPicPr>
          <p:cNvPr id="2050" name="Picture 2" descr="dual_pol_vivaldi_50Oh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r="29358"/>
          <a:stretch>
            <a:fillRect/>
          </a:stretch>
        </p:blipFill>
        <p:spPr bwMode="auto">
          <a:xfrm>
            <a:off x="611560" y="1700808"/>
            <a:ext cx="2633141" cy="40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dirty="0" smtClean="0"/>
              <a:t>Feed Configuration and Labeling</a:t>
            </a:r>
            <a:endParaRPr lang="en-US" dirty="0"/>
          </a:p>
        </p:txBody>
      </p:sp>
      <p:pic>
        <p:nvPicPr>
          <p:cNvPr id="4097" name="Picture 1" descr="vivaldi_pictur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03" b="982"/>
          <a:stretch/>
        </p:blipFill>
        <p:spPr bwMode="auto">
          <a:xfrm>
            <a:off x="258488" y="1124742"/>
            <a:ext cx="8613668" cy="51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65686" y="1271200"/>
            <a:ext cx="81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Front Probe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2"/>
          <p:cNvSpPr>
            <a:spLocks noChangeShapeType="1"/>
          </p:cNvSpPr>
          <p:nvPr/>
        </p:nvSpPr>
        <p:spPr bwMode="auto">
          <a:xfrm flipH="1">
            <a:off x="1887437" y="1816360"/>
            <a:ext cx="1676450" cy="148823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5003" y="4077072"/>
            <a:ext cx="817563" cy="76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Back Probe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ShapeType="1"/>
          </p:cNvSpPr>
          <p:nvPr/>
        </p:nvSpPr>
        <p:spPr bwMode="auto">
          <a:xfrm flipV="1">
            <a:off x="748029" y="3501008"/>
            <a:ext cx="871643" cy="779264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08520" y="1590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Parallelogramma 9"/>
          <p:cNvSpPr/>
          <p:nvPr/>
        </p:nvSpPr>
        <p:spPr>
          <a:xfrm rot="620981">
            <a:off x="340609" y="2867561"/>
            <a:ext cx="1165710" cy="288032"/>
          </a:xfrm>
          <a:prstGeom prst="parallelogram">
            <a:avLst>
              <a:gd name="adj" fmla="val 5726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arallelogramma 12"/>
          <p:cNvSpPr/>
          <p:nvPr/>
        </p:nvSpPr>
        <p:spPr>
          <a:xfrm rot="8740103">
            <a:off x="1658892" y="4074182"/>
            <a:ext cx="945584" cy="775023"/>
          </a:xfrm>
          <a:prstGeom prst="parallelogram">
            <a:avLst>
              <a:gd name="adj" fmla="val 6615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83768" y="5378088"/>
            <a:ext cx="338437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err="1" smtClean="0">
                <a:latin typeface="Arial" pitchFamily="34" charset="0"/>
                <a:ea typeface="Times New Roman" pitchFamily="18" charset="0"/>
              </a:rPr>
              <a:t>Housing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for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Electronics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ShapeType="1"/>
          </p:cNvSpPr>
          <p:nvPr/>
        </p:nvSpPr>
        <p:spPr bwMode="auto">
          <a:xfrm flipH="1" flipV="1">
            <a:off x="2131683" y="4461692"/>
            <a:ext cx="1584603" cy="9163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4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5048" y="-171400"/>
            <a:ext cx="8229600" cy="1143000"/>
          </a:xfrm>
        </p:spPr>
        <p:txBody>
          <a:bodyPr/>
          <a:lstStyle/>
          <a:p>
            <a:r>
              <a:rPr lang="it-IT" dirty="0" smtClean="0"/>
              <a:t>Manufacturing</a:t>
            </a:r>
            <a:endParaRPr lang="it-IT" dirty="0"/>
          </a:p>
        </p:txBody>
      </p:sp>
      <p:pic>
        <p:nvPicPr>
          <p:cNvPr id="1026" name="Picture 2" descr="https://lh3.googleusercontent.com/-RjndY96Ardc/Ti_Wqs51yDI/AAAAAAAAlQM/PeeZnndU9Lo/s512/DSC_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3747" r="12447"/>
          <a:stretch/>
        </p:blipFill>
        <p:spPr bwMode="auto">
          <a:xfrm>
            <a:off x="107504" y="3140968"/>
            <a:ext cx="1716829" cy="29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10105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48614"/>
            <a:ext cx="2937082" cy="39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lh5.googleusercontent.com/-BCMBUYFQJjs/Ti_XFqWbNYI/AAAAAAAAlRI/o4JHUHnMEZM/s720/DSC_00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/>
          <a:stretch/>
        </p:blipFill>
        <p:spPr bwMode="auto">
          <a:xfrm>
            <a:off x="1922155" y="3191204"/>
            <a:ext cx="4123634" cy="28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-uBUaKMhqkpw/Ti_VUbLDzaI/AAAAAAAAlOQ/fj4IwZonVj4/s720/DSC_0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3"/>
          <a:stretch/>
        </p:blipFill>
        <p:spPr bwMode="auto">
          <a:xfrm>
            <a:off x="134888" y="332656"/>
            <a:ext cx="3933056" cy="23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79712" y="2222682"/>
            <a:ext cx="1416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Laser cutter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836712"/>
            <a:ext cx="4370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-First Prototype</a:t>
            </a:r>
          </a:p>
          <a:p>
            <a:r>
              <a:rPr lang="en-US" sz="2400" smtClean="0"/>
              <a:t>-Laser cutting machine</a:t>
            </a:r>
          </a:p>
          <a:p>
            <a:r>
              <a:rPr lang="en-US" sz="2400" smtClean="0"/>
              <a:t>-Multi-layer alluminum prototype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268046" y="2060848"/>
            <a:ext cx="1672106" cy="1031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18" y="2049962"/>
            <a:ext cx="1608292" cy="103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1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10277"/>
            <a:ext cx="8229600" cy="1143000"/>
          </a:xfrm>
        </p:spPr>
        <p:txBody>
          <a:bodyPr/>
          <a:lstStyle/>
          <a:p>
            <a:r>
              <a:rPr lang="it-IT" dirty="0" smtClean="0"/>
              <a:t>VNA </a:t>
            </a:r>
            <a:r>
              <a:rPr lang="it-IT" dirty="0" err="1" smtClean="0"/>
              <a:t>Reflection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55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Pattern </a:t>
            </a:r>
            <a:r>
              <a:rPr lang="it-IT" dirty="0" err="1" smtClean="0"/>
              <a:t>Measurements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9508"/>
            <a:ext cx="16573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28" y="1388740"/>
            <a:ext cx="7726624" cy="49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9592" y="764704"/>
            <a:ext cx="717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Outdoor </a:t>
            </a:r>
            <a:r>
              <a:rPr lang="it-IT" sz="2400" dirty="0" err="1" smtClean="0"/>
              <a:t>Elevated</a:t>
            </a:r>
            <a:r>
              <a:rPr lang="it-IT" sz="2400" dirty="0" smtClean="0"/>
              <a:t> Antenna Test </a:t>
            </a:r>
            <a:r>
              <a:rPr lang="it-IT" sz="2400" dirty="0" err="1" smtClean="0"/>
              <a:t>Range</a:t>
            </a:r>
            <a:r>
              <a:rPr lang="it-IT" sz="2400" dirty="0" smtClean="0"/>
              <a:t> (</a:t>
            </a:r>
            <a:r>
              <a:rPr lang="it-IT" sz="2400" dirty="0" err="1" smtClean="0"/>
              <a:t>Turin</a:t>
            </a:r>
            <a:r>
              <a:rPr lang="it-IT" sz="2400" dirty="0" smtClean="0"/>
              <a:t>, </a:t>
            </a:r>
            <a:r>
              <a:rPr lang="it-IT" sz="2400" dirty="0" err="1" smtClean="0"/>
              <a:t>July</a:t>
            </a:r>
            <a:r>
              <a:rPr lang="it-IT" sz="2400" dirty="0" smtClean="0"/>
              <a:t> 2011) </a:t>
            </a:r>
            <a:endParaRPr lang="en-US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1" t="-945" r="7958" b="945"/>
          <a:stretch/>
        </p:blipFill>
        <p:spPr bwMode="auto">
          <a:xfrm>
            <a:off x="144016" y="2350438"/>
            <a:ext cx="2051720" cy="37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dirty="0" smtClean="0"/>
              <a:t>From Version 1 to Version 2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87" r="17084" b="-187"/>
          <a:stretch/>
        </p:blipFill>
        <p:spPr>
          <a:xfrm>
            <a:off x="539552" y="1546738"/>
            <a:ext cx="3309258" cy="31348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r="18214"/>
          <a:stretch/>
        </p:blipFill>
        <p:spPr>
          <a:xfrm>
            <a:off x="5405178" y="1571031"/>
            <a:ext cx="3151420" cy="3137313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4139952" y="2698866"/>
            <a:ext cx="108012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02784" y="5024440"/>
            <a:ext cx="398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Good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matching</a:t>
            </a:r>
            <a:r>
              <a:rPr lang="it-IT" b="1" dirty="0" smtClean="0">
                <a:solidFill>
                  <a:srgbClr val="00B050"/>
                </a:solidFill>
              </a:rPr>
              <a:t> in the 70-450 MHz band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91850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High back </a:t>
            </a:r>
            <a:r>
              <a:rPr lang="it-IT" dirty="0" err="1" smtClean="0">
                <a:solidFill>
                  <a:srgbClr val="FF0000"/>
                </a:solidFill>
              </a:rPr>
              <a:t>lobe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1702" y="5468674"/>
            <a:ext cx="314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Low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directivity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at</a:t>
            </a:r>
            <a:r>
              <a:rPr lang="it-IT" dirty="0" smtClean="0">
                <a:solidFill>
                  <a:srgbClr val="FF0000"/>
                </a:solidFill>
              </a:rPr>
              <a:t> 45° in E-</a:t>
            </a:r>
            <a:r>
              <a:rPr lang="it-IT" dirty="0" err="1" smtClean="0">
                <a:solidFill>
                  <a:srgbClr val="FF0000"/>
                </a:solidFill>
              </a:rPr>
              <a:t>plane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5045927"/>
            <a:ext cx="452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Acceptable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matching</a:t>
            </a:r>
            <a:r>
              <a:rPr lang="it-IT" b="1" dirty="0" smtClean="0">
                <a:solidFill>
                  <a:srgbClr val="00B050"/>
                </a:solidFill>
              </a:rPr>
              <a:t> in the 70-450 MHz band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43827" y="5939988"/>
            <a:ext cx="17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Lower back </a:t>
            </a:r>
            <a:r>
              <a:rPr lang="it-IT" b="1" dirty="0" err="1" smtClean="0">
                <a:solidFill>
                  <a:srgbClr val="00B050"/>
                </a:solidFill>
              </a:rPr>
              <a:t>lobe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97068" y="5518310"/>
            <a:ext cx="418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Higher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directivity</a:t>
            </a:r>
            <a:r>
              <a:rPr lang="it-IT" b="1" dirty="0" smtClean="0">
                <a:solidFill>
                  <a:srgbClr val="00B050"/>
                </a:solidFill>
              </a:rPr>
              <a:t> in the ±45° </a:t>
            </a:r>
            <a:r>
              <a:rPr lang="it-IT" b="1" dirty="0" err="1" smtClean="0">
                <a:solidFill>
                  <a:srgbClr val="00B050"/>
                </a:solidFill>
              </a:rPr>
              <a:t>sky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coverage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Vivaldi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r>
              <a:rPr lang="it-IT" dirty="0" smtClean="0"/>
              <a:t>/</a:t>
            </a:r>
            <a:r>
              <a:rPr lang="it-IT" dirty="0" err="1" smtClean="0"/>
              <a:t>T</a:t>
            </a:r>
            <a:r>
              <a:rPr lang="it-IT" baseline="-25000" dirty="0" err="1" smtClean="0"/>
              <a:t>sys</a:t>
            </a:r>
            <a:r>
              <a:rPr lang="it-IT" baseline="-25000" dirty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polarization</a:t>
            </a:r>
            <a:r>
              <a:rPr lang="it-IT" baseline="-25000" dirty="0" smtClean="0"/>
              <a:t> 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0" y="1190540"/>
            <a:ext cx="8375220" cy="53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 flipH="1">
            <a:off x="2987824" y="2921631"/>
            <a:ext cx="10801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Theta=0°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 flipH="1">
            <a:off x="2982887" y="5517232"/>
            <a:ext cx="1157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Theta=45°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olo 1"/>
          <p:cNvSpPr txBox="1">
            <a:spLocks/>
          </p:cNvSpPr>
          <p:nvPr/>
        </p:nvSpPr>
        <p:spPr>
          <a:xfrm>
            <a:off x="467544" y="-131788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Effect</a:t>
            </a:r>
            <a:r>
              <a:rPr lang="it-IT" dirty="0" smtClean="0"/>
              <a:t> of the </a:t>
            </a:r>
            <a:r>
              <a:rPr lang="it-IT" dirty="0" err="1" smtClean="0"/>
              <a:t>Soil</a:t>
            </a:r>
            <a:endParaRPr lang="en-US" dirty="0"/>
          </a:p>
        </p:txBody>
      </p:sp>
      <p:pic>
        <p:nvPicPr>
          <p:cNvPr id="262" name="Immagine 26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3160" r="23215"/>
          <a:stretch/>
        </p:blipFill>
        <p:spPr>
          <a:xfrm>
            <a:off x="3545512" y="1472877"/>
            <a:ext cx="1583091" cy="1720195"/>
          </a:xfrm>
          <a:prstGeom prst="rect">
            <a:avLst/>
          </a:prstGeom>
        </p:spPr>
      </p:pic>
      <p:pic>
        <p:nvPicPr>
          <p:cNvPr id="1282" name="Picture 25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50000" b="8095"/>
          <a:stretch/>
        </p:blipFill>
        <p:spPr bwMode="auto">
          <a:xfrm>
            <a:off x="47125" y="1011212"/>
            <a:ext cx="3516086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" name="CasellaDiTesto 262"/>
          <p:cNvSpPr txBox="1"/>
          <p:nvPr/>
        </p:nvSpPr>
        <p:spPr>
          <a:xfrm>
            <a:off x="899592" y="977395"/>
            <a:ext cx="21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ICRAR </a:t>
            </a:r>
            <a:r>
              <a:rPr lang="it-IT" sz="2400" dirty="0" err="1" smtClean="0"/>
              <a:t>Soil</a:t>
            </a:r>
            <a:r>
              <a:rPr lang="it-IT" sz="2400" dirty="0" smtClean="0"/>
              <a:t> DATA</a:t>
            </a:r>
            <a:endParaRPr lang="en-US" sz="2400" dirty="0"/>
          </a:p>
        </p:txBody>
      </p:sp>
      <p:pic>
        <p:nvPicPr>
          <p:cNvPr id="1284" name="Picture 2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r="50960" b="55442"/>
          <a:stretch/>
        </p:blipFill>
        <p:spPr bwMode="auto">
          <a:xfrm>
            <a:off x="5109962" y="614713"/>
            <a:ext cx="3831771" cy="30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5" name="Picture 26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r="51681" b="55122"/>
          <a:stretch/>
        </p:blipFill>
        <p:spPr bwMode="auto">
          <a:xfrm>
            <a:off x="5098197" y="3612299"/>
            <a:ext cx="3755571" cy="305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6" name="Picture 26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487" r="28336" b="46475"/>
          <a:stretch/>
        </p:blipFill>
        <p:spPr bwMode="auto">
          <a:xfrm>
            <a:off x="3545512" y="3768699"/>
            <a:ext cx="1745039" cy="145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" name="CasellaDiTesto 263"/>
          <p:cNvSpPr txBox="1"/>
          <p:nvPr/>
        </p:nvSpPr>
        <p:spPr>
          <a:xfrm>
            <a:off x="6012160" y="2376584"/>
            <a:ext cx="25294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= 0.7</a:t>
            </a:r>
            <a:endParaRPr lang="en-US" dirty="0"/>
          </a:p>
        </p:txBody>
      </p:sp>
      <p:sp>
        <p:nvSpPr>
          <p:cNvPr id="271" name="CasellaDiTesto 270"/>
          <p:cNvSpPr txBox="1"/>
          <p:nvPr/>
        </p:nvSpPr>
        <p:spPr>
          <a:xfrm>
            <a:off x="6372200" y="5819328"/>
            <a:ext cx="15688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Rad</a:t>
            </a:r>
            <a:r>
              <a:rPr lang="it-IT" dirty="0" smtClean="0"/>
              <a:t>. </a:t>
            </a:r>
            <a:r>
              <a:rPr lang="it-IT" dirty="0" err="1" smtClean="0"/>
              <a:t>Eff</a:t>
            </a:r>
            <a:r>
              <a:rPr lang="it-IT" dirty="0" smtClean="0"/>
              <a:t>. = 0.92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444</Words>
  <Application>Microsoft Office PowerPoint</Application>
  <PresentationFormat>Presentazione su schermo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AAVS0 Results,  Dual-Polarized Vivaldi Antenna</vt:lpstr>
      <vt:lpstr>Dual-pol Vivaldi 50 Ohm ver1</vt:lpstr>
      <vt:lpstr>Feed Configuration and Labeling</vt:lpstr>
      <vt:lpstr>Manufacturing</vt:lpstr>
      <vt:lpstr>VNA Reflection Measurement</vt:lpstr>
      <vt:lpstr>Radiation Pattern Measurements</vt:lpstr>
      <vt:lpstr>From Version 1 to Version 2</vt:lpstr>
      <vt:lpstr>Vivaldi Aeff/Tsys for each polarization </vt:lpstr>
      <vt:lpstr>Presentazione standard di PowerPoint</vt:lpstr>
      <vt:lpstr>Computation of TantGnd</vt:lpstr>
      <vt:lpstr>Gain vs Frequency</vt:lpstr>
      <vt:lpstr>Hexacopter Far-Field Measurements (1)</vt:lpstr>
      <vt:lpstr>Hexacopter (2)</vt:lpstr>
      <vt:lpstr>Presentazione standard di PowerPoint</vt:lpstr>
      <vt:lpstr>Presentazione standard di PowerPoint</vt:lpstr>
      <vt:lpstr>Conclusion</vt:lpstr>
      <vt:lpstr>Presentazione standard di PowerPoint</vt:lpstr>
      <vt:lpstr>3 x 3 Regular Array Simulation</vt:lpstr>
      <vt:lpstr>VNA Coupling Measurement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Virone</dc:creator>
  <cp:lastModifiedBy>Virone</cp:lastModifiedBy>
  <cp:revision>69</cp:revision>
  <dcterms:created xsi:type="dcterms:W3CDTF">2011-09-01T07:13:31Z</dcterms:created>
  <dcterms:modified xsi:type="dcterms:W3CDTF">2011-12-14T07:55:20Z</dcterms:modified>
</cp:coreProperties>
</file>