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9"/>
  </p:notesMasterIdLst>
  <p:handoutMasterIdLst>
    <p:handoutMasterId r:id="rId70"/>
  </p:handoutMasterIdLst>
  <p:sldIdLst>
    <p:sldId id="363" r:id="rId2"/>
    <p:sldId id="414" r:id="rId3"/>
    <p:sldId id="472" r:id="rId4"/>
    <p:sldId id="473" r:id="rId5"/>
    <p:sldId id="474" r:id="rId6"/>
    <p:sldId id="397" r:id="rId7"/>
    <p:sldId id="425" r:id="rId8"/>
    <p:sldId id="413" r:id="rId9"/>
    <p:sldId id="412" r:id="rId10"/>
    <p:sldId id="410" r:id="rId11"/>
    <p:sldId id="411" r:id="rId12"/>
    <p:sldId id="479" r:id="rId13"/>
    <p:sldId id="424" r:id="rId14"/>
    <p:sldId id="475" r:id="rId15"/>
    <p:sldId id="478" r:id="rId16"/>
    <p:sldId id="481" r:id="rId17"/>
    <p:sldId id="447" r:id="rId18"/>
    <p:sldId id="466" r:id="rId19"/>
    <p:sldId id="467" r:id="rId20"/>
    <p:sldId id="480" r:id="rId21"/>
    <p:sldId id="477" r:id="rId22"/>
    <p:sldId id="395" r:id="rId23"/>
    <p:sldId id="482" r:id="rId24"/>
    <p:sldId id="483" r:id="rId25"/>
    <p:sldId id="468" r:id="rId26"/>
    <p:sldId id="445" r:id="rId27"/>
    <p:sldId id="484" r:id="rId28"/>
    <p:sldId id="485" r:id="rId29"/>
    <p:sldId id="486" r:id="rId30"/>
    <p:sldId id="487" r:id="rId31"/>
    <p:sldId id="488" r:id="rId32"/>
    <p:sldId id="489" r:id="rId33"/>
    <p:sldId id="476" r:id="rId34"/>
    <p:sldId id="415" r:id="rId35"/>
    <p:sldId id="416" r:id="rId36"/>
    <p:sldId id="490" r:id="rId37"/>
    <p:sldId id="491" r:id="rId38"/>
    <p:sldId id="492" r:id="rId39"/>
    <p:sldId id="469" r:id="rId40"/>
    <p:sldId id="470" r:id="rId41"/>
    <p:sldId id="440" r:id="rId42"/>
    <p:sldId id="419" r:id="rId43"/>
    <p:sldId id="442" r:id="rId44"/>
    <p:sldId id="431" r:id="rId45"/>
    <p:sldId id="422" r:id="rId46"/>
    <p:sldId id="421" r:id="rId47"/>
    <p:sldId id="471" r:id="rId48"/>
    <p:sldId id="423" r:id="rId49"/>
    <p:sldId id="380" r:id="rId50"/>
    <p:sldId id="448" r:id="rId51"/>
    <p:sldId id="449" r:id="rId52"/>
    <p:sldId id="450" r:id="rId53"/>
    <p:sldId id="451" r:id="rId54"/>
    <p:sldId id="452" r:id="rId55"/>
    <p:sldId id="453" r:id="rId56"/>
    <p:sldId id="454" r:id="rId57"/>
    <p:sldId id="455" r:id="rId58"/>
    <p:sldId id="456" r:id="rId59"/>
    <p:sldId id="457" r:id="rId60"/>
    <p:sldId id="458" r:id="rId61"/>
    <p:sldId id="459" r:id="rId62"/>
    <p:sldId id="460" r:id="rId63"/>
    <p:sldId id="461" r:id="rId64"/>
    <p:sldId id="462" r:id="rId65"/>
    <p:sldId id="463" r:id="rId66"/>
    <p:sldId id="464" r:id="rId67"/>
    <p:sldId id="465" r:id="rId68"/>
  </p:sldIdLst>
  <p:sldSz cx="9144000" cy="6858000" type="screen4x3"/>
  <p:notesSz cx="6805613" cy="9939338"/>
  <p:defaultTextStyle>
    <a:defPPr>
      <a:defRPr lang="en-US"/>
    </a:defPPr>
    <a:lvl1pPr algn="l" rtl="0" fontAlgn="base">
      <a:lnSpc>
        <a:spcPct val="120000"/>
      </a:lnSpc>
      <a:spcBef>
        <a:spcPct val="0"/>
      </a:spcBef>
      <a:spcAft>
        <a:spcPct val="0"/>
      </a:spcAft>
      <a:defRPr sz="2400" kern="1200">
        <a:solidFill>
          <a:schemeClr val="tx1"/>
        </a:solidFill>
        <a:latin typeface="Verdana" pitchFamily="34" charset="0"/>
        <a:ea typeface="ＭＳ Ｐゴシック" pitchFamily="34" charset="-128"/>
        <a:cs typeface="+mn-cs"/>
      </a:defRPr>
    </a:lvl1pPr>
    <a:lvl2pPr marL="457200" algn="l" rtl="0" fontAlgn="base">
      <a:lnSpc>
        <a:spcPct val="120000"/>
      </a:lnSpc>
      <a:spcBef>
        <a:spcPct val="0"/>
      </a:spcBef>
      <a:spcAft>
        <a:spcPct val="0"/>
      </a:spcAft>
      <a:defRPr sz="2400" kern="1200">
        <a:solidFill>
          <a:schemeClr val="tx1"/>
        </a:solidFill>
        <a:latin typeface="Verdana" pitchFamily="34" charset="0"/>
        <a:ea typeface="ＭＳ Ｐゴシック" pitchFamily="34" charset="-128"/>
        <a:cs typeface="+mn-cs"/>
      </a:defRPr>
    </a:lvl2pPr>
    <a:lvl3pPr marL="914400" algn="l" rtl="0" fontAlgn="base">
      <a:lnSpc>
        <a:spcPct val="120000"/>
      </a:lnSpc>
      <a:spcBef>
        <a:spcPct val="0"/>
      </a:spcBef>
      <a:spcAft>
        <a:spcPct val="0"/>
      </a:spcAft>
      <a:defRPr sz="2400" kern="1200">
        <a:solidFill>
          <a:schemeClr val="tx1"/>
        </a:solidFill>
        <a:latin typeface="Verdana" pitchFamily="34" charset="0"/>
        <a:ea typeface="ＭＳ Ｐゴシック" pitchFamily="34" charset="-128"/>
        <a:cs typeface="+mn-cs"/>
      </a:defRPr>
    </a:lvl3pPr>
    <a:lvl4pPr marL="1371600" algn="l" rtl="0" fontAlgn="base">
      <a:lnSpc>
        <a:spcPct val="120000"/>
      </a:lnSpc>
      <a:spcBef>
        <a:spcPct val="0"/>
      </a:spcBef>
      <a:spcAft>
        <a:spcPct val="0"/>
      </a:spcAft>
      <a:defRPr sz="2400" kern="1200">
        <a:solidFill>
          <a:schemeClr val="tx1"/>
        </a:solidFill>
        <a:latin typeface="Verdana" pitchFamily="34" charset="0"/>
        <a:ea typeface="ＭＳ Ｐゴシック" pitchFamily="34" charset="-128"/>
        <a:cs typeface="+mn-cs"/>
      </a:defRPr>
    </a:lvl4pPr>
    <a:lvl5pPr marL="1828800" algn="l" rtl="0" fontAlgn="base">
      <a:lnSpc>
        <a:spcPct val="120000"/>
      </a:lnSpc>
      <a:spcBef>
        <a:spcPct val="0"/>
      </a:spcBef>
      <a:spcAft>
        <a:spcPct val="0"/>
      </a:spcAft>
      <a:defRPr sz="2400" kern="1200">
        <a:solidFill>
          <a:schemeClr val="tx1"/>
        </a:solidFill>
        <a:latin typeface="Verdana" pitchFamily="34" charset="0"/>
        <a:ea typeface="ＭＳ Ｐゴシック" pitchFamily="34" charset="-128"/>
        <a:cs typeface="+mn-cs"/>
      </a:defRPr>
    </a:lvl5pPr>
    <a:lvl6pPr marL="2286000" algn="l" defTabSz="914400" rtl="0" eaLnBrk="1" latinLnBrk="0" hangingPunct="1">
      <a:defRPr sz="2400" kern="1200">
        <a:solidFill>
          <a:schemeClr val="tx1"/>
        </a:solidFill>
        <a:latin typeface="Verdana" pitchFamily="34" charset="0"/>
        <a:ea typeface="ＭＳ Ｐゴシック" pitchFamily="34" charset="-128"/>
        <a:cs typeface="+mn-cs"/>
      </a:defRPr>
    </a:lvl6pPr>
    <a:lvl7pPr marL="2743200" algn="l" defTabSz="914400" rtl="0" eaLnBrk="1" latinLnBrk="0" hangingPunct="1">
      <a:defRPr sz="2400" kern="1200">
        <a:solidFill>
          <a:schemeClr val="tx1"/>
        </a:solidFill>
        <a:latin typeface="Verdana" pitchFamily="34" charset="0"/>
        <a:ea typeface="ＭＳ Ｐゴシック" pitchFamily="34" charset="-128"/>
        <a:cs typeface="+mn-cs"/>
      </a:defRPr>
    </a:lvl7pPr>
    <a:lvl8pPr marL="3200400" algn="l" defTabSz="914400" rtl="0" eaLnBrk="1" latinLnBrk="0" hangingPunct="1">
      <a:defRPr sz="2400" kern="1200">
        <a:solidFill>
          <a:schemeClr val="tx1"/>
        </a:solidFill>
        <a:latin typeface="Verdana" pitchFamily="34" charset="0"/>
        <a:ea typeface="ＭＳ Ｐゴシック" pitchFamily="34" charset="-128"/>
        <a:cs typeface="+mn-cs"/>
      </a:defRPr>
    </a:lvl8pPr>
    <a:lvl9pPr marL="3657600" algn="l" defTabSz="914400" rtl="0" eaLnBrk="1" latinLnBrk="0" hangingPunct="1">
      <a:defRPr sz="2400" kern="1200">
        <a:solidFill>
          <a:schemeClr val="tx1"/>
        </a:solidFill>
        <a:latin typeface="Verdana"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00"/>
    <a:srgbClr val="FFCC00"/>
    <a:srgbClr val="F17E1C"/>
    <a:srgbClr val="000000"/>
    <a:srgbClr val="5A5A5A"/>
    <a:srgbClr val="91FFFF"/>
    <a:srgbClr val="DD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65" autoAdjust="0"/>
    <p:restoredTop sz="80345" autoAdjust="0"/>
  </p:normalViewPr>
  <p:slideViewPr>
    <p:cSldViewPr>
      <p:cViewPr varScale="1">
        <p:scale>
          <a:sx n="106" d="100"/>
          <a:sy n="106" d="100"/>
        </p:scale>
        <p:origin x="-1764" y="-90"/>
      </p:cViewPr>
      <p:guideLst>
        <p:guide orient="horz" pos="672"/>
        <p:guide orient="horz" pos="1152"/>
        <p:guide orient="horz" pos="3962"/>
        <p:guide orient="horz" pos="2448"/>
        <p:guide orient="horz" pos="1008"/>
        <p:guide orient="horz" pos="894"/>
        <p:guide pos="269"/>
        <p:guide pos="3984"/>
        <p:guide pos="5408"/>
        <p:guide pos="2880"/>
        <p:guide pos="2784"/>
        <p:guide pos="696"/>
      </p:guideLst>
    </p:cSldViewPr>
  </p:slideViewPr>
  <p:outlineViewPr>
    <p:cViewPr>
      <p:scale>
        <a:sx n="33" d="100"/>
        <a:sy n="33" d="100"/>
      </p:scale>
      <p:origin x="0" y="5256"/>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882" y="-72"/>
      </p:cViewPr>
      <p:guideLst>
        <p:guide orient="horz" pos="3131"/>
        <p:guide pos="3954"/>
        <p:guide pos="333"/>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3629025" y="414338"/>
            <a:ext cx="2647950" cy="4968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hangingPunct="0">
              <a:lnSpc>
                <a:spcPct val="100000"/>
              </a:lnSpc>
              <a:defRPr sz="1200">
                <a:latin typeface="Arial" charset="0"/>
                <a:ea typeface="ＭＳ Ｐゴシック" pitchFamily="1" charset="-128"/>
                <a:cs typeface="+mn-cs"/>
              </a:defRPr>
            </a:lvl1pPr>
          </a:lstStyle>
          <a:p>
            <a:pPr>
              <a:defRPr/>
            </a:pPr>
            <a:r>
              <a:rPr lang="en-US"/>
              <a:t> </a:t>
            </a:r>
          </a:p>
        </p:txBody>
      </p:sp>
      <p:sp>
        <p:nvSpPr>
          <p:cNvPr id="15363" name="Rectangle 3"/>
          <p:cNvSpPr>
            <a:spLocks noGrp="1" noChangeArrowheads="1"/>
          </p:cNvSpPr>
          <p:nvPr>
            <p:ph type="dt" sz="quarter" idx="1"/>
          </p:nvPr>
        </p:nvSpPr>
        <p:spPr bwMode="auto">
          <a:xfrm>
            <a:off x="3629025" y="165100"/>
            <a:ext cx="2647950" cy="249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hangingPunct="0">
              <a:lnSpc>
                <a:spcPct val="100000"/>
              </a:lnSpc>
              <a:defRPr sz="900">
                <a:latin typeface="Verdana" pitchFamily="1" charset="0"/>
                <a:ea typeface="ＭＳ Ｐゴシック" pitchFamily="1" charset="-128"/>
                <a:cs typeface="+mn-cs"/>
              </a:defRPr>
            </a:lvl1pPr>
          </a:lstStyle>
          <a:p>
            <a:pPr>
              <a:defRPr/>
            </a:pPr>
            <a:endParaRPr lang="en-US"/>
          </a:p>
        </p:txBody>
      </p:sp>
      <p:sp>
        <p:nvSpPr>
          <p:cNvPr id="15364" name="Rectangle 4"/>
          <p:cNvSpPr>
            <a:spLocks noGrp="1" noChangeArrowheads="1"/>
          </p:cNvSpPr>
          <p:nvPr>
            <p:ph type="ftr" sz="quarter" idx="2"/>
          </p:nvPr>
        </p:nvSpPr>
        <p:spPr bwMode="auto">
          <a:xfrm>
            <a:off x="528638" y="9277350"/>
            <a:ext cx="2949575" cy="496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lnSpc>
                <a:spcPct val="100000"/>
              </a:lnSpc>
              <a:defRPr sz="900">
                <a:latin typeface="Verdana" pitchFamily="1" charset="0"/>
                <a:ea typeface="ＭＳ Ｐゴシック" pitchFamily="1" charset="-128"/>
                <a:cs typeface="+mn-cs"/>
              </a:defRPr>
            </a:lvl1pPr>
          </a:lstStyle>
          <a:p>
            <a:pPr>
              <a:defRPr/>
            </a:pPr>
            <a:endParaRPr lang="en-US"/>
          </a:p>
        </p:txBody>
      </p:sp>
      <p:sp>
        <p:nvSpPr>
          <p:cNvPr id="15365" name="Rectangle 5"/>
          <p:cNvSpPr>
            <a:spLocks noGrp="1" noChangeArrowheads="1"/>
          </p:cNvSpPr>
          <p:nvPr>
            <p:ph type="sldNum" sz="quarter" idx="3"/>
          </p:nvPr>
        </p:nvSpPr>
        <p:spPr bwMode="auto">
          <a:xfrm>
            <a:off x="5445125" y="9277350"/>
            <a:ext cx="831850"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r" eaLnBrk="0" hangingPunct="0">
              <a:lnSpc>
                <a:spcPct val="100000"/>
              </a:lnSpc>
              <a:defRPr sz="1200"/>
            </a:lvl1pPr>
          </a:lstStyle>
          <a:p>
            <a:pPr>
              <a:defRPr/>
            </a:pPr>
            <a:fld id="{841D7A86-0321-4028-80A8-7AE0486245A5}" type="slidenum">
              <a:rPr lang="en-US"/>
              <a:pPr>
                <a:defRPr/>
              </a:pPr>
              <a:t>‹#›</a:t>
            </a:fld>
            <a:endParaRPr lang="en-US"/>
          </a:p>
        </p:txBody>
      </p:sp>
      <p:pic>
        <p:nvPicPr>
          <p:cNvPr id="83974" name="Picture 8" descr="ASTRON_LogoBasis_ZW_low"/>
          <p:cNvPicPr>
            <a:picLocks noChangeAspect="1" noChangeArrowheads="1"/>
          </p:cNvPicPr>
          <p:nvPr/>
        </p:nvPicPr>
        <p:blipFill>
          <a:blip r:embed="rId2" cstate="print"/>
          <a:srcRect/>
          <a:stretch>
            <a:fillRect/>
          </a:stretch>
        </p:blipFill>
        <p:spPr bwMode="auto">
          <a:xfrm>
            <a:off x="328613" y="90488"/>
            <a:ext cx="2771775" cy="6556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528638" y="155575"/>
            <a:ext cx="2949575" cy="4968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hangingPunct="0">
              <a:lnSpc>
                <a:spcPct val="100000"/>
              </a:lnSpc>
              <a:defRPr sz="900">
                <a:latin typeface="Verdana" pitchFamily="1" charset="0"/>
                <a:ea typeface="ＭＳ Ｐゴシック" pitchFamily="1" charset="-128"/>
                <a:cs typeface="+mn-cs"/>
              </a:defRPr>
            </a:lvl1pPr>
          </a:lstStyle>
          <a:p>
            <a:pPr>
              <a:defRPr/>
            </a:pPr>
            <a:endParaRPr lang="en-US"/>
          </a:p>
        </p:txBody>
      </p:sp>
      <p:sp>
        <p:nvSpPr>
          <p:cNvPr id="4099" name="Rectangle 3"/>
          <p:cNvSpPr>
            <a:spLocks noGrp="1" noChangeArrowheads="1"/>
          </p:cNvSpPr>
          <p:nvPr>
            <p:ph type="dt" idx="1"/>
          </p:nvPr>
        </p:nvSpPr>
        <p:spPr bwMode="auto">
          <a:xfrm>
            <a:off x="4460875" y="165100"/>
            <a:ext cx="1816100" cy="4968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hangingPunct="0">
              <a:lnSpc>
                <a:spcPct val="100000"/>
              </a:lnSpc>
              <a:defRPr sz="900">
                <a:latin typeface="Verdana" pitchFamily="1" charset="0"/>
                <a:ea typeface="ＭＳ Ｐゴシック" pitchFamily="1" charset="-128"/>
                <a:cs typeface="+mn-cs"/>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08050" y="4721225"/>
            <a:ext cx="4989513" cy="4471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528638" y="9277350"/>
            <a:ext cx="453707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eaLnBrk="0" hangingPunct="0">
              <a:lnSpc>
                <a:spcPct val="100000"/>
              </a:lnSpc>
              <a:defRPr sz="900">
                <a:latin typeface="Verdana" pitchFamily="1" charset="0"/>
                <a:ea typeface="ＭＳ Ｐゴシック" pitchFamily="1" charset="-128"/>
                <a:cs typeface="+mn-cs"/>
              </a:defRPr>
            </a:lvl1pPr>
          </a:lstStyle>
          <a:p>
            <a:pPr>
              <a:defRPr/>
            </a:pPr>
            <a:endParaRPr lang="en-US"/>
          </a:p>
        </p:txBody>
      </p:sp>
      <p:sp>
        <p:nvSpPr>
          <p:cNvPr id="4103" name="Rectangle 7"/>
          <p:cNvSpPr>
            <a:spLocks noGrp="1" noChangeArrowheads="1"/>
          </p:cNvSpPr>
          <p:nvPr>
            <p:ph type="sldNum" sz="quarter" idx="5"/>
          </p:nvPr>
        </p:nvSpPr>
        <p:spPr bwMode="auto">
          <a:xfrm>
            <a:off x="5292725" y="9277350"/>
            <a:ext cx="984250"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r" eaLnBrk="0" hangingPunct="0">
              <a:lnSpc>
                <a:spcPct val="100000"/>
              </a:lnSpc>
              <a:defRPr sz="900"/>
            </a:lvl1pPr>
          </a:lstStyle>
          <a:p>
            <a:pPr>
              <a:defRPr/>
            </a:pPr>
            <a:fld id="{A6A6FF4D-7C76-4EDD-8DB2-4304F184B5D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900" kern="1200">
        <a:solidFill>
          <a:schemeClr val="tx1"/>
        </a:solidFill>
        <a:latin typeface="Verdana" pitchFamily="1" charset="0"/>
        <a:ea typeface="ＭＳ Ｐゴシック" pitchFamily="1" charset="-128"/>
        <a:cs typeface="ＭＳ Ｐゴシック" charset="-128"/>
      </a:defRPr>
    </a:lvl1pPr>
    <a:lvl2pPr marL="457200" algn="l" rtl="0" eaLnBrk="0" fontAlgn="base" hangingPunct="0">
      <a:spcBef>
        <a:spcPct val="30000"/>
      </a:spcBef>
      <a:spcAft>
        <a:spcPct val="0"/>
      </a:spcAft>
      <a:buChar char="-"/>
      <a:defRPr sz="900" kern="1200">
        <a:solidFill>
          <a:schemeClr val="tx1"/>
        </a:solidFill>
        <a:latin typeface="Verdana" pitchFamily="1" charset="0"/>
        <a:ea typeface="ＭＳ Ｐゴシック" pitchFamily="1" charset="-128"/>
        <a:cs typeface="+mn-cs"/>
      </a:defRPr>
    </a:lvl2pPr>
    <a:lvl3pPr marL="914400" algn="l" rtl="0" eaLnBrk="0" fontAlgn="base" hangingPunct="0">
      <a:spcBef>
        <a:spcPct val="30000"/>
      </a:spcBef>
      <a:spcAft>
        <a:spcPct val="0"/>
      </a:spcAft>
      <a:buChar char="-"/>
      <a:defRPr sz="900" kern="1200">
        <a:solidFill>
          <a:schemeClr val="tx1"/>
        </a:solidFill>
        <a:latin typeface="Verdana" pitchFamily="1" charset="0"/>
        <a:ea typeface="ＭＳ Ｐゴシック" pitchFamily="1" charset="-128"/>
        <a:cs typeface="+mn-cs"/>
      </a:defRPr>
    </a:lvl3pPr>
    <a:lvl4pPr marL="1371600" algn="l" rtl="0" eaLnBrk="0" fontAlgn="base" hangingPunct="0">
      <a:spcBef>
        <a:spcPct val="30000"/>
      </a:spcBef>
      <a:spcAft>
        <a:spcPct val="0"/>
      </a:spcAft>
      <a:buChar char="-"/>
      <a:defRPr sz="900" kern="1200">
        <a:solidFill>
          <a:schemeClr val="tx1"/>
        </a:solidFill>
        <a:latin typeface="Verdana" pitchFamily="1" charset="0"/>
        <a:ea typeface="ＭＳ Ｐゴシック" pitchFamily="1" charset="-128"/>
        <a:cs typeface="+mn-cs"/>
      </a:defRPr>
    </a:lvl4pPr>
    <a:lvl5pPr marL="1828800" algn="l" rtl="0" eaLnBrk="0" fontAlgn="base" hangingPunct="0">
      <a:spcBef>
        <a:spcPct val="30000"/>
      </a:spcBef>
      <a:spcAft>
        <a:spcPct val="0"/>
      </a:spcAft>
      <a:buChar char="-"/>
      <a:defRPr sz="900" kern="1200">
        <a:solidFill>
          <a:schemeClr val="tx1"/>
        </a:solidFill>
        <a:latin typeface="Verdana" pitchFamily="1"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nl.wikipedia.org/wiki/120_v.Chr." TargetMode="External"/><Relationship Id="rId13" Type="http://schemas.openxmlformats.org/officeDocument/2006/relationships/hyperlink" Target="http://nl.wikipedia.org/wiki/134_v.Chr." TargetMode="External"/><Relationship Id="rId18" Type="http://schemas.openxmlformats.org/officeDocument/2006/relationships/hyperlink" Target="http://nl.wikipedia.org/wiki/Hemellichaam" TargetMode="External"/><Relationship Id="rId3" Type="http://schemas.openxmlformats.org/officeDocument/2006/relationships/hyperlink" Target="http://nl.wikipedia.org/wiki/Grieks" TargetMode="External"/><Relationship Id="rId21" Type="http://schemas.openxmlformats.org/officeDocument/2006/relationships/hyperlink" Target="http://nl.wikipedia.org/wiki/Klassieke_mechanica" TargetMode="External"/><Relationship Id="rId7" Type="http://schemas.openxmlformats.org/officeDocument/2006/relationships/hyperlink" Target="http://nl.wikipedia.org/wiki/Rodos_(eiland)" TargetMode="External"/><Relationship Id="rId12" Type="http://schemas.openxmlformats.org/officeDocument/2006/relationships/hyperlink" Target="http://nl.wikipedia.org/wiki/Wiskunde" TargetMode="External"/><Relationship Id="rId17" Type="http://schemas.openxmlformats.org/officeDocument/2006/relationships/hyperlink" Target="http://nl.wikipedia.org/wiki/Magnitude" TargetMode="External"/><Relationship Id="rId2" Type="http://schemas.openxmlformats.org/officeDocument/2006/relationships/slide" Target="../slides/slide3.xml"/><Relationship Id="rId16" Type="http://schemas.openxmlformats.org/officeDocument/2006/relationships/hyperlink" Target="http://nl.wikipedia.org/wiki/Maan" TargetMode="External"/><Relationship Id="rId20" Type="http://schemas.openxmlformats.org/officeDocument/2006/relationships/hyperlink" Target="http://nl.wikipedia.org/wiki/Plutarchus" TargetMode="External"/><Relationship Id="rId1" Type="http://schemas.openxmlformats.org/officeDocument/2006/relationships/notesMaster" Target="../notesMasters/notesMaster1.xml"/><Relationship Id="rId6" Type="http://schemas.openxmlformats.org/officeDocument/2006/relationships/hyperlink" Target="http://nl.wikipedia.org/wiki/190_v.Chr." TargetMode="External"/><Relationship Id="rId11" Type="http://schemas.openxmlformats.org/officeDocument/2006/relationships/hyperlink" Target="http://nl.wikipedia.org/wiki/Geograaf" TargetMode="External"/><Relationship Id="rId24" Type="http://schemas.openxmlformats.org/officeDocument/2006/relationships/hyperlink" Target="http://nl.wikipedia.org/wiki/Hipparcos" TargetMode="External"/><Relationship Id="rId5" Type="http://schemas.openxmlformats.org/officeDocument/2006/relationships/hyperlink" Target="http://nl.wikipedia.org/wiki/%C4%B0znik_(stad)" TargetMode="External"/><Relationship Id="rId15" Type="http://schemas.openxmlformats.org/officeDocument/2006/relationships/hyperlink" Target="http://nl.wikipedia.org/wiki/Zonsverduistering" TargetMode="External"/><Relationship Id="rId23" Type="http://schemas.openxmlformats.org/officeDocument/2006/relationships/hyperlink" Target="http://nl.wikipedia.org/wiki/Astrometrie" TargetMode="External"/><Relationship Id="rId10" Type="http://schemas.openxmlformats.org/officeDocument/2006/relationships/hyperlink" Target="http://nl.wikipedia.org/wiki/Astronoom" TargetMode="External"/><Relationship Id="rId19" Type="http://schemas.openxmlformats.org/officeDocument/2006/relationships/hyperlink" Target="http://nl.wikipedia.org/wiki/Aardas" TargetMode="External"/><Relationship Id="rId4" Type="http://schemas.openxmlformats.org/officeDocument/2006/relationships/hyperlink" Target="http://nl.wikipedia.org/wiki/Nicaea" TargetMode="External"/><Relationship Id="rId9" Type="http://schemas.openxmlformats.org/officeDocument/2006/relationships/hyperlink" Target="http://nl.wikipedia.org/wiki/Griekenland" TargetMode="External"/><Relationship Id="rId14" Type="http://schemas.openxmlformats.org/officeDocument/2006/relationships/hyperlink" Target="http://nl.wikipedia.org/wiki/Stercatalogus" TargetMode="External"/><Relationship Id="rId22" Type="http://schemas.openxmlformats.org/officeDocument/2006/relationships/hyperlink" Target="#cite_note-0"/></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nl.wikipedia.org/wiki/Sacharias_Jansen" TargetMode="External"/><Relationship Id="rId13" Type="http://schemas.openxmlformats.org/officeDocument/2006/relationships/hyperlink" Target="http://nl.wikipedia.org/wiki/Venus_(planeet)" TargetMode="External"/><Relationship Id="rId18" Type="http://schemas.openxmlformats.org/officeDocument/2006/relationships/hyperlink" Target="http://nl.wikipedia.org/wiki/Christiaan_Huygens" TargetMode="External"/><Relationship Id="rId3" Type="http://schemas.openxmlformats.org/officeDocument/2006/relationships/hyperlink" Target="http://nl.wikipedia.org/wiki/Telescoop_(optica)" TargetMode="External"/><Relationship Id="rId21" Type="http://schemas.openxmlformats.org/officeDocument/2006/relationships/hyperlink" Target="http://nl.wikipedia.org/wiki/Aristoteles" TargetMode="External"/><Relationship Id="rId7" Type="http://schemas.openxmlformats.org/officeDocument/2006/relationships/hyperlink" Target="http://nl.wikipedia.org/wiki/Hans_Lippershey" TargetMode="External"/><Relationship Id="rId12" Type="http://schemas.openxmlformats.org/officeDocument/2006/relationships/hyperlink" Target="#cite_note-12"/><Relationship Id="rId17" Type="http://schemas.openxmlformats.org/officeDocument/2006/relationships/hyperlink" Target="http://nl.wikipedia.org/wiki/Saturnus_(planeet)" TargetMode="External"/><Relationship Id="rId2" Type="http://schemas.openxmlformats.org/officeDocument/2006/relationships/slide" Target="../slides/slide4.xml"/><Relationship Id="rId16" Type="http://schemas.openxmlformats.org/officeDocument/2006/relationships/hyperlink" Target="http://nl.wikipedia.org/wiki/1610" TargetMode="External"/><Relationship Id="rId20" Type="http://schemas.openxmlformats.org/officeDocument/2006/relationships/hyperlink" Target="http://nl.wikipedia.org/wiki/Zonnevlek" TargetMode="External"/><Relationship Id="rId1" Type="http://schemas.openxmlformats.org/officeDocument/2006/relationships/notesMaster" Target="../notesMasters/notesMaster1.xml"/><Relationship Id="rId6" Type="http://schemas.openxmlformats.org/officeDocument/2006/relationships/hyperlink" Target="http://nl.wikipedia.org/wiki/Middelburg_(Zeeland)" TargetMode="External"/><Relationship Id="rId11" Type="http://schemas.openxmlformats.org/officeDocument/2006/relationships/hyperlink" Target="http://nl.wikipedia.org/w/index.php?title=Thomas_Harriot&amp;action=edit&amp;redlink=1" TargetMode="External"/><Relationship Id="rId5" Type="http://schemas.openxmlformats.org/officeDocument/2006/relationships/hyperlink" Target="http://nl.wikipedia.org/wiki/1608" TargetMode="External"/><Relationship Id="rId15" Type="http://schemas.openxmlformats.org/officeDocument/2006/relationships/hyperlink" Target="http://nl.wikipedia.org/wiki/Sidereus_Nuncius" TargetMode="External"/><Relationship Id="rId23" Type="http://schemas.openxmlformats.org/officeDocument/2006/relationships/hyperlink" Target="http://nl.wikipedia.org/wiki/Z%C3%BCrich_(stad)" TargetMode="External"/><Relationship Id="rId10" Type="http://schemas.openxmlformats.org/officeDocument/2006/relationships/hyperlink" Target="http://nl.wikipedia.org/wiki/Astronomie" TargetMode="External"/><Relationship Id="rId19" Type="http://schemas.openxmlformats.org/officeDocument/2006/relationships/hyperlink" Target="http://nl.wikipedia.org/wiki/1656" TargetMode="External"/><Relationship Id="rId4" Type="http://schemas.openxmlformats.org/officeDocument/2006/relationships/hyperlink" Target="http://nl.wikipedia.org/wiki/Hollandse_kijker" TargetMode="External"/><Relationship Id="rId9" Type="http://schemas.openxmlformats.org/officeDocument/2006/relationships/hyperlink" Target="http://nl.wikipedia.org/wiki/1609" TargetMode="External"/><Relationship Id="rId14" Type="http://schemas.openxmlformats.org/officeDocument/2006/relationships/hyperlink" Target="http://nl.wikipedia.org/wiki/Krater_(landschapsvorm)" TargetMode="External"/><Relationship Id="rId22" Type="http://schemas.openxmlformats.org/officeDocument/2006/relationships/hyperlink" Target="http://nl.wikipedia.org/wiki/Jezu%C3%AFete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B4899A85-7BB7-428C-AD92-106834E9C81C}" type="slidenum">
              <a:rPr lang="en-US" smtClean="0"/>
              <a:pPr/>
              <a:t>1</a:t>
            </a:fld>
            <a:endParaRPr lang="en-US" smtClean="0"/>
          </a:p>
        </p:txBody>
      </p:sp>
      <p:sp>
        <p:nvSpPr>
          <p:cNvPr id="48131" name="Rectangle 2"/>
          <p:cNvSpPr>
            <a:spLocks noGrp="1" noRot="1" noChangeAspect="1" noChangeArrowheads="1" noTextEdit="1"/>
          </p:cNvSpPr>
          <p:nvPr>
            <p:ph type="sldImg"/>
          </p:nvPr>
        </p:nvSpPr>
        <p:spPr>
          <a:xfrm>
            <a:off x="920750" y="811213"/>
            <a:ext cx="4965700" cy="3725862"/>
          </a:xfrm>
          <a:ln/>
        </p:spPr>
      </p:sp>
      <p:sp>
        <p:nvSpPr>
          <p:cNvPr id="48132" name="Rectangle 3"/>
          <p:cNvSpPr>
            <a:spLocks noGrp="1" noChangeArrowheads="1"/>
          </p:cNvSpPr>
          <p:nvPr>
            <p:ph type="body" idx="1"/>
          </p:nvPr>
        </p:nvSpPr>
        <p:spPr>
          <a:noFill/>
          <a:ln/>
        </p:spPr>
        <p:txBody>
          <a:bodyPr/>
          <a:lstStyle/>
          <a:p>
            <a:pPr eaLnBrk="1" hangingPunct="1"/>
            <a:r>
              <a:rPr lang="nl-NL" dirty="0" smtClean="0">
                <a:latin typeface="Verdana" pitchFamily="34" charset="0"/>
                <a:ea typeface="ＭＳ Ｐゴシック" pitchFamily="34" charset="-128"/>
              </a:rPr>
              <a:t>Elke spreker kan voor de presentatie zijn/haar naam invullen op de eerste slide.</a:t>
            </a:r>
          </a:p>
          <a:p>
            <a:pPr eaLnBrk="1" hangingPunct="1">
              <a:buFontTx/>
              <a:buNone/>
            </a:pPr>
            <a:r>
              <a:rPr lang="nl-NL" dirty="0" smtClean="0">
                <a:latin typeface="Verdana" pitchFamily="34" charset="0"/>
                <a:ea typeface="ＭＳ Ｐゴシック" pitchFamily="34" charset="-128"/>
              </a:rPr>
              <a:t>-De presentatie zal gaan over de onderzoeken en ontwikkelingen van ASTRON.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jdelijke aanduiding voor dia-afbeelding 1"/>
          <p:cNvSpPr>
            <a:spLocks noGrp="1" noRot="1" noChangeAspect="1" noTextEdit="1"/>
          </p:cNvSpPr>
          <p:nvPr>
            <p:ph type="sldImg"/>
          </p:nvPr>
        </p:nvSpPr>
        <p:spPr>
          <a:ln/>
        </p:spPr>
      </p:sp>
      <p:sp>
        <p:nvSpPr>
          <p:cNvPr id="54275" name="Tijdelijke aanduiding voor notities 2"/>
          <p:cNvSpPr>
            <a:spLocks noGrp="1"/>
          </p:cNvSpPr>
          <p:nvPr>
            <p:ph type="body" idx="1"/>
          </p:nvPr>
        </p:nvSpPr>
        <p:spPr>
          <a:noFill/>
          <a:ln/>
        </p:spPr>
        <p:txBody>
          <a:bodyPr/>
          <a:lstStyle/>
          <a:p>
            <a:pPr eaLnBrk="1" hangingPunct="1"/>
            <a:r>
              <a:rPr lang="nl-NL" smtClean="0">
                <a:latin typeface="Verdana" pitchFamily="34" charset="0"/>
                <a:ea typeface="ＭＳ Ｐゴシック" pitchFamily="34" charset="-128"/>
              </a:rPr>
              <a:t>Astronomen zoeken antwoorden op verschillende vragen. Uiteindelijk is het doel van hun onderzoek om de drie belangrijke vragen te beantwoorden:</a:t>
            </a:r>
          </a:p>
          <a:p>
            <a:pPr eaLnBrk="1" hangingPunct="1">
              <a:buFontTx/>
              <a:buNone/>
            </a:pPr>
            <a:r>
              <a:rPr lang="nl-NL" smtClean="0">
                <a:latin typeface="Verdana" pitchFamily="34" charset="0"/>
                <a:ea typeface="ＭＳ Ｐゴシック" pitchFamily="34" charset="-128"/>
              </a:rPr>
              <a:t>1Wat is er hierboven?</a:t>
            </a:r>
          </a:p>
          <a:p>
            <a:pPr eaLnBrk="1" hangingPunct="1">
              <a:buFontTx/>
              <a:buNone/>
            </a:pPr>
            <a:r>
              <a:rPr lang="nl-NL" smtClean="0">
                <a:latin typeface="Verdana" pitchFamily="34" charset="0"/>
                <a:ea typeface="ＭＳ Ｐゴシック" pitchFamily="34" charset="-128"/>
              </a:rPr>
              <a:t>Wat voor hemellichamen zien we? Sterren, planeten, sterrenstelsels, supernovaresten, interstellair gas,</a:t>
            </a:r>
          </a:p>
          <a:p>
            <a:pPr eaLnBrk="1" hangingPunct="1">
              <a:buFontTx/>
              <a:buNone/>
            </a:pPr>
            <a:r>
              <a:rPr lang="nl-NL" smtClean="0">
                <a:latin typeface="Verdana" pitchFamily="34" charset="0"/>
                <a:ea typeface="ＭＳ Ｐゴシック" pitchFamily="34" charset="-128"/>
              </a:rPr>
              <a:t>zwarte gaten, etc</a:t>
            </a:r>
          </a:p>
          <a:p>
            <a:pPr eaLnBrk="1" hangingPunct="1">
              <a:buFontTx/>
              <a:buNone/>
            </a:pPr>
            <a:r>
              <a:rPr lang="nl-NL" smtClean="0">
                <a:latin typeface="Verdana" pitchFamily="34" charset="0"/>
                <a:ea typeface="ＭＳ Ｐゴシック" pitchFamily="34" charset="-128"/>
              </a:rPr>
              <a:t>2Waar komen we vandaan?</a:t>
            </a:r>
          </a:p>
          <a:p>
            <a:pPr eaLnBrk="1" hangingPunct="1">
              <a:buFontTx/>
              <a:buNone/>
            </a:pPr>
            <a:r>
              <a:rPr lang="nl-NL" smtClean="0">
                <a:latin typeface="Verdana" pitchFamily="34" charset="0"/>
                <a:ea typeface="ＭＳ Ｐゴシック" pitchFamily="34" charset="-128"/>
              </a:rPr>
              <a:t>Hoe ontstond melkwegstelsel?</a:t>
            </a:r>
          </a:p>
          <a:p>
            <a:pPr eaLnBrk="1" hangingPunct="1">
              <a:buFontTx/>
              <a:buNone/>
            </a:pPr>
            <a:r>
              <a:rPr lang="nl-NL" smtClean="0">
                <a:latin typeface="Verdana" pitchFamily="34" charset="0"/>
                <a:ea typeface="ＭＳ Ｐゴシック" pitchFamily="34" charset="-128"/>
              </a:rPr>
              <a:t>Hoe worden planeten gemaakt?</a:t>
            </a:r>
          </a:p>
          <a:p>
            <a:pPr eaLnBrk="1" hangingPunct="1">
              <a:buFontTx/>
              <a:buNone/>
            </a:pPr>
            <a:r>
              <a:rPr lang="nl-NL" smtClean="0">
                <a:latin typeface="Verdana" pitchFamily="34" charset="0"/>
                <a:ea typeface="ＭＳ Ｐゴシック" pitchFamily="34" charset="-128"/>
              </a:rPr>
              <a:t>Hoe kwam leven hier op aarde?</a:t>
            </a:r>
          </a:p>
          <a:p>
            <a:pPr eaLnBrk="1" hangingPunct="1">
              <a:buFontTx/>
              <a:buNone/>
            </a:pPr>
            <a:r>
              <a:rPr lang="nl-NL" smtClean="0">
                <a:latin typeface="Verdana" pitchFamily="34" charset="0"/>
                <a:ea typeface="ＭＳ Ｐゴシック" pitchFamily="34" charset="-128"/>
              </a:rPr>
              <a:t>3Waar gaan we naartoe?</a:t>
            </a:r>
          </a:p>
          <a:p>
            <a:pPr eaLnBrk="1" hangingPunct="1">
              <a:buFontTx/>
              <a:buNone/>
            </a:pPr>
            <a:r>
              <a:rPr lang="nl-NL" smtClean="0">
                <a:latin typeface="Verdana" pitchFamily="34" charset="0"/>
                <a:ea typeface="ＭＳ Ｐゴシック" pitchFamily="34" charset="-128"/>
              </a:rPr>
              <a:t>Wat is de toekomst van het heelal?</a:t>
            </a:r>
          </a:p>
          <a:p>
            <a:pPr eaLnBrk="1" hangingPunct="1">
              <a:buFontTx/>
              <a:buNone/>
            </a:pPr>
            <a:r>
              <a:rPr lang="nl-NL" smtClean="0">
                <a:latin typeface="Verdana" pitchFamily="34" charset="0"/>
                <a:ea typeface="ＭＳ Ｐゴシック" pitchFamily="34" charset="-128"/>
              </a:rPr>
              <a:t>Hoe lang branden sterren, de zon?</a:t>
            </a:r>
          </a:p>
          <a:p>
            <a:pPr eaLnBrk="1" hangingPunct="1">
              <a:buFontTx/>
              <a:buNone/>
            </a:pPr>
            <a:r>
              <a:rPr lang="nl-NL" smtClean="0">
                <a:latin typeface="Verdana" pitchFamily="34" charset="0"/>
                <a:ea typeface="ＭＳ Ｐゴシック" pitchFamily="34" charset="-128"/>
              </a:rPr>
              <a:t>Zijn er meer intelligente samenlevingen in het heelal?</a:t>
            </a:r>
          </a:p>
          <a:p>
            <a:pPr eaLnBrk="1" hangingPunct="1">
              <a:buFontTx/>
              <a:buNone/>
            </a:pPr>
            <a:endParaRPr lang="nl-NL" smtClean="0">
              <a:latin typeface="Verdana" pitchFamily="34" charset="0"/>
              <a:ea typeface="ＭＳ Ｐゴシック" pitchFamily="34" charset="-128"/>
            </a:endParaRPr>
          </a:p>
          <a:p>
            <a:pPr eaLnBrk="1" hangingPunct="1">
              <a:buFontTx/>
              <a:buNone/>
            </a:pPr>
            <a:r>
              <a:rPr lang="nl-NL" smtClean="0">
                <a:latin typeface="Verdana" pitchFamily="34" charset="0"/>
                <a:ea typeface="ＭＳ Ｐゴシック" pitchFamily="34" charset="-128"/>
              </a:rPr>
              <a:t>Dit zijn de vragen waar astronomen graag een antwoord op willen hebben. Door hun onderzoek komen ze door waarnemingen met telescopen, natuurkundige en wiskundige theorieën en computersimulaties steeds dichter bij een antwoord op die drie vragen.</a:t>
            </a:r>
          </a:p>
        </p:txBody>
      </p:sp>
      <p:sp>
        <p:nvSpPr>
          <p:cNvPr id="54276" name="Tijdelijke aanduiding voor dianummer 3"/>
          <p:cNvSpPr>
            <a:spLocks noGrp="1"/>
          </p:cNvSpPr>
          <p:nvPr>
            <p:ph type="sldNum" sz="quarter" idx="5"/>
          </p:nvPr>
        </p:nvSpPr>
        <p:spPr>
          <a:noFill/>
        </p:spPr>
        <p:txBody>
          <a:bodyPr/>
          <a:lstStyle/>
          <a:p>
            <a:fld id="{0FC78670-A94D-4892-8CCA-FCE1FC984661}"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jdelijke aanduiding voor dia-afbeelding 1"/>
          <p:cNvSpPr>
            <a:spLocks noGrp="1" noRot="1" noChangeAspect="1" noTextEdit="1"/>
          </p:cNvSpPr>
          <p:nvPr>
            <p:ph type="sldImg"/>
          </p:nvPr>
        </p:nvSpPr>
        <p:spPr>
          <a:ln/>
        </p:spPr>
      </p:sp>
      <p:sp>
        <p:nvSpPr>
          <p:cNvPr id="55299" name="Tijdelijke aanduiding voor notities 2"/>
          <p:cNvSpPr>
            <a:spLocks noGrp="1"/>
          </p:cNvSpPr>
          <p:nvPr>
            <p:ph type="body" idx="1"/>
          </p:nvPr>
        </p:nvSpPr>
        <p:spPr>
          <a:noFill/>
          <a:ln/>
        </p:spPr>
        <p:txBody>
          <a:bodyPr/>
          <a:lstStyle/>
          <a:p>
            <a:r>
              <a:rPr lang="nl-NL" smtClean="0">
                <a:latin typeface="Verdana" pitchFamily="34" charset="0"/>
                <a:ea typeface="ＭＳ Ｐゴシック" pitchFamily="34" charset="-128"/>
              </a:rPr>
              <a:t>De </a:t>
            </a:r>
            <a:r>
              <a:rPr lang="en-US" smtClean="0">
                <a:latin typeface="Verdana" pitchFamily="34" charset="0"/>
                <a:ea typeface="ＭＳ Ｐゴシック" pitchFamily="34" charset="-128"/>
              </a:rPr>
              <a:t>astronomy group </a:t>
            </a:r>
            <a:r>
              <a:rPr lang="nl-NL" smtClean="0">
                <a:latin typeface="Verdana" pitchFamily="34" charset="0"/>
                <a:ea typeface="ＭＳ Ｐゴシック" pitchFamily="34" charset="-128"/>
              </a:rPr>
              <a:t>van ASTRON houdt zich met de volgende onderwerpen bezig:</a:t>
            </a:r>
          </a:p>
          <a:p>
            <a:pPr lvl="1"/>
            <a:r>
              <a:rPr lang="nl-NL" smtClean="0">
                <a:latin typeface="Verdana" pitchFamily="34" charset="0"/>
                <a:ea typeface="ＭＳ Ｐゴシック" pitchFamily="34" charset="-128"/>
              </a:rPr>
              <a:t>Nabije objecten, zoals pulsars, dat zijn oude sterren die als een knipperlicht in het heelal te zien zijn.</a:t>
            </a:r>
          </a:p>
          <a:p>
            <a:pPr lvl="1"/>
            <a:r>
              <a:rPr lang="nl-NL" smtClean="0">
                <a:latin typeface="Verdana" pitchFamily="34" charset="0"/>
                <a:ea typeface="ＭＳ Ｐゴシック" pitchFamily="34" charset="-128"/>
              </a:rPr>
              <a:t>Sterrenstelsels in plaatselijke groepen die ver weg van ons af zijn: structuren en evolutie. Dat zijn sterrenstelsels, zoals de Melkweg, die samen met anders sterrenstelsels dichtbij elkaar zitten. </a:t>
            </a:r>
          </a:p>
          <a:p>
            <a:pPr lvl="1"/>
            <a:r>
              <a:rPr lang="nl-NL" smtClean="0">
                <a:latin typeface="Verdana" pitchFamily="34" charset="0"/>
                <a:ea typeface="ＭＳ Ｐゴシック" pitchFamily="34" charset="-128"/>
              </a:rPr>
              <a:t>Sterrenstelsels met een centraal actief zwart gat, Dat is een verschijnsel die alle materie en licht opslokt. Een zwartgat kun je niet direct zien, maar kun je waarnemen door wat er in de omgeving gebeurt. Zo’n zwartgat is heel zwaar.</a:t>
            </a:r>
          </a:p>
          <a:p>
            <a:pPr lvl="1"/>
            <a:r>
              <a:rPr lang="nl-NL" smtClean="0">
                <a:latin typeface="Verdana" pitchFamily="34" charset="0"/>
                <a:ea typeface="ＭＳ Ｐゴシック" pitchFamily="34" charset="-128"/>
              </a:rPr>
              <a:t>Gravitational lensing, dat is het bekijken van sterrenstelsels achter een sterrenstelsel. Met zichtbaar licht kun je niet door een sterrenstelsel heen kijken. Net als we niet door onze handen heen kunnen kijken naar wat er achter zit. Maar met een zwaar sterrenstelsels kunnen we achter het zware sterrenstelsel gelegen sterrenstelsels vervormd en vergroot naast het zware sterrenstelsel zien. Optisch trucje.</a:t>
            </a:r>
          </a:p>
          <a:p>
            <a:pPr lvl="1"/>
            <a:r>
              <a:rPr lang="nl-NL" smtClean="0">
                <a:latin typeface="Verdana" pitchFamily="34" charset="0"/>
                <a:ea typeface="ＭＳ Ｐゴシック" pitchFamily="34" charset="-128"/>
              </a:rPr>
              <a:t>Studie van ver weg gelegen sterrenstelsels</a:t>
            </a:r>
          </a:p>
          <a:p>
            <a:pPr lvl="1"/>
            <a:r>
              <a:rPr lang="nl-NL" smtClean="0">
                <a:latin typeface="Verdana" pitchFamily="34" charset="0"/>
                <a:ea typeface="ＭＳ Ｐゴシック" pitchFamily="34" charset="-128"/>
              </a:rPr>
              <a:t>ASTRON werkt op vele gebieden met andere wetenschappers samen. Natuurlijk is er ook concurrentie wie de eerste is die iets belangrijks ontdekt. </a:t>
            </a:r>
          </a:p>
          <a:p>
            <a:endParaRPr lang="nl-NL" smtClean="0">
              <a:latin typeface="Verdana" pitchFamily="34" charset="0"/>
              <a:ea typeface="ＭＳ Ｐゴシック" pitchFamily="34" charset="-128"/>
            </a:endParaRPr>
          </a:p>
        </p:txBody>
      </p:sp>
      <p:sp>
        <p:nvSpPr>
          <p:cNvPr id="55300" name="Tijdelijke aanduiding voor dianummer 3"/>
          <p:cNvSpPr>
            <a:spLocks noGrp="1"/>
          </p:cNvSpPr>
          <p:nvPr>
            <p:ph type="sldNum" sz="quarter" idx="5"/>
          </p:nvPr>
        </p:nvSpPr>
        <p:spPr>
          <a:noFill/>
        </p:spPr>
        <p:txBody>
          <a:bodyPr/>
          <a:lstStyle/>
          <a:p>
            <a:fld id="{E91AF883-58F2-4933-BCD6-F91D543AB7EB}"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Afhaneklijk van niveua kan deze dia gebruikt worden als aanvulling op de vorige dia</a:t>
            </a:r>
            <a:r>
              <a:rPr lang="nl-NL" baseline="0" dirty="0" smtClean="0"/>
              <a:t> of in plaats van de vorige dia</a:t>
            </a:r>
          </a:p>
          <a:p>
            <a:endParaRPr lang="nl-NL" dirty="0"/>
          </a:p>
        </p:txBody>
      </p:sp>
      <p:sp>
        <p:nvSpPr>
          <p:cNvPr id="4" name="Slide Number Placeholder 3"/>
          <p:cNvSpPr>
            <a:spLocks noGrp="1"/>
          </p:cNvSpPr>
          <p:nvPr>
            <p:ph type="sldNum" sz="quarter" idx="10"/>
          </p:nvPr>
        </p:nvSpPr>
        <p:spPr/>
        <p:txBody>
          <a:bodyPr/>
          <a:lstStyle/>
          <a:p>
            <a:pPr>
              <a:defRPr/>
            </a:pPr>
            <a:fld id="{A6A6FF4D-7C76-4EDD-8DB2-4304F184B5D8}"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jdelijke aanduiding voor dia-afbeelding 1"/>
          <p:cNvSpPr>
            <a:spLocks noGrp="1" noRot="1" noChangeAspect="1" noTextEdit="1"/>
          </p:cNvSpPr>
          <p:nvPr>
            <p:ph type="sldImg"/>
          </p:nvPr>
        </p:nvSpPr>
        <p:spPr>
          <a:ln/>
        </p:spPr>
      </p:sp>
      <p:sp>
        <p:nvSpPr>
          <p:cNvPr id="61443" name="Tijdelijke aanduiding voor notities 2"/>
          <p:cNvSpPr>
            <a:spLocks noGrp="1"/>
          </p:cNvSpPr>
          <p:nvPr>
            <p:ph type="body" idx="1"/>
          </p:nvPr>
        </p:nvSpPr>
        <p:spPr>
          <a:noFill/>
          <a:ln/>
        </p:spPr>
        <p:txBody>
          <a:bodyPr/>
          <a:lstStyle/>
          <a:p>
            <a:r>
              <a:rPr lang="nl-NL" smtClean="0">
                <a:latin typeface="Verdana" pitchFamily="34" charset="0"/>
                <a:ea typeface="ＭＳ Ｐゴシック" pitchFamily="34" charset="-128"/>
              </a:rPr>
              <a:t>Astronomen kunnen technisch en wetenschappelijk te werk gaan. Als onderzoekers wetenschappelijk te werk gaan wordt begonnen met een voorstel voor een waarneming. Dit voorstel wordt beoordeeld op inhoud en op de manier waarop de vraag is ontstaan. Als het voorstel wordt goedgekeurd wordt de meting gemaakt. Dat kan soms wel even duren, want per jaar worden bij alle telescopen planningen gemaakt wie wanneer mag meten met welke telescoop en wat er dan gemeten gaat worden.</a:t>
            </a:r>
          </a:p>
          <a:p>
            <a:r>
              <a:rPr lang="nl-NL" smtClean="0">
                <a:latin typeface="Verdana" pitchFamily="34" charset="0"/>
                <a:ea typeface="ＭＳ Ｐゴシック" pitchFamily="34" charset="-128"/>
              </a:rPr>
              <a:t>Dan bekijkt de astronoom de meting en komen na veel waarnemingen en bestuderingen antwoorden op de vragen die de astronoom had. De astronoom gaat dan over zijn resultaten artikelen schrijven en die in bekende tijdschriften van wetenschappers en websites publiceren. Ook gaat de astronoom zijn waarnemingen en conclusies op conferenties over de hele wereld vertellen! De wetenschapper reist in zijn loopbaan dus erg veel. Niet alleen om resultaten aan andere astronomen te vertellen, maar ook om samen met andere astronomen onderzoek te doen.</a:t>
            </a:r>
          </a:p>
          <a:p>
            <a:r>
              <a:rPr lang="nl-NL" smtClean="0">
                <a:latin typeface="Verdana" pitchFamily="34" charset="0"/>
                <a:ea typeface="ＭＳ Ｐゴシック" pitchFamily="34" charset="-128"/>
              </a:rPr>
              <a:t>Na de publicaties en presentaties komen er nieuwe ideeën en vragen. Deze nieuwe ideeën en vragen kunnen door een voorstel te doen weer worden onderzocht. En dan begint de cirkel weer opnieuw.</a:t>
            </a:r>
          </a:p>
        </p:txBody>
      </p:sp>
      <p:sp>
        <p:nvSpPr>
          <p:cNvPr id="61444" name="Tijdelijke aanduiding voor dianummer 3"/>
          <p:cNvSpPr>
            <a:spLocks noGrp="1"/>
          </p:cNvSpPr>
          <p:nvPr>
            <p:ph type="sldNum" sz="quarter" idx="5"/>
          </p:nvPr>
        </p:nvSpPr>
        <p:spPr>
          <a:noFill/>
        </p:spPr>
        <p:txBody>
          <a:bodyPr/>
          <a:lstStyle/>
          <a:p>
            <a:fld id="{EC3A7F69-3B02-4BDF-A2EF-1021256F3F71}"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jdelijke aanduiding voor dia-afbeelding 1"/>
          <p:cNvSpPr>
            <a:spLocks noGrp="1" noRot="1" noChangeAspect="1" noTextEdit="1"/>
          </p:cNvSpPr>
          <p:nvPr>
            <p:ph type="sldImg"/>
          </p:nvPr>
        </p:nvSpPr>
        <p:spPr>
          <a:ln/>
        </p:spPr>
      </p:sp>
      <p:sp>
        <p:nvSpPr>
          <p:cNvPr id="56323" name="Tijdelijke aanduiding voor notities 2"/>
          <p:cNvSpPr>
            <a:spLocks noGrp="1"/>
          </p:cNvSpPr>
          <p:nvPr>
            <p:ph type="body" idx="1"/>
          </p:nvPr>
        </p:nvSpPr>
        <p:spPr>
          <a:noFill/>
          <a:ln/>
        </p:spPr>
        <p:txBody>
          <a:bodyPr/>
          <a:lstStyle/>
          <a:p>
            <a:pPr eaLnBrk="1" hangingPunct="1"/>
            <a:r>
              <a:rPr lang="nl-NL" smtClean="0">
                <a:latin typeface="Verdana" pitchFamily="34" charset="0"/>
                <a:ea typeface="ＭＳ Ｐゴシック" pitchFamily="34" charset="-128"/>
              </a:rPr>
              <a:t>M81 is een sterrenstelsel, het sterrenstelsel heet zo om dat dit zijn nummer in een catalogus is.</a:t>
            </a:r>
          </a:p>
          <a:p>
            <a:pPr eaLnBrk="1" hangingPunct="1"/>
            <a:r>
              <a:rPr lang="nl-NL" smtClean="0">
                <a:latin typeface="Verdana" pitchFamily="34" charset="0"/>
                <a:ea typeface="ＭＳ Ｐゴシック" pitchFamily="34" charset="-128"/>
              </a:rPr>
              <a:t>Het kijken door andere straling naar hetzelfde object geeft meer informatie over het object. Je ziet verschillende dingen door elke soort straling.</a:t>
            </a:r>
          </a:p>
          <a:p>
            <a:pPr eaLnBrk="1" hangingPunct="1"/>
            <a:r>
              <a:rPr lang="nl-NL" smtClean="0">
                <a:latin typeface="Verdana" pitchFamily="34" charset="0"/>
                <a:ea typeface="ＭＳ Ｐゴシック" pitchFamily="34" charset="-128"/>
              </a:rPr>
              <a:t>Met de verschillende telescopen kun je de verschillende straling opvangen en er een plaatje van maken. Zo zie je door elk plaatje weer iets anders van M81.</a:t>
            </a:r>
          </a:p>
        </p:txBody>
      </p:sp>
      <p:sp>
        <p:nvSpPr>
          <p:cNvPr id="56324" name="Tijdelijke aanduiding voor dianummer 3"/>
          <p:cNvSpPr>
            <a:spLocks noGrp="1"/>
          </p:cNvSpPr>
          <p:nvPr>
            <p:ph type="sldNum" sz="quarter" idx="5"/>
          </p:nvPr>
        </p:nvSpPr>
        <p:spPr>
          <a:noFill/>
        </p:spPr>
        <p:txBody>
          <a:bodyPr/>
          <a:lstStyle/>
          <a:p>
            <a:fld id="{E6BF9499-0C76-40E1-A0F7-DA17255EA415}"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nl-NL" smtClean="0">
                <a:latin typeface="Verdana" pitchFamily="34" charset="0"/>
                <a:ea typeface="ＭＳ Ｐゴシック" pitchFamily="34" charset="-128"/>
              </a:rPr>
              <a:t>Elke bron van elektromagnetische straling zendt zijn eigen soort elektromagnetische straling uit. Elke soort elektromagnetische straling heeft ook een eigen soort telescoop om die straling waar te nemen.  Hier zijn een aantal verschillende telescopen te zien.</a:t>
            </a:r>
          </a:p>
          <a:p>
            <a:r>
              <a:rPr lang="nl-NL" smtClean="0">
                <a:latin typeface="Verdana" pitchFamily="34" charset="0"/>
                <a:ea typeface="ＭＳ Ｐゴシック" pitchFamily="34" charset="-128"/>
              </a:rPr>
              <a:t>De telescoop voor gamma straling heet: Fermi gamma-ray space telescope</a:t>
            </a:r>
          </a:p>
          <a:p>
            <a:r>
              <a:rPr lang="nl-NL" smtClean="0">
                <a:latin typeface="Verdana" pitchFamily="34" charset="0"/>
                <a:ea typeface="ＭＳ Ｐゴシック" pitchFamily="34" charset="-128"/>
              </a:rPr>
              <a:t>De röntgen telescoop: XMM-Newton</a:t>
            </a:r>
          </a:p>
          <a:p>
            <a:r>
              <a:rPr lang="nl-NL" smtClean="0">
                <a:latin typeface="Verdana" pitchFamily="34" charset="0"/>
                <a:ea typeface="ＭＳ Ｐゴシック" pitchFamily="34" charset="-128"/>
              </a:rPr>
              <a:t>De hubble telescoop is voor begin infrarood licht</a:t>
            </a:r>
          </a:p>
          <a:p>
            <a:r>
              <a:rPr lang="nl-NL" smtClean="0">
                <a:latin typeface="Verdana" pitchFamily="34" charset="0"/>
                <a:ea typeface="ＭＳ Ｐゴシック" pitchFamily="34" charset="-128"/>
              </a:rPr>
              <a:t>Voor radiogolven gebruik je de WRST</a:t>
            </a:r>
          </a:p>
          <a:p>
            <a:r>
              <a:rPr lang="nl-NL" smtClean="0">
                <a:latin typeface="Verdana" pitchFamily="34" charset="0"/>
                <a:ea typeface="ＭＳ Ｐゴシック" pitchFamily="34" charset="-128"/>
              </a:rPr>
              <a:t>LOFAR voor de lage frequenties.</a:t>
            </a:r>
          </a:p>
          <a:p>
            <a:endParaRPr lang="nl-NL" smtClean="0">
              <a:latin typeface="Verdana" pitchFamily="34" charset="0"/>
              <a:ea typeface="ＭＳ Ｐゴシック" pitchFamily="34" charset="-128"/>
            </a:endParaRPr>
          </a:p>
        </p:txBody>
      </p:sp>
      <p:sp>
        <p:nvSpPr>
          <p:cNvPr id="50180" name="Slide Number Placeholder 3"/>
          <p:cNvSpPr>
            <a:spLocks noGrp="1"/>
          </p:cNvSpPr>
          <p:nvPr>
            <p:ph type="sldNum" sz="quarter" idx="5"/>
          </p:nvPr>
        </p:nvSpPr>
        <p:spPr>
          <a:noFill/>
        </p:spPr>
        <p:txBody>
          <a:bodyPr/>
          <a:lstStyle/>
          <a:p>
            <a:fld id="{CB84D53C-188B-48F5-8AB5-1169FB6437FD}" type="slidenum">
              <a:rPr lang="en-US" smtClean="0">
                <a:latin typeface="Verdana" pitchFamily="34" charset="0"/>
                <a:ea typeface="ＭＳ Ｐゴシック" pitchFamily="34" charset="-128"/>
              </a:rPr>
              <a:pPr/>
              <a:t>15</a:t>
            </a:fld>
            <a:endParaRPr lang="en-US" smtClean="0">
              <a:latin typeface="Verdana"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p:spPr>
        <p:txBody>
          <a:bodyPr/>
          <a:lstStyle/>
          <a:p>
            <a:fld id="{F827D862-92B5-4A93-BDE8-D99C49E738F7}" type="slidenum">
              <a:rPr lang="en-US" smtClean="0">
                <a:latin typeface="Times New Roman" pitchFamily="18" charset="0"/>
                <a:ea typeface="DejaVu Sans"/>
                <a:cs typeface="DejaVu Sans"/>
              </a:rPr>
              <a:pPr/>
              <a:t>16</a:t>
            </a:fld>
            <a:endParaRPr lang="en-US" smtClean="0">
              <a:latin typeface="Times New Roman" pitchFamily="18" charset="0"/>
              <a:ea typeface="DejaVu Sans"/>
              <a:cs typeface="DejaVu Sans"/>
            </a:endParaRPr>
          </a:p>
        </p:txBody>
      </p:sp>
      <p:sp>
        <p:nvSpPr>
          <p:cNvPr id="83971" name="Rectangle 1"/>
          <p:cNvSpPr>
            <a:spLocks noChangeArrowheads="1"/>
          </p:cNvSpPr>
          <p:nvPr/>
        </p:nvSpPr>
        <p:spPr bwMode="auto">
          <a:xfrm>
            <a:off x="0" y="0"/>
            <a:ext cx="1588" cy="1588"/>
          </a:xfrm>
          <a:prstGeom prst="rect">
            <a:avLst/>
          </a:prstGeom>
          <a:noFill/>
          <a:ln w="9525">
            <a:noFill/>
            <a:round/>
            <a:headEnd/>
            <a:tailEnd/>
          </a:ln>
        </p:spPr>
        <p:txBody>
          <a:bodyPr lIns="90000" tIns="45000" rIns="90000" bIns="45000"/>
          <a:lstStyle/>
          <a:p>
            <a:pPr>
              <a:lnSpc>
                <a:spcPct val="120000"/>
              </a:lnSpc>
            </a:pPr>
            <a:fld id="{C3692EFD-F67C-4D99-98BC-0FC74B1203BE}" type="slidenum">
              <a:rPr lang="ru-RU" sz="2400">
                <a:solidFill>
                  <a:srgbClr val="000000"/>
                </a:solidFill>
                <a:latin typeface="Verdana" pitchFamily="34" charset="0"/>
                <a:ea typeface="MS PGothic" pitchFamily="34" charset="-128"/>
              </a:rPr>
              <a:pPr>
                <a:lnSpc>
                  <a:spcPct val="120000"/>
                </a:lnSpc>
              </a:pPr>
              <a:t>16</a:t>
            </a:fld>
            <a:endParaRPr lang="ru-RU" sz="2400">
              <a:solidFill>
                <a:srgbClr val="000000"/>
              </a:solidFill>
              <a:latin typeface="Verdana" pitchFamily="34" charset="0"/>
              <a:ea typeface="MS PGothic" pitchFamily="34" charset="-128"/>
            </a:endParaRPr>
          </a:p>
        </p:txBody>
      </p:sp>
      <p:sp>
        <p:nvSpPr>
          <p:cNvPr id="83972" name="Text Box 2"/>
          <p:cNvSpPr txBox="1">
            <a:spLocks noChangeArrowheads="1"/>
          </p:cNvSpPr>
          <p:nvPr/>
        </p:nvSpPr>
        <p:spPr bwMode="auto">
          <a:xfrm>
            <a:off x="1439863" y="5759450"/>
            <a:ext cx="4095750" cy="858838"/>
          </a:xfrm>
          <a:prstGeom prst="rect">
            <a:avLst/>
          </a:prstGeom>
          <a:noFill/>
          <a:ln w="9525">
            <a:noFill/>
            <a:round/>
            <a:headEnd/>
            <a:tailEnd/>
          </a:ln>
        </p:spPr>
        <p:txBody>
          <a:bodyPr wrap="none" lIns="90000" tIns="60876" rIns="90000" bIns="45000"/>
          <a:lstStyle/>
          <a:p>
            <a:pPr>
              <a:tabLst>
                <a:tab pos="723900" algn="l"/>
                <a:tab pos="1447800" algn="l"/>
                <a:tab pos="2171700" algn="l"/>
                <a:tab pos="2895600" algn="l"/>
                <a:tab pos="3619500" algn="l"/>
              </a:tabLst>
            </a:pPr>
            <a:r>
              <a:rPr lang="ru-RU">
                <a:solidFill>
                  <a:srgbClr val="000000"/>
                </a:solidFill>
              </a:rPr>
              <a:t>What is Astron and what Astron does</a:t>
            </a:r>
          </a:p>
          <a:p>
            <a:pPr>
              <a:tabLst>
                <a:tab pos="723900" algn="l"/>
                <a:tab pos="1447800" algn="l"/>
                <a:tab pos="2171700" algn="l"/>
                <a:tab pos="2895600" algn="l"/>
                <a:tab pos="3619500" algn="l"/>
              </a:tabLst>
            </a:pPr>
            <a:r>
              <a:rPr lang="ru-RU">
                <a:solidFill>
                  <a:srgbClr val="000000"/>
                </a:solidFill>
              </a:rPr>
              <a:t>What are the properties of radio waves</a:t>
            </a:r>
          </a:p>
          <a:p>
            <a:pPr>
              <a:tabLst>
                <a:tab pos="723900" algn="l"/>
                <a:tab pos="1447800" algn="l"/>
                <a:tab pos="2171700" algn="l"/>
                <a:tab pos="2895600" algn="l"/>
                <a:tab pos="3619500" algn="l"/>
              </a:tabLst>
            </a:pPr>
            <a:r>
              <a:rPr lang="ru-RU">
                <a:solidFill>
                  <a:srgbClr val="000000"/>
                </a:solidFill>
              </a:rPr>
              <a:t>Telescopes...</a:t>
            </a:r>
          </a:p>
        </p:txBody>
      </p:sp>
      <p:sp>
        <p:nvSpPr>
          <p:cNvPr id="83973" name="Notes Placeholder 4"/>
          <p:cNvSpPr>
            <a:spLocks noGrp="1"/>
          </p:cNvSpPr>
          <p:nvPr>
            <p:ph type="body" idx="1"/>
          </p:nvPr>
        </p:nvSpPr>
        <p:spPr>
          <a:noFill/>
          <a:ln/>
        </p:spPr>
        <p:txBody>
          <a:bodyPr/>
          <a:lstStyle/>
          <a:p>
            <a:r>
              <a:rPr lang="nl-NL" smtClean="0">
                <a:latin typeface="Times New Roman" pitchFamily="18" charset="0"/>
              </a:rPr>
              <a:t>Chandra: X ray</a:t>
            </a:r>
          </a:p>
          <a:p>
            <a:r>
              <a:rPr lang="nl-NL" smtClean="0">
                <a:latin typeface="Times New Roman" pitchFamily="18" charset="0"/>
              </a:rPr>
              <a:t>Spitzer: infrarood</a:t>
            </a:r>
          </a:p>
          <a:p>
            <a:r>
              <a:rPr lang="nl-NL" smtClean="0">
                <a:latin typeface="Times New Roman" pitchFamily="18" charset="0"/>
              </a:rPr>
              <a:t>Hubble: optical light</a:t>
            </a:r>
          </a:p>
          <a:p>
            <a:r>
              <a:rPr lang="nl-NL" smtClean="0">
                <a:latin typeface="Times New Roman" pitchFamily="18" charset="0"/>
              </a:rPr>
              <a:t>Fermi: X ray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jdelijke aanduiding voor dia-afbeelding 1"/>
          <p:cNvSpPr>
            <a:spLocks noGrp="1" noRot="1" noChangeAspect="1" noTextEdit="1"/>
          </p:cNvSpPr>
          <p:nvPr>
            <p:ph type="sldImg"/>
          </p:nvPr>
        </p:nvSpPr>
        <p:spPr>
          <a:ln/>
        </p:spPr>
      </p:sp>
      <p:sp>
        <p:nvSpPr>
          <p:cNvPr id="57347" name="Tijdelijke aanduiding voor notities 2"/>
          <p:cNvSpPr>
            <a:spLocks noGrp="1"/>
          </p:cNvSpPr>
          <p:nvPr>
            <p:ph type="body" idx="1"/>
          </p:nvPr>
        </p:nvSpPr>
        <p:spPr>
          <a:noFill/>
          <a:ln/>
        </p:spPr>
        <p:txBody>
          <a:bodyPr/>
          <a:lstStyle/>
          <a:p>
            <a:pPr eaLnBrk="1" hangingPunct="1"/>
            <a:r>
              <a:rPr lang="nl-NL" smtClean="0">
                <a:latin typeface="Verdana" pitchFamily="34" charset="0"/>
                <a:ea typeface="ＭＳ Ｐゴシック" pitchFamily="34" charset="-128"/>
              </a:rPr>
              <a:t>M81 is een sterrenstelsel, het sterrenstelsel heet zo om dat dit zijn nummer in een catalogus is.</a:t>
            </a:r>
          </a:p>
          <a:p>
            <a:pPr eaLnBrk="1" hangingPunct="1"/>
            <a:r>
              <a:rPr lang="nl-NL" smtClean="0">
                <a:latin typeface="Verdana" pitchFamily="34" charset="0"/>
                <a:ea typeface="ＭＳ Ｐゴシック" pitchFamily="34" charset="-128"/>
              </a:rPr>
              <a:t>Het kijken door andere straling naar hetzelfde object geeft meer informatie over het object. Je ziet verschillende dingen door elke soort straling.</a:t>
            </a:r>
          </a:p>
          <a:p>
            <a:pPr eaLnBrk="1" hangingPunct="1"/>
            <a:r>
              <a:rPr lang="nl-NL" smtClean="0">
                <a:latin typeface="Verdana" pitchFamily="34" charset="0"/>
                <a:ea typeface="ＭＳ Ｐゴシック" pitchFamily="34" charset="-128"/>
              </a:rPr>
              <a:t>Met de verschillende telescopen kun je de verschillende straling opvangen en er een plaatje van maken. Zo zie je door elk plaatje weer iets anders van M81.</a:t>
            </a:r>
          </a:p>
        </p:txBody>
      </p:sp>
      <p:sp>
        <p:nvSpPr>
          <p:cNvPr id="57348" name="Tijdelijke aanduiding voor dianummer 3"/>
          <p:cNvSpPr txBox="1">
            <a:spLocks noGrp="1"/>
          </p:cNvSpPr>
          <p:nvPr/>
        </p:nvSpPr>
        <p:spPr bwMode="auto">
          <a:xfrm>
            <a:off x="5292725" y="9277350"/>
            <a:ext cx="984250" cy="496888"/>
          </a:xfrm>
          <a:prstGeom prst="rect">
            <a:avLst/>
          </a:prstGeom>
          <a:noFill/>
          <a:ln w="9525">
            <a:noFill/>
            <a:miter lim="800000"/>
            <a:headEnd/>
            <a:tailEnd/>
          </a:ln>
        </p:spPr>
        <p:txBody>
          <a:bodyPr lIns="0" tIns="0" rIns="0" bIns="0" anchor="b"/>
          <a:lstStyle/>
          <a:p>
            <a:pPr algn="r" eaLnBrk="0" hangingPunct="0">
              <a:lnSpc>
                <a:spcPct val="100000"/>
              </a:lnSpc>
            </a:pPr>
            <a:fld id="{63911A2C-C0AD-4ECD-8CCF-6C22984DE0F9}" type="slidenum">
              <a:rPr lang="en-US" sz="900"/>
              <a:pPr algn="r" eaLnBrk="0" hangingPunct="0">
                <a:lnSpc>
                  <a:spcPct val="100000"/>
                </a:lnSpc>
              </a:pPr>
              <a:t>17</a:t>
            </a:fld>
            <a:endParaRPr lang="en-US" sz="9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45D6388C-EA55-4CD3-9BAD-73D46A7EA790}" type="slidenum">
              <a:rPr lang="en-US" smtClean="0"/>
              <a:pPr/>
              <a:t>18</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84250" y="4721225"/>
            <a:ext cx="4991100" cy="4471988"/>
          </a:xfrm>
          <a:noFill/>
          <a:ln/>
        </p:spPr>
        <p:txBody>
          <a:bodyPr/>
          <a:lstStyle/>
          <a:p>
            <a:pPr eaLnBrk="1" hangingPunct="1"/>
            <a:r>
              <a:rPr lang="en-US" smtClean="0">
                <a:latin typeface="Times" charset="0"/>
                <a:ea typeface="ＭＳ Ｐゴシック" pitchFamily="34" charset="-128"/>
              </a:rPr>
              <a:t>Synchrotronstraling: electronen in een mageneetveld.</a:t>
            </a:r>
          </a:p>
          <a:p>
            <a:pPr eaLnBrk="1" hangingPunct="1"/>
            <a:r>
              <a:rPr lang="en-US" smtClean="0">
                <a:latin typeface="Times" charset="0"/>
                <a:ea typeface="ＭＳ Ｐゴシック" pitchFamily="34" charset="-128"/>
              </a:rPr>
              <a:t>Zelfde principe, alleen is het niet proton dat e- aantrekt maar het magneetveld. Electronen draaien rondjes.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5B51C3F2-54B1-4EB7-82CA-9CFF6D4CA117}" type="slidenum">
              <a:rPr lang="en-US" smtClean="0"/>
              <a:pPr/>
              <a:t>19</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smtClean="0">
                <a:latin typeface="Times" charset="0"/>
                <a:ea typeface="ＭＳ Ｐゴシック" pitchFamily="34" charset="-128"/>
              </a:rPr>
              <a:t>(Waterstof spectrum kent verschillende golflengtes. Leerlingen kennen overgangen tussen verschillende energieniveaus. Bekend zijn de lijnen in het zichtbare licht uit de Balmerreeks.) </a:t>
            </a:r>
          </a:p>
          <a:p>
            <a:pPr eaLnBrk="1" hangingPunct="1"/>
            <a:endParaRPr lang="en-US" smtClean="0">
              <a:latin typeface="Times" charset="0"/>
              <a:ea typeface="ＭＳ Ｐゴシック" pitchFamily="34" charset="-128"/>
            </a:endParaRPr>
          </a:p>
          <a:p>
            <a:pPr eaLnBrk="1" hangingPunct="1"/>
            <a:r>
              <a:rPr lang="en-US" smtClean="0">
                <a:latin typeface="Times" charset="0"/>
                <a:ea typeface="ＭＳ Ｐゴシック" pitchFamily="34" charset="-128"/>
              </a:rPr>
              <a:t>Proton en electron draaien om hun as. Deze rotatie kan omdraaien voor het electron, dit levert licht met exact 21cm golflengte (voorspeld door Leidse astronomen Oort en vdHulst).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830263" y="746125"/>
            <a:ext cx="4965700" cy="3725863"/>
          </a:xfrm>
          <a:ln/>
        </p:spPr>
      </p:sp>
      <p:sp>
        <p:nvSpPr>
          <p:cNvPr id="49155" name="Notes Placeholder 2"/>
          <p:cNvSpPr>
            <a:spLocks noGrp="1"/>
          </p:cNvSpPr>
          <p:nvPr>
            <p:ph type="body" idx="1"/>
          </p:nvPr>
        </p:nvSpPr>
        <p:spPr>
          <a:noFill/>
          <a:ln/>
        </p:spPr>
        <p:txBody>
          <a:bodyPr/>
          <a:lstStyle/>
          <a:p>
            <a:r>
              <a:rPr lang="nl-NL" smtClean="0">
                <a:latin typeface="Verdana" pitchFamily="34" charset="0"/>
                <a:ea typeface="ＭＳ Ｐゴシック" pitchFamily="34" charset="-128"/>
              </a:rPr>
              <a:t>Wat is en doet Astron?</a:t>
            </a:r>
          </a:p>
          <a:p>
            <a:r>
              <a:rPr lang="nl-NL" smtClean="0">
                <a:latin typeface="Verdana" pitchFamily="34" charset="0"/>
                <a:ea typeface="ＭＳ Ｐゴシック" pitchFamily="34" charset="-128"/>
              </a:rPr>
              <a:t>Wat zijn radiogolven, welke eigenschappen hebben radiogolven </a:t>
            </a:r>
          </a:p>
          <a:p>
            <a:r>
              <a:rPr lang="nl-NL" smtClean="0">
                <a:latin typeface="Verdana" pitchFamily="34" charset="0"/>
                <a:ea typeface="ＭＳ Ｐゴシック" pitchFamily="34" charset="-128"/>
              </a:rPr>
              <a:t>Telescopen: Alle telescopen die horen bij Astron komen aan de orde. </a:t>
            </a:r>
          </a:p>
        </p:txBody>
      </p:sp>
      <p:sp>
        <p:nvSpPr>
          <p:cNvPr id="49156" name="Slide Number Placeholder 3"/>
          <p:cNvSpPr>
            <a:spLocks noGrp="1"/>
          </p:cNvSpPr>
          <p:nvPr>
            <p:ph type="sldNum" sz="quarter" idx="5"/>
          </p:nvPr>
        </p:nvSpPr>
        <p:spPr>
          <a:noFill/>
        </p:spPr>
        <p:txBody>
          <a:bodyPr/>
          <a:lstStyle/>
          <a:p>
            <a:fld id="{164E4E81-CCF9-453F-8AA3-6E1CF3CD4035}"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Vergelijkbaar met een smalle</a:t>
            </a:r>
            <a:r>
              <a:rPr lang="nl-NL" baseline="0" dirty="0" smtClean="0"/>
              <a:t> opening bij een vlakke golf. Bij opening kleiner dan de golflengte heb je volledige buiging. Je schotel moet groter zijn bij grotere golflengtes om geen buiging te krijgen. Als er buiging optreedt is de richting waar het signaal vandaan komt niet meer te bepalen. MAW de resolutie neemt dan af. </a:t>
            </a:r>
          </a:p>
          <a:p>
            <a:r>
              <a:rPr lang="nl-NL" baseline="0" dirty="0" smtClean="0"/>
              <a:t>Ook vergelijkbaar: Vleermuis zend golven uit met golflengte kleiner dan voorwerp. </a:t>
            </a:r>
          </a:p>
          <a:p>
            <a:endParaRPr lang="nl-NL" baseline="0" dirty="0" smtClean="0"/>
          </a:p>
          <a:p>
            <a:r>
              <a:rPr lang="nl-NL" baseline="0" dirty="0" smtClean="0"/>
              <a:t>De maan heeft hoekgrootte van is ongeveer 0,5 graad</a:t>
            </a:r>
          </a:p>
          <a:p>
            <a:endParaRPr lang="nl-NL" dirty="0"/>
          </a:p>
        </p:txBody>
      </p:sp>
      <p:sp>
        <p:nvSpPr>
          <p:cNvPr id="4" name="Slide Number Placeholder 3"/>
          <p:cNvSpPr>
            <a:spLocks noGrp="1"/>
          </p:cNvSpPr>
          <p:nvPr>
            <p:ph type="sldNum" sz="quarter" idx="10"/>
          </p:nvPr>
        </p:nvSpPr>
        <p:spPr/>
        <p:txBody>
          <a:bodyPr/>
          <a:lstStyle/>
          <a:p>
            <a:pPr>
              <a:defRPr/>
            </a:pPr>
            <a:fld id="{A6A6FF4D-7C76-4EDD-8DB2-4304F184B5D8}"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pPr>
              <a:defRPr/>
            </a:pPr>
            <a:fld id="{A6A6FF4D-7C76-4EDD-8DB2-4304F184B5D8}"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AAD9096-8FCB-43DB-86BC-D8E0AB0F3D09}" type="slidenum">
              <a:rPr lang="en-US" smtClean="0"/>
              <a:pPr/>
              <a:t>22</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smtClean="0">
                <a:latin typeface="Times" charset="0"/>
                <a:ea typeface="ＭＳ Ｐゴシック" pitchFamily="34" charset="-128"/>
              </a:rPr>
              <a:t>Sommige sterrenstelsels werden eerst in radiolicht ontdekt, zoals bijvoorbeeld Cygnus A (in sterrenbeeld Zwaan de sterkste radiobron, en een van de sterkste bronnen aan de hemel). Op hoge frequenties zien we een klein puntje in het midden, met daaruit twee enorme stralen die eindigen in een soort halter. Dit is geen licht zoals het in de zon wordt gemaakt (kernfusie), maar licht dat ontstaat doordat materie enorm snel beweegt in een magnetisch veld. Deze intensiteit kan alleen ontstaan als er een zwart gat aan de basis staat.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Met optische telescoop lijkt Quasar op helder</a:t>
            </a:r>
            <a:r>
              <a:rPr lang="nl-NL" baseline="0" dirty="0" smtClean="0"/>
              <a:t> ster maar dan vele malen helderder. (puntbron) </a:t>
            </a:r>
          </a:p>
          <a:p>
            <a:r>
              <a:rPr lang="nl-NL" baseline="0" dirty="0" smtClean="0"/>
              <a:t>Met radiotelescoop zijn ook de jets te zien. </a:t>
            </a:r>
          </a:p>
          <a:p>
            <a:r>
              <a:rPr lang="nl-NL" baseline="0" dirty="0" smtClean="0"/>
              <a:t>De voorkant van de jets wordt tegengehouden door gas in de ruimte (dat gas is altijd nog minder moleculen dan wat wij vacuum noemen) </a:t>
            </a:r>
            <a:endParaRPr lang="nl-NL" dirty="0"/>
          </a:p>
        </p:txBody>
      </p:sp>
      <p:sp>
        <p:nvSpPr>
          <p:cNvPr id="4" name="Slide Number Placeholder 3"/>
          <p:cNvSpPr>
            <a:spLocks noGrp="1"/>
          </p:cNvSpPr>
          <p:nvPr>
            <p:ph type="sldNum" sz="quarter" idx="10"/>
          </p:nvPr>
        </p:nvSpPr>
        <p:spPr/>
        <p:txBody>
          <a:bodyPr/>
          <a:lstStyle/>
          <a:p>
            <a:pPr>
              <a:defRPr/>
            </a:pPr>
            <a:fld id="{A6A6FF4D-7C76-4EDD-8DB2-4304F184B5D8}"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jdelijke aanduiding voor dia-afbeelding 1"/>
          <p:cNvSpPr>
            <a:spLocks noGrp="1" noRot="1" noChangeAspect="1" noTextEdit="1"/>
          </p:cNvSpPr>
          <p:nvPr>
            <p:ph type="sldImg"/>
          </p:nvPr>
        </p:nvSpPr>
        <p:spPr>
          <a:ln/>
        </p:spPr>
      </p:sp>
      <p:sp>
        <p:nvSpPr>
          <p:cNvPr id="60419" name="Tijdelijke aanduiding voor notities 2"/>
          <p:cNvSpPr>
            <a:spLocks noGrp="1"/>
          </p:cNvSpPr>
          <p:nvPr>
            <p:ph type="body" idx="1"/>
          </p:nvPr>
        </p:nvSpPr>
        <p:spPr>
          <a:noFill/>
          <a:ln/>
        </p:spPr>
        <p:txBody>
          <a:bodyPr/>
          <a:lstStyle/>
          <a:p>
            <a:pPr eaLnBrk="1" hangingPunct="1"/>
            <a:r>
              <a:rPr lang="nl-NL" dirty="0" smtClean="0">
                <a:latin typeface="Verdana" pitchFamily="34" charset="0"/>
                <a:ea typeface="ＭＳ Ｐゴシック" pitchFamily="34" charset="-128"/>
              </a:rPr>
              <a:t>Dit zijn 4 plaatjes van de Crab Nevel.</a:t>
            </a:r>
            <a:br>
              <a:rPr lang="nl-NL" dirty="0" smtClean="0">
                <a:latin typeface="Verdana" pitchFamily="34" charset="0"/>
                <a:ea typeface="ＭＳ Ｐゴシック" pitchFamily="34" charset="-128"/>
              </a:rPr>
            </a:br>
            <a:r>
              <a:rPr lang="nl-NL" dirty="0" smtClean="0">
                <a:latin typeface="Verdana" pitchFamily="34" charset="0"/>
                <a:ea typeface="ＭＳ Ｐゴシック" pitchFamily="34" charset="-128"/>
              </a:rPr>
              <a:t> 100 jaar geleden ontploft als supernova. Werd</a:t>
            </a:r>
            <a:r>
              <a:rPr lang="nl-NL" baseline="0" dirty="0" smtClean="0">
                <a:latin typeface="Verdana" pitchFamily="34" charset="0"/>
                <a:ea typeface="ＭＳ Ｐゴシック" pitchFamily="34" charset="-128"/>
              </a:rPr>
              <a:t> door de chinezen waargenomen, een van de eerste meldingen van een supernova In het midden staat nu een neutronenster die snel ronddraait. (30 keer per seconde)</a:t>
            </a:r>
            <a:br>
              <a:rPr lang="nl-NL" baseline="0" dirty="0" smtClean="0">
                <a:latin typeface="Verdana" pitchFamily="34" charset="0"/>
                <a:ea typeface="ＭＳ Ｐゴシック" pitchFamily="34" charset="-128"/>
              </a:rPr>
            </a:br>
            <a:r>
              <a:rPr lang="nl-NL" baseline="0" dirty="0" smtClean="0">
                <a:latin typeface="Verdana" pitchFamily="34" charset="0"/>
                <a:ea typeface="ＭＳ Ｐゴシック" pitchFamily="34" charset="-128"/>
              </a:rPr>
              <a:t>De nevel licht op ongeveer 6500 lichtjaren van de aarde</a:t>
            </a:r>
          </a:p>
          <a:p>
            <a:pPr eaLnBrk="1" hangingPunct="1"/>
            <a:endParaRPr lang="nl-NL" dirty="0" smtClean="0">
              <a:latin typeface="Verdana" pitchFamily="34" charset="0"/>
              <a:ea typeface="ＭＳ Ｐゴシック" pitchFamily="34" charset="-128"/>
            </a:endParaRPr>
          </a:p>
          <a:p>
            <a:pPr eaLnBrk="1" hangingPunct="1"/>
            <a:r>
              <a:rPr lang="nl-NL" dirty="0" smtClean="0">
                <a:latin typeface="Verdana" pitchFamily="34" charset="0"/>
                <a:ea typeface="ＭＳ Ｐゴシック" pitchFamily="34" charset="-128"/>
              </a:rPr>
              <a:t>Bij elke straling is de vorm van het nevel anders en zie je ook andere structuren in de nevel terugkomen.</a:t>
            </a:r>
          </a:p>
          <a:p>
            <a:pPr eaLnBrk="1" hangingPunct="1"/>
            <a:r>
              <a:rPr lang="nl-NL" dirty="0" smtClean="0">
                <a:latin typeface="Verdana" pitchFamily="34" charset="0"/>
                <a:ea typeface="ＭＳ Ｐゴシック" pitchFamily="34" charset="-128"/>
              </a:rPr>
              <a:t>Dit geeft veel informatie over wat zich in het nevel bevindt.</a:t>
            </a:r>
          </a:p>
        </p:txBody>
      </p:sp>
      <p:sp>
        <p:nvSpPr>
          <p:cNvPr id="60420" name="Tijdelijke aanduiding voor dianummer 3"/>
          <p:cNvSpPr>
            <a:spLocks noGrp="1"/>
          </p:cNvSpPr>
          <p:nvPr>
            <p:ph type="sldNum" sz="quarter" idx="5"/>
          </p:nvPr>
        </p:nvSpPr>
        <p:spPr>
          <a:noFill/>
        </p:spPr>
        <p:txBody>
          <a:bodyPr/>
          <a:lstStyle/>
          <a:p>
            <a:fld id="{0606AA2D-260B-4D66-A9BD-CD109E481768}"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jdelijke aanduiding voor dia-afbeelding 1"/>
          <p:cNvSpPr>
            <a:spLocks noGrp="1" noRot="1" noChangeAspect="1" noTextEdit="1"/>
          </p:cNvSpPr>
          <p:nvPr>
            <p:ph type="sldImg"/>
          </p:nvPr>
        </p:nvSpPr>
        <p:spPr>
          <a:ln/>
        </p:spPr>
      </p:sp>
      <p:sp>
        <p:nvSpPr>
          <p:cNvPr id="67587" name="Tijdelijke aanduiding voor notities 2"/>
          <p:cNvSpPr>
            <a:spLocks noGrp="1"/>
          </p:cNvSpPr>
          <p:nvPr>
            <p:ph type="body" idx="1"/>
          </p:nvPr>
        </p:nvSpPr>
        <p:spPr>
          <a:noFill/>
          <a:ln/>
        </p:spPr>
        <p:txBody>
          <a:bodyPr/>
          <a:lstStyle/>
          <a:p>
            <a:pPr eaLnBrk="1" hangingPunct="1"/>
            <a:r>
              <a:rPr lang="nl-NL" dirty="0" smtClean="0">
                <a:latin typeface="Verdana" pitchFamily="34" charset="0"/>
                <a:ea typeface="ＭＳ Ｐゴシック" pitchFamily="34" charset="-128"/>
              </a:rPr>
              <a:t>Een</a:t>
            </a:r>
            <a:r>
              <a:rPr lang="nl-NL" baseline="0" dirty="0" smtClean="0">
                <a:latin typeface="Verdana" pitchFamily="34" charset="0"/>
                <a:ea typeface="ＭＳ Ｐゴシック" pitchFamily="34" charset="-128"/>
              </a:rPr>
              <a:t> film van de krabnevel</a:t>
            </a:r>
          </a:p>
          <a:p>
            <a:pPr eaLnBrk="1" hangingPunct="1"/>
            <a:endParaRPr lang="nl-NL" dirty="0" smtClean="0">
              <a:latin typeface="Verdana" pitchFamily="34" charset="0"/>
              <a:ea typeface="ＭＳ Ｐゴシック" pitchFamily="34" charset="-128"/>
            </a:endParaRPr>
          </a:p>
          <a:p>
            <a:pPr eaLnBrk="1" hangingPunct="1"/>
            <a:endParaRPr lang="nl-NL" dirty="0" smtClean="0">
              <a:latin typeface="Verdana" pitchFamily="34" charset="0"/>
              <a:ea typeface="ＭＳ Ｐゴシック" pitchFamily="34" charset="-128"/>
            </a:endParaRPr>
          </a:p>
        </p:txBody>
      </p:sp>
      <p:sp>
        <p:nvSpPr>
          <p:cNvPr id="67588" name="Tijdelijke aanduiding voor dianummer 3"/>
          <p:cNvSpPr>
            <a:spLocks noGrp="1"/>
          </p:cNvSpPr>
          <p:nvPr>
            <p:ph type="sldNum" sz="quarter" idx="5"/>
          </p:nvPr>
        </p:nvSpPr>
        <p:spPr>
          <a:noFill/>
        </p:spPr>
        <p:txBody>
          <a:bodyPr/>
          <a:lstStyle/>
          <a:p>
            <a:fld id="{855A20DE-BFAD-485A-B393-230B75E18383}"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jdelijke aanduiding voor dia-afbeelding 1"/>
          <p:cNvSpPr>
            <a:spLocks noGrp="1" noRot="1" noChangeAspect="1" noTextEdit="1"/>
          </p:cNvSpPr>
          <p:nvPr>
            <p:ph type="sldImg"/>
          </p:nvPr>
        </p:nvSpPr>
        <p:spPr>
          <a:ln/>
        </p:spPr>
      </p:sp>
      <p:sp>
        <p:nvSpPr>
          <p:cNvPr id="59395" name="Tijdelijke aanduiding voor notities 2"/>
          <p:cNvSpPr>
            <a:spLocks noGrp="1"/>
          </p:cNvSpPr>
          <p:nvPr>
            <p:ph type="body" idx="1"/>
          </p:nvPr>
        </p:nvSpPr>
        <p:spPr>
          <a:noFill/>
          <a:ln/>
        </p:spPr>
        <p:txBody>
          <a:bodyPr/>
          <a:lstStyle/>
          <a:p>
            <a:pPr eaLnBrk="1" hangingPunct="1"/>
            <a:r>
              <a:rPr lang="nl-NL" dirty="0" smtClean="0">
                <a:latin typeface="Verdana" pitchFamily="34" charset="0"/>
                <a:ea typeface="ＭＳ Ｐゴシック" pitchFamily="34" charset="-128"/>
              </a:rPr>
              <a:t>Pulsar:</a:t>
            </a:r>
            <a:r>
              <a:rPr lang="nl-NL" baseline="0" dirty="0" smtClean="0">
                <a:latin typeface="Verdana" pitchFamily="34" charset="0"/>
                <a:ea typeface="ＭＳ Ｐゴシック" pitchFamily="34" charset="-128"/>
              </a:rPr>
              <a:t> Het linker plaatje is een animatie. (bundel draait rond) </a:t>
            </a:r>
          </a:p>
          <a:p>
            <a:pPr eaLnBrk="1" hangingPunct="1"/>
            <a:endParaRPr lang="nl-NL" baseline="0" dirty="0" smtClean="0">
              <a:latin typeface="Verdana" pitchFamily="34" charset="0"/>
              <a:ea typeface="ＭＳ Ｐゴシック" pitchFamily="34" charset="-128"/>
            </a:endParaRPr>
          </a:p>
          <a:p>
            <a:r>
              <a:rPr lang="nl-NL" dirty="0" smtClean="0"/>
              <a:t>Pulsar kun je gebruiken</a:t>
            </a:r>
            <a:r>
              <a:rPr lang="nl-NL" baseline="0" dirty="0" smtClean="0"/>
              <a:t> als klok omdat de tijd heel voorspelbaar is. </a:t>
            </a:r>
          </a:p>
          <a:p>
            <a:endParaRPr lang="nl-NL" baseline="0" dirty="0" smtClean="0"/>
          </a:p>
          <a:p>
            <a:r>
              <a:rPr lang="nl-NL" baseline="0" dirty="0" smtClean="0"/>
              <a:t>Bijvoorbeeld: deze pulsar heeft de volgende tijd tussen 2 flitsen.</a:t>
            </a:r>
          </a:p>
          <a:p>
            <a:endParaRPr lang="nl-NL" baseline="0" dirty="0" smtClean="0"/>
          </a:p>
          <a:p>
            <a:r>
              <a:rPr lang="nl-NL" baseline="0" dirty="0" smtClean="0"/>
              <a:t>De omlooptijd van de pulsar verandert wel maar is wel heel precies te voorspellen over een hele lange tijd. </a:t>
            </a:r>
          </a:p>
          <a:p>
            <a:pPr eaLnBrk="1" hangingPunct="1"/>
            <a:endParaRPr lang="nl-NL" dirty="0" smtClean="0">
              <a:latin typeface="Verdana" pitchFamily="34" charset="0"/>
              <a:ea typeface="ＭＳ Ｐゴシック" pitchFamily="34" charset="-128"/>
            </a:endParaRPr>
          </a:p>
        </p:txBody>
      </p:sp>
      <p:sp>
        <p:nvSpPr>
          <p:cNvPr id="59396" name="Tijdelijke aanduiding voor dianummer 3"/>
          <p:cNvSpPr>
            <a:spLocks noGrp="1"/>
          </p:cNvSpPr>
          <p:nvPr>
            <p:ph type="sldNum" sz="quarter" idx="5"/>
          </p:nvPr>
        </p:nvSpPr>
        <p:spPr>
          <a:noFill/>
        </p:spPr>
        <p:txBody>
          <a:bodyPr/>
          <a:lstStyle/>
          <a:p>
            <a:fld id="{49512DB1-EE01-4AD5-BAB3-896AFF51C3E0}"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nl-NL" dirty="0" smtClean="0"/>
              <a:t>Witte</a:t>
            </a:r>
            <a:r>
              <a:rPr lang="nl-NL" baseline="0" dirty="0" smtClean="0"/>
              <a:t> dwerg: 1 liter materiaal is 1000.000 kg</a:t>
            </a:r>
          </a:p>
          <a:p>
            <a:pPr>
              <a:buNone/>
            </a:pPr>
            <a:r>
              <a:rPr lang="nl-NL" baseline="0" dirty="0" smtClean="0"/>
              <a:t>Neutronenster: 1 liter 10^15 kg 1 mok is the mount everest</a:t>
            </a:r>
          </a:p>
          <a:p>
            <a:pPr>
              <a:buNone/>
            </a:pPr>
            <a:endParaRPr lang="nl-NL" baseline="0" dirty="0" smtClean="0"/>
          </a:p>
          <a:p>
            <a:pPr>
              <a:buNone/>
            </a:pPr>
            <a:r>
              <a:rPr lang="nl-NL" baseline="0" dirty="0" smtClean="0"/>
              <a:t>Neutronenster: 1 theelepel: de vulkaan op la Palma?</a:t>
            </a:r>
          </a:p>
          <a:p>
            <a:pPr>
              <a:buNone/>
            </a:pPr>
            <a:endParaRPr lang="nl-NL" baseline="0" dirty="0" smtClean="0"/>
          </a:p>
          <a:p>
            <a:pPr>
              <a:buNone/>
            </a:pPr>
            <a:endParaRPr lang="nl-NL" dirty="0"/>
          </a:p>
        </p:txBody>
      </p:sp>
      <p:sp>
        <p:nvSpPr>
          <p:cNvPr id="4" name="Slide Number Placeholder 3"/>
          <p:cNvSpPr>
            <a:spLocks noGrp="1"/>
          </p:cNvSpPr>
          <p:nvPr>
            <p:ph type="sldNum" sz="quarter" idx="10"/>
          </p:nvPr>
        </p:nvSpPr>
        <p:spPr/>
        <p:txBody>
          <a:bodyPr/>
          <a:lstStyle/>
          <a:p>
            <a:pPr>
              <a:defRPr/>
            </a:pPr>
            <a:fld id="{A6A6FF4D-7C76-4EDD-8DB2-4304F184B5D8}"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nl-NL" dirty="0" smtClean="0"/>
              <a:t>Bij</a:t>
            </a:r>
            <a:r>
              <a:rPr lang="nl-NL" baseline="0" dirty="0" smtClean="0"/>
              <a:t> deze dia hoor je het geluid van een pulsar.</a:t>
            </a:r>
          </a:p>
          <a:p>
            <a:pPr>
              <a:buNone/>
            </a:pPr>
            <a:r>
              <a:rPr lang="nl-NL" baseline="0" dirty="0" smtClean="0"/>
              <a:t>Eerste pulsar ontdekt in 1969 door Jocelyn Bell</a:t>
            </a:r>
          </a:p>
          <a:p>
            <a:pPr>
              <a:buNone/>
            </a:pPr>
            <a:r>
              <a:rPr lang="nl-NL" baseline="0" dirty="0" smtClean="0"/>
              <a:t>Het object waarvan zij het signaal meette werd  in eerste instantie LGM (Littl Green Man) genoemd, </a:t>
            </a:r>
            <a:r>
              <a:rPr lang="nl-NL" dirty="0" smtClean="0"/>
              <a:t>omdat het leek op een radiobaken dat door buitenaards intelligent leven naar ons werd uitgestraald.</a:t>
            </a:r>
            <a:endParaRPr lang="nl-NL" dirty="0"/>
          </a:p>
        </p:txBody>
      </p:sp>
      <p:sp>
        <p:nvSpPr>
          <p:cNvPr id="4" name="Slide Number Placeholder 3"/>
          <p:cNvSpPr>
            <a:spLocks noGrp="1"/>
          </p:cNvSpPr>
          <p:nvPr>
            <p:ph type="sldNum" sz="quarter" idx="10"/>
          </p:nvPr>
        </p:nvSpPr>
        <p:spPr/>
        <p:txBody>
          <a:bodyPr/>
          <a:lstStyle/>
          <a:p>
            <a:pPr>
              <a:defRPr/>
            </a:pPr>
            <a:fld id="{A6A6FF4D-7C76-4EDD-8DB2-4304F184B5D8}"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Pulsar kun je gebruiken als klok omdat de tijd heel voorspelbaar is. </a:t>
            </a:r>
          </a:p>
          <a:p>
            <a:endParaRPr lang="nl-NL" dirty="0" smtClean="0"/>
          </a:p>
          <a:p>
            <a:r>
              <a:rPr lang="nl-NL" dirty="0" smtClean="0"/>
              <a:t>Bijvoorbeeld: deze pulsar heeft de volgende tijd tussen 2 flitsen.</a:t>
            </a:r>
          </a:p>
          <a:p>
            <a:endParaRPr lang="nl-NL" dirty="0" smtClean="0"/>
          </a:p>
          <a:p>
            <a:r>
              <a:rPr lang="nl-NL" dirty="0" smtClean="0"/>
              <a:t>De omlooptijd van de pulsar verandert wel maar is wel heel precies te voorspellen over een hele lange tijd. </a:t>
            </a:r>
          </a:p>
          <a:p>
            <a:endParaRPr lang="nl-NL" dirty="0"/>
          </a:p>
        </p:txBody>
      </p:sp>
      <p:sp>
        <p:nvSpPr>
          <p:cNvPr id="4" name="Slide Number Placeholder 3"/>
          <p:cNvSpPr>
            <a:spLocks noGrp="1"/>
          </p:cNvSpPr>
          <p:nvPr>
            <p:ph type="sldNum" sz="quarter" idx="10"/>
          </p:nvPr>
        </p:nvSpPr>
        <p:spPr/>
        <p:txBody>
          <a:bodyPr/>
          <a:lstStyle/>
          <a:p>
            <a:pPr>
              <a:defRPr/>
            </a:pPr>
            <a:fld id="{A6A6FF4D-7C76-4EDD-8DB2-4304F184B5D8}"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p:spPr>
        <p:txBody>
          <a:bodyPr/>
          <a:lstStyle/>
          <a:p>
            <a:fld id="{E62884AA-927E-4649-AF3A-31BC3573E494}" type="slidenum">
              <a:rPr lang="en-US" smtClean="0">
                <a:latin typeface="Times New Roman" pitchFamily="18" charset="0"/>
              </a:rPr>
              <a:pPr/>
              <a:t>3</a:t>
            </a:fld>
            <a:endParaRPr lang="en-US" smtClean="0">
              <a:latin typeface="Times New Roman" pitchFamily="18" charset="0"/>
            </a:endParaRPr>
          </a:p>
        </p:txBody>
      </p:sp>
      <p:sp>
        <p:nvSpPr>
          <p:cNvPr id="73731" name="Rectangle 1"/>
          <p:cNvSpPr>
            <a:spLocks noChangeArrowheads="1"/>
          </p:cNvSpPr>
          <p:nvPr/>
        </p:nvSpPr>
        <p:spPr bwMode="auto">
          <a:xfrm>
            <a:off x="0" y="0"/>
            <a:ext cx="1588" cy="1588"/>
          </a:xfrm>
          <a:prstGeom prst="rect">
            <a:avLst/>
          </a:prstGeom>
          <a:noFill/>
          <a:ln w="9525">
            <a:noFill/>
            <a:round/>
            <a:headEnd/>
            <a:tailEnd/>
          </a:ln>
        </p:spPr>
        <p:txBody>
          <a:bodyPr lIns="90000" tIns="45000" rIns="90000" bIns="45000"/>
          <a:lstStyle/>
          <a:p>
            <a:pPr>
              <a:lnSpc>
                <a:spcPct val="120000"/>
              </a:lnSpc>
            </a:pPr>
            <a:fld id="{008E2915-7C07-4E99-9A35-62E6C7766E13}" type="slidenum">
              <a:rPr lang="ru-RU" sz="2400">
                <a:solidFill>
                  <a:srgbClr val="000000"/>
                </a:solidFill>
                <a:latin typeface="Verdana" pitchFamily="34" charset="0"/>
                <a:ea typeface="ＭＳ Ｐゴシック" pitchFamily="34" charset="-128"/>
              </a:rPr>
              <a:pPr>
                <a:lnSpc>
                  <a:spcPct val="120000"/>
                </a:lnSpc>
              </a:pPr>
              <a:t>3</a:t>
            </a:fld>
            <a:endParaRPr lang="ru-RU" sz="2400">
              <a:solidFill>
                <a:srgbClr val="000000"/>
              </a:solidFill>
              <a:latin typeface="Verdana" pitchFamily="34" charset="0"/>
              <a:ea typeface="ＭＳ Ｐゴシック" pitchFamily="34" charset="-128"/>
            </a:endParaRPr>
          </a:p>
        </p:txBody>
      </p:sp>
      <p:sp>
        <p:nvSpPr>
          <p:cNvPr id="73732" name="Text Box 2"/>
          <p:cNvSpPr txBox="1">
            <a:spLocks noChangeArrowheads="1"/>
          </p:cNvSpPr>
          <p:nvPr/>
        </p:nvSpPr>
        <p:spPr bwMode="auto">
          <a:xfrm>
            <a:off x="1439863" y="5759450"/>
            <a:ext cx="4095750" cy="858838"/>
          </a:xfrm>
          <a:prstGeom prst="rect">
            <a:avLst/>
          </a:prstGeom>
          <a:noFill/>
          <a:ln w="9525">
            <a:noFill/>
            <a:round/>
            <a:headEnd/>
            <a:tailEnd/>
          </a:ln>
        </p:spPr>
        <p:txBody>
          <a:bodyPr wrap="none" lIns="90000" tIns="60876" rIns="90000" bIns="45000"/>
          <a:lstStyle/>
          <a:p>
            <a:pPr>
              <a:tabLst>
                <a:tab pos="723900" algn="l"/>
                <a:tab pos="1447800" algn="l"/>
                <a:tab pos="2171700" algn="l"/>
                <a:tab pos="2895600" algn="l"/>
                <a:tab pos="3619500" algn="l"/>
              </a:tabLst>
            </a:pPr>
            <a:r>
              <a:rPr lang="ru-RU">
                <a:solidFill>
                  <a:srgbClr val="000000"/>
                </a:solidFill>
                <a:ea typeface="DejaVu Sans" charset="0"/>
                <a:cs typeface="DejaVu Sans" charset="0"/>
              </a:rPr>
              <a:t>What is Astron and what Astron does</a:t>
            </a:r>
          </a:p>
          <a:p>
            <a:pPr>
              <a:tabLst>
                <a:tab pos="723900" algn="l"/>
                <a:tab pos="1447800" algn="l"/>
                <a:tab pos="2171700" algn="l"/>
                <a:tab pos="2895600" algn="l"/>
                <a:tab pos="3619500" algn="l"/>
              </a:tabLst>
            </a:pPr>
            <a:r>
              <a:rPr lang="ru-RU">
                <a:solidFill>
                  <a:srgbClr val="000000"/>
                </a:solidFill>
                <a:ea typeface="DejaVu Sans" charset="0"/>
                <a:cs typeface="DejaVu Sans" charset="0"/>
              </a:rPr>
              <a:t>What are the properties of radio waves</a:t>
            </a:r>
          </a:p>
          <a:p>
            <a:pPr>
              <a:tabLst>
                <a:tab pos="723900" algn="l"/>
                <a:tab pos="1447800" algn="l"/>
                <a:tab pos="2171700" algn="l"/>
                <a:tab pos="2895600" algn="l"/>
                <a:tab pos="3619500" algn="l"/>
              </a:tabLst>
            </a:pPr>
            <a:r>
              <a:rPr lang="ru-RU">
                <a:solidFill>
                  <a:srgbClr val="000000"/>
                </a:solidFill>
                <a:ea typeface="DejaVu Sans" charset="0"/>
                <a:cs typeface="DejaVu Sans" charset="0"/>
              </a:rPr>
              <a:t>Telescopes...</a:t>
            </a:r>
          </a:p>
        </p:txBody>
      </p:sp>
      <p:sp>
        <p:nvSpPr>
          <p:cNvPr id="73733" name="Notes Placeholder 4"/>
          <p:cNvSpPr>
            <a:spLocks noGrp="1"/>
          </p:cNvSpPr>
          <p:nvPr>
            <p:ph type="body" idx="1"/>
          </p:nvPr>
        </p:nvSpPr>
        <p:spPr>
          <a:noFill/>
          <a:ln/>
        </p:spPr>
        <p:txBody>
          <a:bodyPr/>
          <a:lstStyle/>
          <a:p>
            <a:r>
              <a:rPr lang="nl-NL" b="1" smtClean="0">
                <a:latin typeface="Times New Roman" pitchFamily="18" charset="0"/>
              </a:rPr>
              <a:t>Hipparchus</a:t>
            </a:r>
            <a:r>
              <a:rPr lang="nl-NL" smtClean="0">
                <a:latin typeface="Times New Roman" pitchFamily="18" charset="0"/>
              </a:rPr>
              <a:t> (</a:t>
            </a:r>
            <a:r>
              <a:rPr lang="nl-NL" smtClean="0">
                <a:latin typeface="Times New Roman" pitchFamily="18" charset="0"/>
                <a:hlinkClick r:id="rId3" action="ppaction://hlinkfile"/>
              </a:rPr>
              <a:t>Grieks</a:t>
            </a:r>
            <a:r>
              <a:rPr lang="nl-NL" smtClean="0">
                <a:latin typeface="Times New Roman" pitchFamily="18" charset="0"/>
              </a:rPr>
              <a:t>: Ίππαρχος ο Ρόδιος of Ίππαρχος ο Νικαεύς) (</a:t>
            </a:r>
            <a:r>
              <a:rPr lang="nl-NL" smtClean="0">
                <a:latin typeface="Times New Roman" pitchFamily="18" charset="0"/>
                <a:hlinkClick r:id="rId4" action="ppaction://hlinkfile" tooltip="Nicaea"/>
              </a:rPr>
              <a:t>Nicaea</a:t>
            </a:r>
            <a:r>
              <a:rPr lang="nl-NL" smtClean="0">
                <a:latin typeface="Times New Roman" pitchFamily="18" charset="0"/>
              </a:rPr>
              <a:t> (nu </a:t>
            </a:r>
            <a:r>
              <a:rPr lang="nl-NL" smtClean="0">
                <a:latin typeface="Times New Roman" pitchFamily="18" charset="0"/>
                <a:hlinkClick r:id="rId5" action="ppaction://hlinkfile" tooltip="İznik (stad)"/>
              </a:rPr>
              <a:t>Iznik</a:t>
            </a:r>
            <a:r>
              <a:rPr lang="nl-NL" smtClean="0">
                <a:latin typeface="Times New Roman" pitchFamily="18" charset="0"/>
              </a:rPr>
              <a:t>), ca. </a:t>
            </a:r>
            <a:r>
              <a:rPr lang="nl-NL" smtClean="0">
                <a:latin typeface="Times New Roman" pitchFamily="18" charset="0"/>
                <a:hlinkClick r:id="rId6" action="ppaction://hlinkfile"/>
              </a:rPr>
              <a:t>190 v.Chr.</a:t>
            </a:r>
            <a:r>
              <a:rPr lang="nl-NL" smtClean="0">
                <a:latin typeface="Times New Roman" pitchFamily="18" charset="0"/>
              </a:rPr>
              <a:t> - waarschijnlijk op </a:t>
            </a:r>
            <a:r>
              <a:rPr lang="nl-NL" smtClean="0">
                <a:latin typeface="Times New Roman" pitchFamily="18" charset="0"/>
                <a:hlinkClick r:id="rId7" action="ppaction://hlinkfile" tooltip="Rodos (eiland)"/>
              </a:rPr>
              <a:t>Rhodos</a:t>
            </a:r>
            <a:r>
              <a:rPr lang="nl-NL" smtClean="0">
                <a:latin typeface="Times New Roman" pitchFamily="18" charset="0"/>
              </a:rPr>
              <a:t>, </a:t>
            </a:r>
            <a:r>
              <a:rPr lang="nl-NL" smtClean="0">
                <a:latin typeface="Times New Roman" pitchFamily="18" charset="0"/>
                <a:hlinkClick r:id="rId8" action="ppaction://hlinkfile"/>
              </a:rPr>
              <a:t>120 v.Chr.</a:t>
            </a:r>
            <a:r>
              <a:rPr lang="nl-NL" smtClean="0">
                <a:latin typeface="Times New Roman" pitchFamily="18" charset="0"/>
              </a:rPr>
              <a:t>) was een zeer belangrijke </a:t>
            </a:r>
            <a:r>
              <a:rPr lang="nl-NL" smtClean="0">
                <a:latin typeface="Times New Roman" pitchFamily="18" charset="0"/>
                <a:hlinkClick r:id="rId9" action="ppaction://hlinkfile" tooltip="Griekenland"/>
              </a:rPr>
              <a:t>Griekse</a:t>
            </a:r>
            <a:r>
              <a:rPr lang="nl-NL" smtClean="0">
                <a:latin typeface="Times New Roman" pitchFamily="18" charset="0"/>
              </a:rPr>
              <a:t> </a:t>
            </a:r>
            <a:r>
              <a:rPr lang="nl-NL" smtClean="0">
                <a:latin typeface="Times New Roman" pitchFamily="18" charset="0"/>
                <a:hlinkClick r:id="rId10" action="ppaction://hlinkfile"/>
              </a:rPr>
              <a:t>astronoom</a:t>
            </a:r>
            <a:r>
              <a:rPr lang="nl-NL" smtClean="0">
                <a:latin typeface="Times New Roman" pitchFamily="18" charset="0"/>
              </a:rPr>
              <a:t>, </a:t>
            </a:r>
            <a:r>
              <a:rPr lang="nl-NL" smtClean="0">
                <a:latin typeface="Times New Roman" pitchFamily="18" charset="0"/>
                <a:hlinkClick r:id="rId11" action="ppaction://hlinkfile"/>
              </a:rPr>
              <a:t>geograaf</a:t>
            </a:r>
            <a:r>
              <a:rPr lang="nl-NL" smtClean="0">
                <a:latin typeface="Times New Roman" pitchFamily="18" charset="0"/>
              </a:rPr>
              <a:t> en </a:t>
            </a:r>
            <a:r>
              <a:rPr lang="nl-NL" smtClean="0">
                <a:latin typeface="Times New Roman" pitchFamily="18" charset="0"/>
                <a:hlinkClick r:id="rId12" action="ppaction://hlinkfile" tooltip="Wiskunde"/>
              </a:rPr>
              <a:t>wiskundige</a:t>
            </a:r>
            <a:r>
              <a:rPr lang="nl-NL" smtClean="0">
                <a:latin typeface="Times New Roman" pitchFamily="18" charset="0"/>
              </a:rPr>
              <a:t>.</a:t>
            </a:r>
          </a:p>
          <a:p>
            <a:r>
              <a:rPr lang="nl-NL" smtClean="0">
                <a:latin typeface="Times New Roman" pitchFamily="18" charset="0"/>
              </a:rPr>
              <a:t>In </a:t>
            </a:r>
            <a:r>
              <a:rPr lang="nl-NL" smtClean="0">
                <a:latin typeface="Times New Roman" pitchFamily="18" charset="0"/>
                <a:hlinkClick r:id="rId13" action="ppaction://hlinkfile"/>
              </a:rPr>
              <a:t>134 v.Chr.</a:t>
            </a:r>
            <a:r>
              <a:rPr lang="nl-NL" smtClean="0">
                <a:latin typeface="Times New Roman" pitchFamily="18" charset="0"/>
              </a:rPr>
              <a:t> geeft hij een </a:t>
            </a:r>
            <a:r>
              <a:rPr lang="nl-NL" smtClean="0">
                <a:latin typeface="Times New Roman" pitchFamily="18" charset="0"/>
                <a:hlinkClick r:id="rId14" action="ppaction://hlinkfile" tooltip="Stercatalogus"/>
              </a:rPr>
              <a:t>sterrencatalogus</a:t>
            </a:r>
            <a:r>
              <a:rPr lang="nl-NL" smtClean="0">
                <a:latin typeface="Times New Roman" pitchFamily="18" charset="0"/>
              </a:rPr>
              <a:t> uit. Wanneer er datzelfde jaar nog een totale </a:t>
            </a:r>
            <a:r>
              <a:rPr lang="nl-NL" smtClean="0">
                <a:latin typeface="Times New Roman" pitchFamily="18" charset="0"/>
                <a:hlinkClick r:id="rId15" action="ppaction://hlinkfile"/>
              </a:rPr>
              <a:t>zonsverduistering</a:t>
            </a:r>
            <a:r>
              <a:rPr lang="nl-NL" smtClean="0">
                <a:latin typeface="Times New Roman" pitchFamily="18" charset="0"/>
              </a:rPr>
              <a:t> plaatsvindt, wordt deze gelegenheid door Hipparchus aangegrepen om de afstand tot de </a:t>
            </a:r>
            <a:r>
              <a:rPr lang="nl-NL" smtClean="0">
                <a:latin typeface="Times New Roman" pitchFamily="18" charset="0"/>
                <a:hlinkClick r:id="rId16" action="ppaction://hlinkfile"/>
              </a:rPr>
              <a:t>maan</a:t>
            </a:r>
            <a:r>
              <a:rPr lang="nl-NL" smtClean="0">
                <a:latin typeface="Times New Roman" pitchFamily="18" charset="0"/>
              </a:rPr>
              <a:t> te schatten. Hij zit er zeer dichtbij en berekent eveneens de afstand naar de zon. Hij ontwikkelde een systeem om de schijnbare </a:t>
            </a:r>
            <a:r>
              <a:rPr lang="nl-NL" smtClean="0">
                <a:latin typeface="Times New Roman" pitchFamily="18" charset="0"/>
                <a:hlinkClick r:id="rId17" action="ppaction://hlinkfile" tooltip="Magnitude"/>
              </a:rPr>
              <a:t>helderheid</a:t>
            </a:r>
            <a:r>
              <a:rPr lang="nl-NL" smtClean="0">
                <a:latin typeface="Times New Roman" pitchFamily="18" charset="0"/>
              </a:rPr>
              <a:t> van </a:t>
            </a:r>
            <a:r>
              <a:rPr lang="nl-NL" smtClean="0">
                <a:latin typeface="Times New Roman" pitchFamily="18" charset="0"/>
                <a:hlinkClick r:id="rId18" action="ppaction://hlinkfile" tooltip="Hemellichaam"/>
              </a:rPr>
              <a:t>hemellichamen</a:t>
            </a:r>
            <a:r>
              <a:rPr lang="nl-NL" smtClean="0">
                <a:latin typeface="Times New Roman" pitchFamily="18" charset="0"/>
              </a:rPr>
              <a:t> te meten, dat tot op de dag van vandaag nog steeds in gebruik is. Hij berekende eveneens de duur van zon en </a:t>
            </a:r>
            <a:r>
              <a:rPr lang="nl-NL" smtClean="0">
                <a:latin typeface="Times New Roman" pitchFamily="18" charset="0"/>
                <a:hlinkClick r:id="rId16" action="ppaction://hlinkfile" tooltip="Maan"/>
              </a:rPr>
              <a:t>maancyclus</a:t>
            </a:r>
            <a:r>
              <a:rPr lang="nl-NL" smtClean="0">
                <a:latin typeface="Times New Roman" pitchFamily="18" charset="0"/>
              </a:rPr>
              <a:t>. Zijn belangrijkste ontdekking was zonder twijfel dat de </a:t>
            </a:r>
            <a:r>
              <a:rPr lang="nl-NL" smtClean="0">
                <a:latin typeface="Times New Roman" pitchFamily="18" charset="0"/>
                <a:hlinkClick r:id="rId19" action="ppaction://hlinkfile" tooltip="Aardas"/>
              </a:rPr>
              <a:t>as van de aarde</a:t>
            </a:r>
            <a:r>
              <a:rPr lang="nl-NL" smtClean="0">
                <a:latin typeface="Times New Roman" pitchFamily="18" charset="0"/>
              </a:rPr>
              <a:t> van richting verandert.</a:t>
            </a:r>
          </a:p>
          <a:p>
            <a:r>
              <a:rPr lang="nl-NL" smtClean="0">
                <a:latin typeface="Times New Roman" pitchFamily="18" charset="0"/>
              </a:rPr>
              <a:t>Er zijn aanwijzingen, dit op basis van verwijzingen door niet-natuurwetenschappelijke schrijvers zoals </a:t>
            </a:r>
            <a:r>
              <a:rPr lang="nl-NL" smtClean="0">
                <a:latin typeface="Times New Roman" pitchFamily="18" charset="0"/>
                <a:hlinkClick r:id="rId20" action="ppaction://hlinkfile"/>
              </a:rPr>
              <a:t>Plutarchus</a:t>
            </a:r>
            <a:r>
              <a:rPr lang="nl-NL" smtClean="0">
                <a:latin typeface="Times New Roman" pitchFamily="18" charset="0"/>
              </a:rPr>
              <a:t>, dat Hipparchus zich bewust was van een aantal natuurkundige ideeën die wij als </a:t>
            </a:r>
            <a:r>
              <a:rPr lang="nl-NL" smtClean="0">
                <a:latin typeface="Times New Roman" pitchFamily="18" charset="0"/>
                <a:hlinkClick r:id="rId21" action="ppaction://hlinkfile" tooltip="Klassieke mechanica"/>
              </a:rPr>
              <a:t>Newtoniaans</a:t>
            </a:r>
            <a:r>
              <a:rPr lang="nl-NL" smtClean="0">
                <a:latin typeface="Times New Roman" pitchFamily="18" charset="0"/>
              </a:rPr>
              <a:t> bestempelen en sommige auteurs beweren dat Newton dit ook wist</a:t>
            </a:r>
            <a:r>
              <a:rPr lang="nl-NL" baseline="30000" smtClean="0">
                <a:latin typeface="Times New Roman" pitchFamily="18" charset="0"/>
                <a:hlinkClick r:id="rId22" action="ppaction://hlinkfile"/>
              </a:rPr>
              <a:t>[1]</a:t>
            </a:r>
            <a:r>
              <a:rPr lang="nl-NL" smtClean="0">
                <a:latin typeface="Times New Roman" pitchFamily="18" charset="0"/>
              </a:rPr>
              <a:t>.</a:t>
            </a:r>
          </a:p>
          <a:p>
            <a:r>
              <a:rPr lang="nl-NL" smtClean="0">
                <a:latin typeface="Times New Roman" pitchFamily="18" charset="0"/>
              </a:rPr>
              <a:t>De </a:t>
            </a:r>
            <a:r>
              <a:rPr lang="nl-NL" smtClean="0">
                <a:latin typeface="Times New Roman" pitchFamily="18" charset="0"/>
                <a:hlinkClick r:id="rId23" action="ppaction://hlinkfile" tooltip="Astrometrie"/>
              </a:rPr>
              <a:t>astrometrische</a:t>
            </a:r>
            <a:r>
              <a:rPr lang="nl-NL" smtClean="0">
                <a:latin typeface="Times New Roman" pitchFamily="18" charset="0"/>
              </a:rPr>
              <a:t> observatiesatelliet </a:t>
            </a:r>
            <a:r>
              <a:rPr lang="nl-NL" smtClean="0">
                <a:latin typeface="Times New Roman" pitchFamily="18" charset="0"/>
                <a:hlinkClick r:id="rId24" action="ppaction://hlinkfile"/>
              </a:rPr>
              <a:t>Hipparcos</a:t>
            </a:r>
            <a:r>
              <a:rPr lang="nl-NL" smtClean="0">
                <a:latin typeface="Times New Roman" pitchFamily="18" charset="0"/>
              </a:rPr>
              <a:t> werd naar hem vernoemd.</a:t>
            </a:r>
          </a:p>
          <a:p>
            <a:endParaRPr lang="nl-NL"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Animatie van www.pulsars.nl</a:t>
            </a:r>
          </a:p>
          <a:p>
            <a:endParaRPr lang="nl-NL" dirty="0" smtClean="0"/>
          </a:p>
          <a:p>
            <a:pPr>
              <a:buNone/>
            </a:pPr>
            <a:r>
              <a:rPr lang="nl-NL" dirty="0" smtClean="0"/>
              <a:t>(via</a:t>
            </a:r>
            <a:r>
              <a:rPr lang="nl-NL" baseline="0" dirty="0" smtClean="0"/>
              <a:t> deze pagina is animatie af te spelen en ook andere animaties over pulsars) </a:t>
            </a:r>
            <a:endParaRPr lang="nl-NL" dirty="0" smtClean="0"/>
          </a:p>
          <a:p>
            <a:endParaRPr lang="nl-NL" dirty="0" smtClean="0"/>
          </a:p>
          <a:p>
            <a:r>
              <a:rPr lang="nl-NL" dirty="0" smtClean="0"/>
              <a:t>2 pulsars die om elkaar heen</a:t>
            </a:r>
            <a:r>
              <a:rPr lang="nl-NL" baseline="0" dirty="0" smtClean="0"/>
              <a:t> draaien waardoor het dopplereffect steeds verandert. </a:t>
            </a:r>
          </a:p>
          <a:p>
            <a:endParaRPr lang="nl-NL" baseline="0" dirty="0" smtClean="0"/>
          </a:p>
          <a:p>
            <a:r>
              <a:rPr lang="nl-NL" baseline="0" dirty="0" smtClean="0"/>
              <a:t>Let ook op het zwaartekracht veld </a:t>
            </a:r>
            <a:endParaRPr lang="nl-NL" dirty="0"/>
          </a:p>
        </p:txBody>
      </p:sp>
      <p:sp>
        <p:nvSpPr>
          <p:cNvPr id="4" name="Slide Number Placeholder 3"/>
          <p:cNvSpPr>
            <a:spLocks noGrp="1"/>
          </p:cNvSpPr>
          <p:nvPr>
            <p:ph type="sldNum" sz="quarter" idx="10"/>
          </p:nvPr>
        </p:nvSpPr>
        <p:spPr/>
        <p:txBody>
          <a:bodyPr/>
          <a:lstStyle/>
          <a:p>
            <a:pPr>
              <a:defRPr/>
            </a:pPr>
            <a:fld id="{A6A6FF4D-7C76-4EDD-8DB2-4304F184B5D8}" type="slidenum">
              <a:rPr lang="en-US" smtClean="0"/>
              <a:pPr>
                <a:defRPr/>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ia-afbeelding 1"/>
          <p:cNvSpPr>
            <a:spLocks noGrp="1" noRot="1" noChangeAspect="1" noTextEdit="1"/>
          </p:cNvSpPr>
          <p:nvPr>
            <p:ph type="sldImg"/>
          </p:nvPr>
        </p:nvSpPr>
        <p:spPr>
          <a:ln/>
        </p:spPr>
      </p:sp>
      <p:sp>
        <p:nvSpPr>
          <p:cNvPr id="62467" name="Tijdelijke aanduiding voor notities 2"/>
          <p:cNvSpPr>
            <a:spLocks noGrp="1"/>
          </p:cNvSpPr>
          <p:nvPr>
            <p:ph type="body" idx="1"/>
          </p:nvPr>
        </p:nvSpPr>
        <p:spPr>
          <a:noFill/>
          <a:ln/>
        </p:spPr>
        <p:txBody>
          <a:bodyPr/>
          <a:lstStyle/>
          <a:p>
            <a:r>
              <a:rPr lang="nl-NL" smtClean="0">
                <a:latin typeface="Verdana" pitchFamily="34" charset="0"/>
                <a:ea typeface="ＭＳ Ｐゴシック" pitchFamily="34" charset="-128"/>
              </a:rPr>
              <a:t>De Dwingeloo radiotelescoop heeft een belangrijke rol gespeeld in de astronomie. Toen de telescoop in 1956 in gebruik werd genomen, was het de grootste telescoop met een schotel van 25 m. De</a:t>
            </a:r>
            <a:r>
              <a:rPr lang="en-US" smtClean="0">
                <a:latin typeface="Verdana" pitchFamily="34" charset="0"/>
                <a:ea typeface="ＭＳ Ｐゴシック" pitchFamily="34" charset="-128"/>
              </a:rPr>
              <a:t> </a:t>
            </a:r>
            <a:r>
              <a:rPr lang="nl-NL" smtClean="0">
                <a:latin typeface="Verdana" pitchFamily="34" charset="0"/>
                <a:ea typeface="ＭＳ Ｐゴシック" pitchFamily="34" charset="-128"/>
              </a:rPr>
              <a:t>Dwingeloo telescoop is de grondlegger van de huidige gevestigde Nederlandse positie binnen de wereldwijde astronomie.</a:t>
            </a:r>
          </a:p>
          <a:p>
            <a:r>
              <a:rPr lang="nl-NL" smtClean="0">
                <a:latin typeface="Verdana" pitchFamily="34" charset="0"/>
                <a:ea typeface="ＭＳ Ｐゴシック" pitchFamily="34" charset="-128"/>
              </a:rPr>
              <a:t>De Dwingeloo telescoop is beroemd geworden door zijn ontdekkingen.  Een van de bekendste ontdekkingen is de ontdekking van de structuur van gaswolken in onze Melkweg.</a:t>
            </a:r>
            <a:r>
              <a:rPr lang="en-US" smtClean="0">
                <a:latin typeface="Verdana" pitchFamily="34" charset="0"/>
                <a:ea typeface="ＭＳ Ｐゴシック" pitchFamily="34" charset="-128"/>
              </a:rPr>
              <a:t> </a:t>
            </a:r>
          </a:p>
          <a:p>
            <a:r>
              <a:rPr lang="nl-NL" smtClean="0">
                <a:latin typeface="Verdana" pitchFamily="34" charset="0"/>
                <a:ea typeface="ＭＳ Ｐゴシック" pitchFamily="34" charset="-128"/>
              </a:rPr>
              <a:t>Door deze waarnemingen kon er een kaart worden gemaakt van de beweging en structuur van de gaswolken in de Melkweg. En ook werden de spiraalarmen, met daarin gaswolken, van de Melkweg waargenomen.  </a:t>
            </a:r>
            <a:r>
              <a:rPr lang="en-US" smtClean="0">
                <a:latin typeface="Verdana" pitchFamily="34" charset="0"/>
                <a:ea typeface="ＭＳ Ｐゴシック" pitchFamily="34" charset="-128"/>
              </a:rPr>
              <a:t>  </a:t>
            </a:r>
          </a:p>
          <a:p>
            <a:endParaRPr lang="nl-NL" smtClean="0">
              <a:latin typeface="Verdana" pitchFamily="34" charset="0"/>
              <a:ea typeface="ＭＳ Ｐゴシック" pitchFamily="34" charset="-128"/>
            </a:endParaRPr>
          </a:p>
        </p:txBody>
      </p:sp>
      <p:sp>
        <p:nvSpPr>
          <p:cNvPr id="62468" name="Tijdelijke aanduiding voor dianummer 3"/>
          <p:cNvSpPr>
            <a:spLocks noGrp="1"/>
          </p:cNvSpPr>
          <p:nvPr>
            <p:ph type="sldNum" sz="quarter" idx="5"/>
          </p:nvPr>
        </p:nvSpPr>
        <p:spPr>
          <a:noFill/>
        </p:spPr>
        <p:txBody>
          <a:bodyPr/>
          <a:lstStyle/>
          <a:p>
            <a:fld id="{D80FE05F-12A0-4B00-BCA2-3D924DC4BB16}" type="slidenum">
              <a:rPr lang="en-US" smtClean="0"/>
              <a:pPr/>
              <a:t>34</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jdelijke aanduiding voor dia-afbeelding 1"/>
          <p:cNvSpPr>
            <a:spLocks noGrp="1" noRot="1" noChangeAspect="1" noTextEdit="1"/>
          </p:cNvSpPr>
          <p:nvPr>
            <p:ph type="sldImg"/>
          </p:nvPr>
        </p:nvSpPr>
        <p:spPr>
          <a:ln/>
        </p:spPr>
      </p:sp>
      <p:sp>
        <p:nvSpPr>
          <p:cNvPr id="63491" name="Tijdelijke aanduiding voor notities 2"/>
          <p:cNvSpPr>
            <a:spLocks noGrp="1"/>
          </p:cNvSpPr>
          <p:nvPr>
            <p:ph type="body" idx="1"/>
          </p:nvPr>
        </p:nvSpPr>
        <p:spPr>
          <a:noFill/>
          <a:ln/>
        </p:spPr>
        <p:txBody>
          <a:bodyPr/>
          <a:lstStyle/>
          <a:p>
            <a:r>
              <a:rPr lang="nl-NL" smtClean="0">
                <a:latin typeface="Verdana" pitchFamily="34" charset="0"/>
                <a:ea typeface="ＭＳ Ｐゴシック" pitchFamily="34" charset="-128"/>
              </a:rPr>
              <a:t>De Westerbork Synthesis Radio Telescope (WSRT) bestaat uit 14 schotels. </a:t>
            </a:r>
          </a:p>
          <a:p>
            <a:r>
              <a:rPr lang="nl-NL" smtClean="0">
                <a:latin typeface="Verdana" pitchFamily="34" charset="0"/>
                <a:ea typeface="ＭＳ Ｐゴシック" pitchFamily="34" charset="-128"/>
              </a:rPr>
              <a:t>De telescopen kunnen individueel op een willekeurig punt van het heelal worden gericht. </a:t>
            </a:r>
          </a:p>
          <a:p>
            <a:r>
              <a:rPr lang="nl-NL" smtClean="0">
                <a:latin typeface="Verdana" pitchFamily="34" charset="0"/>
                <a:ea typeface="ＭＳ Ｐゴシック" pitchFamily="34" charset="-128"/>
              </a:rPr>
              <a:t>10 van de 14 schotels hebben een vaste plek. De andere 4 schotels kunnen op een rails worden verplaatst. </a:t>
            </a:r>
          </a:p>
          <a:p>
            <a:r>
              <a:rPr lang="nl-NL" smtClean="0">
                <a:latin typeface="Verdana" pitchFamily="34" charset="0"/>
                <a:ea typeface="ＭＳ Ｐゴシック" pitchFamily="34" charset="-128"/>
              </a:rPr>
              <a:t>Op de luchtfoto is de ligging van de 14 telescopen te zien. De telescopen liggen op 1 lijn, daarom heet de WSRT ook wel een lijntelescoop. De totale lijn is 3 km lang. </a:t>
            </a:r>
          </a:p>
          <a:p>
            <a:r>
              <a:rPr lang="nl-NL" smtClean="0">
                <a:latin typeface="Verdana" pitchFamily="34" charset="0"/>
                <a:ea typeface="ＭＳ Ｐゴシック" pitchFamily="34" charset="-128"/>
              </a:rPr>
              <a:t>Elke schotel heeft een diameter van 25 meter. </a:t>
            </a:r>
          </a:p>
          <a:p>
            <a:r>
              <a:rPr lang="nl-NL" smtClean="0">
                <a:latin typeface="Verdana" pitchFamily="34" charset="0"/>
                <a:ea typeface="ＭＳ Ｐゴシック" pitchFamily="34" charset="-128"/>
              </a:rPr>
              <a:t>In de omgeving van de telescoop mogen geen mobieltjes worden gebruikt, omdat een mobiel een bron is van radiostraling. Door zo min mogelijk radiobronnen in de omgeving van de telescoop te hebben, wordt de meting minder vervormd. </a:t>
            </a:r>
          </a:p>
          <a:p>
            <a:r>
              <a:rPr lang="nl-NL" smtClean="0">
                <a:latin typeface="Verdana" pitchFamily="34" charset="0"/>
                <a:ea typeface="ＭＳ Ｐゴシック" pitchFamily="34" charset="-128"/>
              </a:rPr>
              <a:t>Een schotel buigt alle golven samen in het brandpunt. Op het brandpunt zit de radio-ontvanger, ook wel </a:t>
            </a:r>
            <a:r>
              <a:rPr lang="en-US" smtClean="0">
                <a:latin typeface="Verdana" pitchFamily="34" charset="0"/>
                <a:ea typeface="ＭＳ Ｐゴシック" pitchFamily="34" charset="-128"/>
              </a:rPr>
              <a:t>"front end“ </a:t>
            </a:r>
            <a:r>
              <a:rPr lang="nl-NL" smtClean="0">
                <a:latin typeface="Verdana" pitchFamily="34" charset="0"/>
                <a:ea typeface="ＭＳ Ｐゴシック" pitchFamily="34" charset="-128"/>
              </a:rPr>
              <a:t>genoemd.  </a:t>
            </a:r>
          </a:p>
          <a:p>
            <a:r>
              <a:rPr lang="nl-NL" smtClean="0">
                <a:latin typeface="Verdana" pitchFamily="34" charset="0"/>
                <a:ea typeface="ＭＳ Ｐゴシック" pitchFamily="34" charset="-128"/>
              </a:rPr>
              <a:t>Voor een maximale gevoeligheid van de telescoop is de </a:t>
            </a:r>
            <a:r>
              <a:rPr lang="en-US" smtClean="0">
                <a:latin typeface="Verdana" pitchFamily="34" charset="0"/>
                <a:ea typeface="ＭＳ Ｐゴシック" pitchFamily="34" charset="-128"/>
              </a:rPr>
              <a:t>front end </a:t>
            </a:r>
            <a:r>
              <a:rPr lang="nl-NL" smtClean="0">
                <a:latin typeface="Verdana" pitchFamily="34" charset="0"/>
                <a:ea typeface="ＭＳ Ｐゴシック" pitchFamily="34" charset="-128"/>
              </a:rPr>
              <a:t>gekoeld met Helium tot een temperatuur van 15 Kelvin, dat is -285 graden Celsius. </a:t>
            </a:r>
          </a:p>
          <a:p>
            <a:r>
              <a:rPr lang="nl-NL" smtClean="0">
                <a:latin typeface="Verdana" pitchFamily="34" charset="0"/>
                <a:ea typeface="ＭＳ Ｐゴシック" pitchFamily="34" charset="-128"/>
              </a:rPr>
              <a:t>Onderaan is een foto van de </a:t>
            </a:r>
            <a:r>
              <a:rPr lang="en-US" smtClean="0">
                <a:latin typeface="Verdana" pitchFamily="34" charset="0"/>
                <a:ea typeface="ＭＳ Ｐゴシック" pitchFamily="34" charset="-128"/>
              </a:rPr>
              <a:t>front end, </a:t>
            </a:r>
            <a:r>
              <a:rPr lang="nl-NL" smtClean="0">
                <a:latin typeface="Verdana" pitchFamily="34" charset="0"/>
                <a:ea typeface="ＭＳ Ｐゴシック" pitchFamily="34" charset="-128"/>
              </a:rPr>
              <a:t>waar de antenne die de radiostraling opvangt zichtbaar is.  Door de</a:t>
            </a:r>
            <a:r>
              <a:rPr lang="en-US" smtClean="0">
                <a:latin typeface="Verdana" pitchFamily="34" charset="0"/>
                <a:ea typeface="ＭＳ Ｐゴシック" pitchFamily="34" charset="-128"/>
              </a:rPr>
              <a:t> front end </a:t>
            </a:r>
            <a:r>
              <a:rPr lang="nl-NL" smtClean="0">
                <a:latin typeface="Verdana" pitchFamily="34" charset="0"/>
                <a:ea typeface="ＭＳ Ｐゴシック" pitchFamily="34" charset="-128"/>
              </a:rPr>
              <a:t>te draaien kun je verschillende golflengtes waarnemen.</a:t>
            </a:r>
          </a:p>
          <a:p>
            <a:r>
              <a:rPr lang="nl-NL" smtClean="0">
                <a:latin typeface="Verdana" pitchFamily="34" charset="0"/>
                <a:ea typeface="ＭＳ Ｐゴシック" pitchFamily="34" charset="-128"/>
              </a:rPr>
              <a:t>Fase verschillen tussen de schotels, correlatie</a:t>
            </a:r>
            <a:r>
              <a:rPr lang="en-US" smtClean="0">
                <a:latin typeface="Verdana" pitchFamily="34" charset="0"/>
                <a:ea typeface="ＭＳ Ｐゴシック" pitchFamily="34" charset="-128"/>
              </a:rPr>
              <a:t/>
            </a:r>
            <a:br>
              <a:rPr lang="en-US" smtClean="0">
                <a:latin typeface="Verdana" pitchFamily="34" charset="0"/>
                <a:ea typeface="ＭＳ Ｐゴシック" pitchFamily="34" charset="-128"/>
              </a:rPr>
            </a:br>
            <a:r>
              <a:rPr lang="en-US" smtClean="0">
                <a:latin typeface="Verdana" pitchFamily="34" charset="0"/>
                <a:ea typeface="ＭＳ Ｐゴシック" pitchFamily="34" charset="-128"/>
              </a:rPr>
              <a:t/>
            </a:r>
            <a:br>
              <a:rPr lang="en-US" smtClean="0">
                <a:latin typeface="Verdana" pitchFamily="34" charset="0"/>
                <a:ea typeface="ＭＳ Ｐゴシック" pitchFamily="34" charset="-128"/>
              </a:rPr>
            </a:br>
            <a:endParaRPr lang="en-US" smtClean="0">
              <a:latin typeface="Verdana" pitchFamily="34" charset="0"/>
              <a:ea typeface="ＭＳ Ｐゴシック" pitchFamily="34" charset="-128"/>
            </a:endParaRPr>
          </a:p>
        </p:txBody>
      </p:sp>
      <p:sp>
        <p:nvSpPr>
          <p:cNvPr id="63492" name="Tijdelijke aanduiding voor dianummer 3"/>
          <p:cNvSpPr>
            <a:spLocks noGrp="1"/>
          </p:cNvSpPr>
          <p:nvPr>
            <p:ph type="sldNum" sz="quarter" idx="5"/>
          </p:nvPr>
        </p:nvSpPr>
        <p:spPr>
          <a:noFill/>
        </p:spPr>
        <p:txBody>
          <a:bodyPr/>
          <a:lstStyle/>
          <a:p>
            <a:fld id="{E7838F1A-543E-48CE-BCF8-5DB79DCAF024}" type="slidenum">
              <a:rPr lang="en-US" smtClean="0"/>
              <a:pPr/>
              <a:t>35</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643AE9D-55FA-4E87-99A7-41D7D2577477}" type="slidenum">
              <a:rPr lang="en-US" smtClean="0">
                <a:ea typeface="ＭＳ Ｐゴシック" pitchFamily="1" charset="-128"/>
              </a:rPr>
              <a:pPr/>
              <a:t>36</a:t>
            </a:fld>
            <a:endParaRPr lang="en-US" smtClean="0">
              <a:ea typeface="ＭＳ Ｐゴシック" pitchFamily="1" charset="-128"/>
            </a:endParaRPr>
          </a:p>
        </p:txBody>
      </p:sp>
      <p:sp>
        <p:nvSpPr>
          <p:cNvPr id="30723" name="Rectangle 2"/>
          <p:cNvSpPr>
            <a:spLocks noGrp="1" noRot="1" noChangeAspect="1" noChangeArrowheads="1" noTextEdit="1"/>
          </p:cNvSpPr>
          <p:nvPr>
            <p:ph type="sldImg"/>
          </p:nvPr>
        </p:nvSpPr>
        <p:spPr>
          <a:xfrm>
            <a:off x="919163" y="747713"/>
            <a:ext cx="4968875" cy="3727450"/>
          </a:xfrm>
          <a:solidFill>
            <a:srgbClr val="FFFFFF"/>
          </a:solidFill>
          <a:ln/>
        </p:spPr>
      </p:sp>
      <p:sp>
        <p:nvSpPr>
          <p:cNvPr id="30724" name="Rectangle 3"/>
          <p:cNvSpPr>
            <a:spLocks noGrp="1" noChangeArrowheads="1"/>
          </p:cNvSpPr>
          <p:nvPr>
            <p:ph type="body" idx="1"/>
          </p:nvPr>
        </p:nvSpPr>
        <p:spPr>
          <a:xfrm>
            <a:off x="680562" y="4721186"/>
            <a:ext cx="5444490" cy="4470977"/>
          </a:xfrm>
          <a:solidFill>
            <a:srgbClr val="FFFFFF"/>
          </a:solidFill>
          <a:ln>
            <a:solidFill>
              <a:srgbClr val="000000"/>
            </a:solidFill>
          </a:ln>
        </p:spPr>
        <p:txBody>
          <a:bodyPr/>
          <a:lstStyle/>
          <a:p>
            <a:pPr eaLnBrk="1" hangingPunct="1"/>
            <a:r>
              <a:rPr lang="en-US" smtClean="0">
                <a:ea typeface="ＭＳ Ｐゴシック" pitchFamily="1" charset="-128"/>
              </a:rPr>
              <a:t>A technique that uses a number of telescopes to simulate a much larger one.   A larger dish, real or simulated, improves image clarity and brightness.  This requires coordination between the telescopes and a supercomputer.  Consider the examples displaying aperture size, aperture distribution and image quality.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13FFC2A-60CF-4CAB-9346-568D77D37379}" type="slidenum">
              <a:rPr lang="en-US" smtClean="0"/>
              <a:pPr/>
              <a:t>39</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buNone/>
            </a:pPr>
            <a:r>
              <a:rPr lang="en-US" dirty="0" err="1" smtClean="0">
                <a:latin typeface="Times" charset="0"/>
                <a:ea typeface="ＭＳ Ｐゴシック" pitchFamily="34" charset="-128"/>
              </a:rPr>
              <a:t>Deze</a:t>
            </a:r>
            <a:r>
              <a:rPr lang="en-US" dirty="0" smtClean="0">
                <a:latin typeface="Times" charset="0"/>
                <a:ea typeface="ＭＳ Ｐゴシック" pitchFamily="34" charset="-128"/>
              </a:rPr>
              <a:t> </a:t>
            </a:r>
            <a:r>
              <a:rPr lang="en-US" dirty="0" err="1" smtClean="0">
                <a:latin typeface="Times" charset="0"/>
                <a:ea typeface="ＭＳ Ｐゴシック" pitchFamily="34" charset="-128"/>
              </a:rPr>
              <a:t>dia</a:t>
            </a:r>
            <a:r>
              <a:rPr lang="en-US" baseline="0" dirty="0" smtClean="0">
                <a:latin typeface="Times" charset="0"/>
                <a:ea typeface="ＭＳ Ｐゴシック" pitchFamily="34" charset="-128"/>
              </a:rPr>
              <a:t> </a:t>
            </a:r>
            <a:r>
              <a:rPr lang="en-US" baseline="0" dirty="0" err="1" smtClean="0">
                <a:latin typeface="Times" charset="0"/>
                <a:ea typeface="ＭＳ Ｐゴシック" pitchFamily="34" charset="-128"/>
              </a:rPr>
              <a:t>legt</a:t>
            </a:r>
            <a:r>
              <a:rPr lang="en-US" baseline="0" dirty="0" smtClean="0">
                <a:latin typeface="Times" charset="0"/>
                <a:ea typeface="ＭＳ Ｐゴシック" pitchFamily="34" charset="-128"/>
              </a:rPr>
              <a:t> </a:t>
            </a:r>
            <a:r>
              <a:rPr lang="en-US" baseline="0" dirty="0" err="1" smtClean="0">
                <a:latin typeface="Times" charset="0"/>
                <a:ea typeface="ＭＳ Ｐゴシック" pitchFamily="34" charset="-128"/>
              </a:rPr>
              <a:t>eigenlijk</a:t>
            </a:r>
            <a:r>
              <a:rPr lang="en-US" baseline="0" dirty="0" smtClean="0">
                <a:latin typeface="Times" charset="0"/>
                <a:ea typeface="ＭＳ Ｐゴシック" pitchFamily="34" charset="-128"/>
              </a:rPr>
              <a:t> </a:t>
            </a:r>
            <a:r>
              <a:rPr lang="en-US" baseline="0" dirty="0" err="1" smtClean="0">
                <a:latin typeface="Times" charset="0"/>
                <a:ea typeface="ＭＳ Ｐゴシック" pitchFamily="34" charset="-128"/>
              </a:rPr>
              <a:t>hetzelfde</a:t>
            </a:r>
            <a:r>
              <a:rPr lang="en-US" baseline="0" dirty="0" smtClean="0">
                <a:latin typeface="Times" charset="0"/>
                <a:ea typeface="ＭＳ Ｐゴシック" pitchFamily="34" charset="-128"/>
              </a:rPr>
              <a:t> </a:t>
            </a:r>
            <a:r>
              <a:rPr lang="en-US" baseline="0" dirty="0" err="1" smtClean="0">
                <a:latin typeface="Times" charset="0"/>
                <a:ea typeface="ＭＳ Ｐゴシック" pitchFamily="34" charset="-128"/>
              </a:rPr>
              <a:t>uit</a:t>
            </a:r>
            <a:r>
              <a:rPr lang="en-US" baseline="0" dirty="0" smtClean="0">
                <a:latin typeface="Times" charset="0"/>
                <a:ea typeface="ＭＳ Ｐゴシック" pitchFamily="34" charset="-128"/>
              </a:rPr>
              <a:t> </a:t>
            </a:r>
            <a:r>
              <a:rPr lang="en-US" baseline="0" dirty="0" err="1" smtClean="0">
                <a:latin typeface="Times" charset="0"/>
                <a:ea typeface="ＭＳ Ｐゴシック" pitchFamily="34" charset="-128"/>
              </a:rPr>
              <a:t>als</a:t>
            </a:r>
            <a:r>
              <a:rPr lang="en-US" baseline="0" dirty="0" smtClean="0">
                <a:latin typeface="Times" charset="0"/>
                <a:ea typeface="ＭＳ Ｐゴシック" pitchFamily="34" charset="-128"/>
              </a:rPr>
              <a:t> de </a:t>
            </a:r>
            <a:r>
              <a:rPr lang="en-US" baseline="0" dirty="0" err="1" smtClean="0">
                <a:latin typeface="Times" charset="0"/>
                <a:ea typeface="ＭＳ Ｐゴシック" pitchFamily="34" charset="-128"/>
              </a:rPr>
              <a:t>vorige</a:t>
            </a:r>
            <a:r>
              <a:rPr lang="en-US" baseline="0" dirty="0" smtClean="0">
                <a:latin typeface="Times" charset="0"/>
                <a:ea typeface="ＭＳ Ｐゴシック" pitchFamily="34" charset="-128"/>
              </a:rPr>
              <a:t> 2 </a:t>
            </a:r>
            <a:r>
              <a:rPr lang="en-US" baseline="0" dirty="0" err="1" smtClean="0">
                <a:latin typeface="Times" charset="0"/>
                <a:ea typeface="ＭＳ Ｐゴシック" pitchFamily="34" charset="-128"/>
              </a:rPr>
              <a:t>dia’s</a:t>
            </a:r>
            <a:r>
              <a:rPr lang="en-US" baseline="0" dirty="0" smtClean="0">
                <a:latin typeface="Times" charset="0"/>
                <a:ea typeface="ＭＳ Ｐゴシック" pitchFamily="34" charset="-128"/>
              </a:rPr>
              <a:t> </a:t>
            </a:r>
          </a:p>
          <a:p>
            <a:pPr eaLnBrk="1" hangingPunct="1"/>
            <a:endParaRPr lang="en-US" baseline="0" dirty="0" smtClean="0">
              <a:latin typeface="Times" charset="0"/>
              <a:ea typeface="ＭＳ Ｐゴシック" pitchFamily="34" charset="-128"/>
            </a:endParaRPr>
          </a:p>
          <a:p>
            <a:pPr eaLnBrk="1" hangingPunct="1"/>
            <a:r>
              <a:rPr lang="en-US" dirty="0" err="1" smtClean="0">
                <a:latin typeface="Times" charset="0"/>
                <a:ea typeface="ＭＳ Ｐゴシック" pitchFamily="34" charset="-128"/>
              </a:rPr>
              <a:t>Wat</a:t>
            </a:r>
            <a:r>
              <a:rPr lang="en-US" dirty="0" smtClean="0">
                <a:latin typeface="Times" charset="0"/>
                <a:ea typeface="ＭＳ Ｐゴシック" pitchFamily="34" charset="-128"/>
              </a:rPr>
              <a:t> </a:t>
            </a:r>
            <a:r>
              <a:rPr lang="en-US" dirty="0" err="1" smtClean="0">
                <a:latin typeface="Times" charset="0"/>
                <a:ea typeface="ＭＳ Ｐゴシック" pitchFamily="34" charset="-128"/>
              </a:rPr>
              <a:t>doet</a:t>
            </a:r>
            <a:r>
              <a:rPr lang="en-US" dirty="0" smtClean="0">
                <a:latin typeface="Times" charset="0"/>
                <a:ea typeface="ＭＳ Ｐゴシック" pitchFamily="34" charset="-128"/>
              </a:rPr>
              <a:t> </a:t>
            </a:r>
            <a:r>
              <a:rPr lang="en-US" dirty="0" err="1" smtClean="0">
                <a:latin typeface="Times" charset="0"/>
                <a:ea typeface="ＭＳ Ｐゴシック" pitchFamily="34" charset="-128"/>
              </a:rPr>
              <a:t>een</a:t>
            </a:r>
            <a:r>
              <a:rPr lang="en-US" dirty="0" smtClean="0">
                <a:latin typeface="Times" charset="0"/>
                <a:ea typeface="ＭＳ Ｐゴシック" pitchFamily="34" charset="-128"/>
              </a:rPr>
              <a:t> interferometer? Door het </a:t>
            </a:r>
            <a:r>
              <a:rPr lang="en-US" dirty="0" err="1" smtClean="0">
                <a:latin typeface="Times" charset="0"/>
                <a:ea typeface="ＭＳ Ｐゴシック" pitchFamily="34" charset="-128"/>
              </a:rPr>
              <a:t>verschil</a:t>
            </a:r>
            <a:r>
              <a:rPr lang="en-US" dirty="0" smtClean="0">
                <a:latin typeface="Times" charset="0"/>
                <a:ea typeface="ＭＳ Ｐゴシック" pitchFamily="34" charset="-128"/>
              </a:rPr>
              <a:t> in </a:t>
            </a:r>
            <a:r>
              <a:rPr lang="en-US" dirty="0" err="1" smtClean="0">
                <a:latin typeface="Times" charset="0"/>
                <a:ea typeface="ＭＳ Ｐゴシック" pitchFamily="34" charset="-128"/>
              </a:rPr>
              <a:t>afstand</a:t>
            </a:r>
            <a:r>
              <a:rPr lang="en-US" dirty="0" smtClean="0">
                <a:latin typeface="Times" charset="0"/>
                <a:ea typeface="ＭＳ Ｐゴシック" pitchFamily="34" charset="-128"/>
              </a:rPr>
              <a:t> </a:t>
            </a:r>
            <a:r>
              <a:rPr lang="en-US" dirty="0" err="1" smtClean="0">
                <a:latin typeface="Times" charset="0"/>
                <a:ea typeface="ＭＳ Ｐゴシック" pitchFamily="34" charset="-128"/>
              </a:rPr>
              <a:t>komt</a:t>
            </a:r>
            <a:r>
              <a:rPr lang="en-US" dirty="0" smtClean="0">
                <a:latin typeface="Times" charset="0"/>
                <a:ea typeface="ＭＳ Ｐゴシック" pitchFamily="34" charset="-128"/>
              </a:rPr>
              <a:t> het </a:t>
            </a:r>
            <a:r>
              <a:rPr lang="en-US" dirty="0" err="1" smtClean="0">
                <a:latin typeface="Times" charset="0"/>
                <a:ea typeface="ＭＳ Ｐゴシック" pitchFamily="34" charset="-128"/>
              </a:rPr>
              <a:t>licht</a:t>
            </a:r>
            <a:r>
              <a:rPr lang="en-US" dirty="0" smtClean="0">
                <a:latin typeface="Times" charset="0"/>
                <a:ea typeface="ＭＳ Ｐゴシック" pitchFamily="34" charset="-128"/>
              </a:rPr>
              <a:t> net </a:t>
            </a:r>
            <a:r>
              <a:rPr lang="en-US" dirty="0" err="1" smtClean="0">
                <a:latin typeface="Times" charset="0"/>
                <a:ea typeface="ＭＳ Ｐゴシック" pitchFamily="34" charset="-128"/>
              </a:rPr>
              <a:t>iets</a:t>
            </a:r>
            <a:r>
              <a:rPr lang="en-US" dirty="0" smtClean="0">
                <a:latin typeface="Times" charset="0"/>
                <a:ea typeface="ＭＳ Ｐゴシック" pitchFamily="34" charset="-128"/>
              </a:rPr>
              <a:t> later </a:t>
            </a:r>
            <a:r>
              <a:rPr lang="en-US" dirty="0" err="1" smtClean="0">
                <a:latin typeface="Times" charset="0"/>
                <a:ea typeface="ＭＳ Ｐゴシック" pitchFamily="34" charset="-128"/>
              </a:rPr>
              <a:t>bij</a:t>
            </a:r>
            <a:r>
              <a:rPr lang="en-US" dirty="0" smtClean="0">
                <a:latin typeface="Times" charset="0"/>
                <a:ea typeface="ＭＳ Ｐゴシック" pitchFamily="34" charset="-128"/>
              </a:rPr>
              <a:t> T1 </a:t>
            </a:r>
            <a:r>
              <a:rPr lang="en-US" dirty="0" err="1" smtClean="0">
                <a:latin typeface="Times" charset="0"/>
                <a:ea typeface="ＭＳ Ｐゴシック" pitchFamily="34" charset="-128"/>
              </a:rPr>
              <a:t>aan</a:t>
            </a:r>
            <a:r>
              <a:rPr lang="en-US" dirty="0" smtClean="0">
                <a:latin typeface="Times" charset="0"/>
                <a:ea typeface="ＭＳ Ｐゴシック" pitchFamily="34" charset="-128"/>
              </a:rPr>
              <a:t>. </a:t>
            </a:r>
            <a:r>
              <a:rPr lang="en-US" dirty="0" err="1" smtClean="0">
                <a:latin typeface="Times" charset="0"/>
                <a:ea typeface="ＭＳ Ｐゴシック" pitchFamily="34" charset="-128"/>
              </a:rPr>
              <a:t>Als</a:t>
            </a:r>
            <a:r>
              <a:rPr lang="en-US" dirty="0" smtClean="0">
                <a:latin typeface="Times" charset="0"/>
                <a:ea typeface="ＭＳ Ｐゴシック" pitchFamily="34" charset="-128"/>
              </a:rPr>
              <a:t> we de </a:t>
            </a:r>
            <a:r>
              <a:rPr lang="en-US" dirty="0" err="1" smtClean="0">
                <a:latin typeface="Times" charset="0"/>
                <a:ea typeface="ＭＳ Ｐゴシック" pitchFamily="34" charset="-128"/>
              </a:rPr>
              <a:t>signalen</a:t>
            </a:r>
            <a:r>
              <a:rPr lang="en-US" dirty="0" smtClean="0">
                <a:latin typeface="Times" charset="0"/>
                <a:ea typeface="ＭＳ Ｐゴシック" pitchFamily="34" charset="-128"/>
              </a:rPr>
              <a:t> van T1 en T2 </a:t>
            </a:r>
            <a:r>
              <a:rPr lang="en-US" dirty="0" err="1" smtClean="0">
                <a:latin typeface="Times" charset="0"/>
                <a:ea typeface="ＭＳ Ｐゴシック" pitchFamily="34" charset="-128"/>
              </a:rPr>
              <a:t>bij</a:t>
            </a:r>
            <a:r>
              <a:rPr lang="en-US" dirty="0" smtClean="0">
                <a:latin typeface="Times" charset="0"/>
                <a:ea typeface="ＭＳ Ｐゴシック" pitchFamily="34" charset="-128"/>
              </a:rPr>
              <a:t> </a:t>
            </a:r>
            <a:r>
              <a:rPr lang="en-US" dirty="0" err="1" smtClean="0">
                <a:latin typeface="Times" charset="0"/>
                <a:ea typeface="ＭＳ Ｐゴシック" pitchFamily="34" charset="-128"/>
              </a:rPr>
              <a:t>elkaar</a:t>
            </a:r>
            <a:r>
              <a:rPr lang="en-US" dirty="0" smtClean="0">
                <a:latin typeface="Times" charset="0"/>
                <a:ea typeface="ＭＳ Ｐゴシック" pitchFamily="34" charset="-128"/>
              </a:rPr>
              <a:t> </a:t>
            </a:r>
            <a:r>
              <a:rPr lang="en-US" dirty="0" err="1" smtClean="0">
                <a:latin typeface="Times" charset="0"/>
                <a:ea typeface="ＭＳ Ｐゴシック" pitchFamily="34" charset="-128"/>
              </a:rPr>
              <a:t>optellen</a:t>
            </a:r>
            <a:r>
              <a:rPr lang="en-US" dirty="0" smtClean="0">
                <a:latin typeface="Times" charset="0"/>
                <a:ea typeface="ＭＳ Ｐゴシック" pitchFamily="34" charset="-128"/>
              </a:rPr>
              <a:t>, </a:t>
            </a:r>
            <a:r>
              <a:rPr lang="en-US" dirty="0" err="1" smtClean="0">
                <a:latin typeface="Times" charset="0"/>
                <a:ea typeface="ＭＳ Ｐゴシック" pitchFamily="34" charset="-128"/>
              </a:rPr>
              <a:t>krijgen</a:t>
            </a:r>
            <a:r>
              <a:rPr lang="en-US" dirty="0" smtClean="0">
                <a:latin typeface="Times" charset="0"/>
                <a:ea typeface="ＭＳ Ｐゴシック" pitchFamily="34" charset="-128"/>
              </a:rPr>
              <a:t> we </a:t>
            </a:r>
            <a:r>
              <a:rPr lang="en-US" dirty="0" err="1" smtClean="0">
                <a:latin typeface="Times" charset="0"/>
                <a:ea typeface="ＭＳ Ｐゴシック" pitchFamily="34" charset="-128"/>
              </a:rPr>
              <a:t>interferentie</a:t>
            </a:r>
            <a:r>
              <a:rPr lang="en-US" dirty="0" smtClean="0">
                <a:latin typeface="Times" charset="0"/>
                <a:ea typeface="ＭＳ Ｐゴシック" pitchFamily="34" charset="-128"/>
              </a:rP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jdelijke aanduiding voor dia-afbeelding 1"/>
          <p:cNvSpPr>
            <a:spLocks noGrp="1" noRot="1" noChangeAspect="1" noTextEdit="1"/>
          </p:cNvSpPr>
          <p:nvPr>
            <p:ph type="sldImg"/>
          </p:nvPr>
        </p:nvSpPr>
        <p:spPr>
          <a:ln/>
        </p:spPr>
      </p:sp>
      <p:sp>
        <p:nvSpPr>
          <p:cNvPr id="72707" name="Tijdelijke aanduiding voor notities 2"/>
          <p:cNvSpPr>
            <a:spLocks noGrp="1"/>
          </p:cNvSpPr>
          <p:nvPr>
            <p:ph type="body" idx="1"/>
          </p:nvPr>
        </p:nvSpPr>
        <p:spPr>
          <a:noFill/>
          <a:ln/>
        </p:spPr>
        <p:txBody>
          <a:bodyPr/>
          <a:lstStyle/>
          <a:p>
            <a:r>
              <a:rPr lang="nl-NL" sz="800" smtClean="0">
                <a:latin typeface="Verdana" pitchFamily="34" charset="0"/>
                <a:ea typeface="ＭＳ Ｐゴシック" pitchFamily="34" charset="-128"/>
              </a:rPr>
              <a:t>LOFAR is een uniek ICT-project dat is ontstaan uit de ambitie van Nederlandse sterrenkundigen om het prille begin van ons Heelal waar te nemen. Daarvoor is een radiotelescoop nodig die honderd maal gevoeliger is dan de huidige telescopen. LOFAR ontwikkelt deze radiotelescoop als een netwerk van duizenden sensoren. Die kleine antennes zijn verdeeld over een gebied met een diameter van 100 kilometer in Nederland en gekoppeld aan een supercomputer via een uitgestrekt glasvezelnetwerk. Daarnaast worden minstens 8 stations met antennes in Duitsland (5), Groot-Brittannië (1), Frankrijk (1) en Zweden (1) gebouwd en aangesloten op het Nederlandse netwerk. Daarmee bereikt LOFAR een 10x hogere beeldscherpte.</a:t>
            </a:r>
          </a:p>
          <a:p>
            <a:r>
              <a:rPr lang="nl-NL" sz="800" smtClean="0">
                <a:latin typeface="Verdana" pitchFamily="34" charset="0"/>
                <a:ea typeface="ＭＳ Ｐゴシック" pitchFamily="34" charset="-128"/>
              </a:rPr>
              <a:t>Op wetenschappelijk gebied wordt met grote spanning naar LOFAR uitgekeken, vooral vanwege de nieuwe mogelijkheden die het instrument biedt. Zo zal LOFAR naar verwachting de eerste telescoop zijn die signalen kan waarnemen van de eerste sterren en melkwegstelsel die na de Oerknal in het vroege Heelal zijn ontstaan. </a:t>
            </a:r>
          </a:p>
          <a:p>
            <a:r>
              <a:rPr lang="nl-NL" sz="800" smtClean="0">
                <a:latin typeface="Verdana" pitchFamily="34" charset="0"/>
                <a:ea typeface="ＭＳ Ｐゴシック" pitchFamily="34" charset="-128"/>
              </a:rPr>
              <a:t>Het waarnemen van deze zeer zwakke signalen stelt hoge eisen aan de te bouwen telescoop en de grote hoeveelheid software die nodig is om de apparatuur te besturen en om alle gegevens te verwerken. Daar staat tegenover dat deze waarnemingen zeer belangrijke informatie zullen geven over de vorming en evolutie van sterren en sterrenstelsels. </a:t>
            </a:r>
          </a:p>
          <a:p>
            <a:r>
              <a:rPr lang="nl-NL" sz="800" smtClean="0">
                <a:latin typeface="Verdana" pitchFamily="34" charset="0"/>
                <a:ea typeface="ＭＳ Ｐゴシック" pitchFamily="34" charset="-128"/>
              </a:rPr>
              <a:t>LOFAR zal een grote rol gaan spelen op een gebied waar Nederlandse sterrenkundigen een lange traditie hebben: het systematisch in kaart brengen van grote aantallen zwakke radiobronnen. </a:t>
            </a:r>
          </a:p>
          <a:p>
            <a:r>
              <a:rPr lang="nl-NL" sz="800" smtClean="0">
                <a:latin typeface="Verdana" pitchFamily="34" charset="0"/>
                <a:ea typeface="ＭＳ Ｐゴシック" pitchFamily="34" charset="-128"/>
              </a:rPr>
              <a:t>Behalve in de radiosterrenkunde biedt LOFAR tevens mogelijkheden voor onderzoek op aangrenzende terreinen. LOFAR doet onderzoek op het gebied van geofysica, precisielandbouw en ICT. Terwijl de antennes het heelal waarnemen, verzamelen ondergrondse sensoren gegevens over structuur van de aardbodem. Die gegevens dragen bij aan betere modellen voor bodemdaling, watermanagement en gaswinning. Ook heeft een groot aantal basisscholen dankzij het glasvezelnetwerk dat is aangelegd voor de LOFAR telescoop, nu supersnel internet.</a:t>
            </a:r>
          </a:p>
          <a:p>
            <a:r>
              <a:rPr lang="nl-NL" sz="800" smtClean="0">
                <a:latin typeface="Verdana" pitchFamily="34" charset="0"/>
                <a:ea typeface="ＭＳ Ｐゴシック" pitchFamily="34" charset="-128"/>
              </a:rPr>
              <a:t>Naast nieuwe waarnemingen van soms al bekende bronnen is te verwachten dat LOFAR ook veel nieuwe verschijnselen aan het licht zal brengen. Er zijn voorspellingen dat de gewelddadige botsing tussen twee neutronensterren of zwarte gaten, flitsen van radiostraling zal veroorzaken. </a:t>
            </a:r>
          </a:p>
          <a:p>
            <a:r>
              <a:rPr lang="nl-NL" sz="800" smtClean="0">
                <a:latin typeface="Verdana" pitchFamily="34" charset="0"/>
                <a:ea typeface="ＭＳ Ｐゴシック" pitchFamily="34" charset="-128"/>
              </a:rPr>
              <a:t>Deze straling is nog nooit eerder waargenomen. Omdat LOFAR een groot deel van de hemel continu in de gaten houdt, kan het ook zelfstandig grote aantallen onbekende variabele radiobronnen te ontdekken. </a:t>
            </a:r>
          </a:p>
          <a:p>
            <a:endParaRPr lang="nl-NL" sz="800" smtClean="0">
              <a:latin typeface="Verdana" pitchFamily="34" charset="0"/>
              <a:ea typeface="ＭＳ Ｐゴシック" pitchFamily="34" charset="-128"/>
            </a:endParaRPr>
          </a:p>
        </p:txBody>
      </p:sp>
      <p:sp>
        <p:nvSpPr>
          <p:cNvPr id="72708" name="Tijdelijke aanduiding voor dianummer 3"/>
          <p:cNvSpPr>
            <a:spLocks noGrp="1"/>
          </p:cNvSpPr>
          <p:nvPr>
            <p:ph type="sldNum" sz="quarter" idx="5"/>
          </p:nvPr>
        </p:nvSpPr>
        <p:spPr>
          <a:noFill/>
        </p:spPr>
        <p:txBody>
          <a:bodyPr/>
          <a:lstStyle/>
          <a:p>
            <a:fld id="{2B660216-613F-4711-B34D-8B1F378AD98F}" type="slidenum">
              <a:rPr lang="en-US" smtClean="0"/>
              <a:pPr/>
              <a:t>40</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jdelijke aanduiding voor dia-afbeelding 1"/>
          <p:cNvSpPr>
            <a:spLocks noGrp="1" noRot="1" noChangeAspect="1" noTextEdit="1"/>
          </p:cNvSpPr>
          <p:nvPr>
            <p:ph type="sldImg"/>
          </p:nvPr>
        </p:nvSpPr>
        <p:spPr>
          <a:ln/>
        </p:spPr>
      </p:sp>
      <p:sp>
        <p:nvSpPr>
          <p:cNvPr id="65539" name="Tijdelijke aanduiding voor notities 2"/>
          <p:cNvSpPr>
            <a:spLocks noGrp="1"/>
          </p:cNvSpPr>
          <p:nvPr>
            <p:ph type="body" idx="1"/>
          </p:nvPr>
        </p:nvSpPr>
        <p:spPr>
          <a:noFill/>
          <a:ln/>
        </p:spPr>
        <p:txBody>
          <a:bodyPr/>
          <a:lstStyle/>
          <a:p>
            <a:r>
              <a:rPr lang="nl-NL" smtClean="0">
                <a:latin typeface="Verdana" pitchFamily="34" charset="0"/>
                <a:ea typeface="ＭＳ Ｐゴシック" pitchFamily="34" charset="-128"/>
              </a:rPr>
              <a:t>De plaats van het centrale gedeelte (400ha) van LOFAR is in de gemeente Borger-Odoorn ten oosten van de Hondsrug in het overgangsgebied naar de Veenkolonieën. </a:t>
            </a:r>
          </a:p>
          <a:p>
            <a:r>
              <a:rPr lang="nl-NL" smtClean="0">
                <a:latin typeface="Verdana" pitchFamily="34" charset="0"/>
                <a:ea typeface="ＭＳ Ｐゴシック" pitchFamily="34" charset="-128"/>
              </a:rPr>
              <a:t>De antennes en andere sensoren worden geplaatst op minstens 18 velden van ca. 2 ha, die verspreid liggen in het centrale LOFAR gebied. Het grootste deel van het gebied wordt dus niet voor LOFAR sensoren gebruikt. Door ASTRON is gezocht naar een zinvol gebruik van het niet gebruikte gebied.</a:t>
            </a:r>
            <a:br>
              <a:rPr lang="nl-NL" smtClean="0">
                <a:latin typeface="Verdana" pitchFamily="34" charset="0"/>
                <a:ea typeface="ＭＳ Ｐゴシック" pitchFamily="34" charset="-128"/>
              </a:rPr>
            </a:br>
            <a:r>
              <a:rPr lang="nl-NL" smtClean="0">
                <a:latin typeface="Verdana" pitchFamily="34" charset="0"/>
                <a:ea typeface="ＭＳ Ｐゴシック" pitchFamily="34" charset="-128"/>
              </a:rPr>
              <a:t>Reden waarom ASTRON samen met de Stichting het Drentse Landschap een plan heeft opgesteld voor een groot aaneengesloten gebied waar natuurontwikkeling en LOFAR uitstekend tot hun recht kunnen komen. Het unieke gebied wordt op gepaste wijze toegankelijk gemaakt voor toeristen.</a:t>
            </a:r>
          </a:p>
          <a:p>
            <a:r>
              <a:rPr lang="nl-NL" smtClean="0">
                <a:latin typeface="Verdana" pitchFamily="34" charset="0"/>
                <a:ea typeface="ＭＳ Ｐゴシック" pitchFamily="34" charset="-128"/>
              </a:rPr>
              <a:t>De buitenstations (ieder ca 2-3 ha) zijn verspreid over de noordelijke provincies van Nederland. De plaats van deze stations wordt zo gekozen dat LOFAR de beste kwaliteit beelden van de hemel kan maken. </a:t>
            </a:r>
          </a:p>
          <a:p>
            <a:r>
              <a:rPr lang="nl-NL" smtClean="0">
                <a:latin typeface="Verdana" pitchFamily="34" charset="0"/>
                <a:ea typeface="ＭＳ Ｐゴシック" pitchFamily="34" charset="-128"/>
              </a:rPr>
              <a:t>Een buitenstation moet redelijk geïsoleerd liggen, niet dicht bij (toekomstige) bebouwing, niet in de buurt van drukke verkeerswegen en hoogspanningsleidingen en op enige afstand van bos. </a:t>
            </a:r>
          </a:p>
          <a:p>
            <a:endParaRPr lang="nl-NL" smtClean="0">
              <a:latin typeface="Verdana" pitchFamily="34" charset="0"/>
              <a:ea typeface="ＭＳ Ｐゴシック" pitchFamily="34" charset="-128"/>
            </a:endParaRPr>
          </a:p>
        </p:txBody>
      </p:sp>
      <p:sp>
        <p:nvSpPr>
          <p:cNvPr id="65540" name="Tijdelijke aanduiding voor dianummer 3"/>
          <p:cNvSpPr>
            <a:spLocks noGrp="1"/>
          </p:cNvSpPr>
          <p:nvPr>
            <p:ph type="sldNum" sz="quarter" idx="5"/>
          </p:nvPr>
        </p:nvSpPr>
        <p:spPr>
          <a:noFill/>
        </p:spPr>
        <p:txBody>
          <a:bodyPr/>
          <a:lstStyle/>
          <a:p>
            <a:fld id="{E6A81E29-D416-4783-9090-F14A02C478FE}" type="slidenum">
              <a:rPr lang="en-US" smtClean="0"/>
              <a:pPr/>
              <a:t>41</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jdelijke aanduiding voor dia-afbeelding 1"/>
          <p:cNvSpPr>
            <a:spLocks noGrp="1" noRot="1" noChangeAspect="1" noTextEdit="1"/>
          </p:cNvSpPr>
          <p:nvPr>
            <p:ph type="sldImg"/>
          </p:nvPr>
        </p:nvSpPr>
        <p:spPr>
          <a:ln/>
        </p:spPr>
      </p:sp>
      <p:sp>
        <p:nvSpPr>
          <p:cNvPr id="66563" name="Tijdelijke aanduiding voor notities 2"/>
          <p:cNvSpPr>
            <a:spLocks noGrp="1"/>
          </p:cNvSpPr>
          <p:nvPr>
            <p:ph type="body" idx="1"/>
          </p:nvPr>
        </p:nvSpPr>
        <p:spPr>
          <a:noFill/>
          <a:ln/>
        </p:spPr>
        <p:txBody>
          <a:bodyPr/>
          <a:lstStyle/>
          <a:p>
            <a:r>
              <a:rPr lang="nl-NL" smtClean="0">
                <a:latin typeface="Verdana" pitchFamily="34" charset="0"/>
                <a:ea typeface="ＭＳ Ｐゴシック" pitchFamily="34" charset="-128"/>
              </a:rPr>
              <a:t>De plaats van het centrale gedeelte (400ha) van LOFAR is in de gemeente Borger-Odoorn ten oosten van de Hondsrug in het overgangsgebied naar de Veenkolonieën. </a:t>
            </a:r>
          </a:p>
          <a:p>
            <a:r>
              <a:rPr lang="nl-NL" smtClean="0">
                <a:latin typeface="Verdana" pitchFamily="34" charset="0"/>
                <a:ea typeface="ＭＳ Ｐゴシック" pitchFamily="34" charset="-128"/>
              </a:rPr>
              <a:t>De antennes en andere sensoren worden geplaatst op minstens 18 velden van ca. 2 ha, die verspreid liggen in het centrale LOFAR gebied. Het grootste deel van het gebied wordt dus niet voor LOFAR sensoren gebruikt. Door ASTRON is gezocht naar een zinvol gebruik van het niet gebruikte gebied.</a:t>
            </a:r>
            <a:br>
              <a:rPr lang="nl-NL" smtClean="0">
                <a:latin typeface="Verdana" pitchFamily="34" charset="0"/>
                <a:ea typeface="ＭＳ Ｐゴシック" pitchFamily="34" charset="-128"/>
              </a:rPr>
            </a:br>
            <a:r>
              <a:rPr lang="nl-NL" smtClean="0">
                <a:latin typeface="Verdana" pitchFamily="34" charset="0"/>
                <a:ea typeface="ＭＳ Ｐゴシック" pitchFamily="34" charset="-128"/>
              </a:rPr>
              <a:t>Reden waarom ASTRON samen met de Stichting het Drentse Landschap een plan heeft opgesteld voor een groot aaneengesloten gebied waar natuurontwikkeling en LOFAR uitstekend tot hun recht kunnen komen. Het unieke gebied wordt op gepaste wijze toegankelijk gemaakt voor toeristen.</a:t>
            </a:r>
          </a:p>
          <a:p>
            <a:r>
              <a:rPr lang="nl-NL" smtClean="0">
                <a:latin typeface="Verdana" pitchFamily="34" charset="0"/>
                <a:ea typeface="ＭＳ Ｐゴシック" pitchFamily="34" charset="-128"/>
              </a:rPr>
              <a:t>De buitenstations (ieder ca 2-3 ha) zijn verspreid over de noordelijke provincies van Nederland. De plaats van deze stations wordt zo gekozen dat LOFAR de beste kwaliteit beelden van de hemel kan maken. </a:t>
            </a:r>
          </a:p>
          <a:p>
            <a:r>
              <a:rPr lang="nl-NL" smtClean="0">
                <a:latin typeface="Verdana" pitchFamily="34" charset="0"/>
                <a:ea typeface="ＭＳ Ｐゴシック" pitchFamily="34" charset="-128"/>
              </a:rPr>
              <a:t>Een buitenstation moet redelijk geïsoleerd liggen, niet dicht bij (toekomstige) bebouwing, niet in de buurt van drukke verkeerswegen en hoogspanningsleidingen en op enige afstand van bos. </a:t>
            </a:r>
          </a:p>
          <a:p>
            <a:endParaRPr lang="nl-NL" smtClean="0">
              <a:latin typeface="Verdana" pitchFamily="34" charset="0"/>
              <a:ea typeface="ＭＳ Ｐゴシック" pitchFamily="34" charset="-128"/>
            </a:endParaRPr>
          </a:p>
        </p:txBody>
      </p:sp>
      <p:sp>
        <p:nvSpPr>
          <p:cNvPr id="66564" name="Tijdelijke aanduiding voor dianummer 3"/>
          <p:cNvSpPr>
            <a:spLocks noGrp="1"/>
          </p:cNvSpPr>
          <p:nvPr>
            <p:ph type="sldNum" sz="quarter" idx="5"/>
          </p:nvPr>
        </p:nvSpPr>
        <p:spPr>
          <a:noFill/>
        </p:spPr>
        <p:txBody>
          <a:bodyPr/>
          <a:lstStyle/>
          <a:p>
            <a:fld id="{ED37930C-26F0-4CA1-934D-684199E91216}" type="slidenum">
              <a:rPr lang="en-US" smtClean="0"/>
              <a:pPr/>
              <a:t>42</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jdelijke aanduiding voor dia-afbeelding 1"/>
          <p:cNvSpPr>
            <a:spLocks noGrp="1" noRot="1" noChangeAspect="1" noTextEdit="1"/>
          </p:cNvSpPr>
          <p:nvPr>
            <p:ph type="sldImg"/>
          </p:nvPr>
        </p:nvSpPr>
        <p:spPr>
          <a:ln/>
        </p:spPr>
      </p:sp>
      <p:sp>
        <p:nvSpPr>
          <p:cNvPr id="67587" name="Tijdelijke aanduiding voor notities 2"/>
          <p:cNvSpPr>
            <a:spLocks noGrp="1"/>
          </p:cNvSpPr>
          <p:nvPr>
            <p:ph type="body" idx="1"/>
          </p:nvPr>
        </p:nvSpPr>
        <p:spPr>
          <a:noFill/>
          <a:ln/>
        </p:spPr>
        <p:txBody>
          <a:bodyPr/>
          <a:lstStyle/>
          <a:p>
            <a:r>
              <a:rPr lang="nl-NL" smtClean="0">
                <a:latin typeface="Verdana" pitchFamily="34" charset="0"/>
                <a:ea typeface="ＭＳ Ｐゴシック" pitchFamily="34" charset="-128"/>
              </a:rPr>
              <a:t>De plaats van het centrale gedeelte (400ha) van LOFAR is in de gemeente Borger-Odoorn ten oosten van de Hondsrug in het overgangsgebied naar de Veenkolonieën. </a:t>
            </a:r>
          </a:p>
          <a:p>
            <a:r>
              <a:rPr lang="nl-NL" smtClean="0">
                <a:latin typeface="Verdana" pitchFamily="34" charset="0"/>
                <a:ea typeface="ＭＳ Ｐゴシック" pitchFamily="34" charset="-128"/>
              </a:rPr>
              <a:t>De antennes en andere sensoren worden geplaatst op minstens 18 velden van ca. 2 ha, die verspreid liggen in het centrale LOFAR gebied. Het grootste deel van het gebied wordt dus niet voor LOFAR sensoren gebruikt. Door ASTRON is gezocht naar een zinvol gebruik van het niet gebruikte gebied.</a:t>
            </a:r>
            <a:br>
              <a:rPr lang="nl-NL" smtClean="0">
                <a:latin typeface="Verdana" pitchFamily="34" charset="0"/>
                <a:ea typeface="ＭＳ Ｐゴシック" pitchFamily="34" charset="-128"/>
              </a:rPr>
            </a:br>
            <a:r>
              <a:rPr lang="nl-NL" smtClean="0">
                <a:latin typeface="Verdana" pitchFamily="34" charset="0"/>
                <a:ea typeface="ＭＳ Ｐゴシック" pitchFamily="34" charset="-128"/>
              </a:rPr>
              <a:t>Reden waarom ASTRON samen met de Stichting het Drentse Landschap een plan heeft opgesteld voor een groot aaneengesloten gebied waar natuurontwikkeling en LOFAR uitstekend tot hun recht kunnen komen. Het unieke gebied wordt op gepaste wijze toegankelijk gemaakt voor toeristen.</a:t>
            </a:r>
          </a:p>
          <a:p>
            <a:r>
              <a:rPr lang="nl-NL" smtClean="0">
                <a:latin typeface="Verdana" pitchFamily="34" charset="0"/>
                <a:ea typeface="ＭＳ Ｐゴシック" pitchFamily="34" charset="-128"/>
              </a:rPr>
              <a:t>De buitenstations (ieder ca 2-3 ha) zijn verspreid over de noordelijke provincies van Nederland. De plaats van deze stations wordt zo gekozen dat LOFAR de beste kwaliteit beelden van de hemel kan maken. </a:t>
            </a:r>
          </a:p>
          <a:p>
            <a:r>
              <a:rPr lang="nl-NL" smtClean="0">
                <a:latin typeface="Verdana" pitchFamily="34" charset="0"/>
                <a:ea typeface="ＭＳ Ｐゴシック" pitchFamily="34" charset="-128"/>
              </a:rPr>
              <a:t>Een buitenstation moet redelijk geïsoleerd liggen, niet dicht bij (toekomstige) bebouwing, niet in de buurt van drukke verkeerswegen en hoogspanningsleidingen en op enige afstand van bos. </a:t>
            </a:r>
          </a:p>
          <a:p>
            <a:endParaRPr lang="nl-NL" smtClean="0">
              <a:latin typeface="Verdana" pitchFamily="34" charset="0"/>
              <a:ea typeface="ＭＳ Ｐゴシック" pitchFamily="34" charset="-128"/>
            </a:endParaRPr>
          </a:p>
        </p:txBody>
      </p:sp>
      <p:sp>
        <p:nvSpPr>
          <p:cNvPr id="67588" name="Tijdelijke aanduiding voor dianummer 3"/>
          <p:cNvSpPr>
            <a:spLocks noGrp="1"/>
          </p:cNvSpPr>
          <p:nvPr>
            <p:ph type="sldNum" sz="quarter" idx="5"/>
          </p:nvPr>
        </p:nvSpPr>
        <p:spPr>
          <a:noFill/>
        </p:spPr>
        <p:txBody>
          <a:bodyPr/>
          <a:lstStyle/>
          <a:p>
            <a:fld id="{0CEBE9D0-5EA6-423C-9660-0807EC07BF8A}" type="slidenum">
              <a:rPr lang="en-US" smtClean="0"/>
              <a:pPr/>
              <a:t>43</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nl-NL" sz="800" smtClean="0">
                <a:latin typeface="Verdana" pitchFamily="34" charset="0"/>
                <a:ea typeface="ＭＳ Ｐゴシック" pitchFamily="34" charset="-128"/>
              </a:rPr>
              <a:t>Werking LOFAR: antennes vangen radiogolven uit de hele omgeving op. Door de signalen van meerdere antennes met elkaar te combineren (m.b.v interferometrie) kan in een bepaalde richting worden  ‘gekeken’. </a:t>
            </a:r>
          </a:p>
          <a:p>
            <a:r>
              <a:rPr lang="nl-NL" sz="800" smtClean="0">
                <a:latin typeface="Verdana" pitchFamily="34" charset="0"/>
                <a:ea typeface="ＭＳ Ｐゴシック" pitchFamily="34" charset="-128"/>
              </a:rPr>
              <a:t>Eventueel kun je in dit plaatje een golffront aangeven vanuit een bepaalde richting. Dat golffront komt niet bij alle antennes tegelijk aan. Het golffront van rechtsboven komt eerder aan bij de antennes aan de rechter kant dan aan de linker kant. Door het signaal van elke antenne met de juiste tijd de vertragen, versterken de signalen van alle antennes elkaar in de richting waarin je wilt kijken. </a:t>
            </a:r>
          </a:p>
          <a:p>
            <a:endParaRPr lang="nl-NL" sz="800" smtClean="0">
              <a:latin typeface="Verdana" pitchFamily="34" charset="0"/>
              <a:ea typeface="ＭＳ Ｐゴシック" pitchFamily="34" charset="-128"/>
            </a:endParaRPr>
          </a:p>
          <a:p>
            <a:r>
              <a:rPr lang="nl-NL" sz="800" smtClean="0">
                <a:latin typeface="Verdana" pitchFamily="34" charset="0"/>
                <a:ea typeface="ＭＳ Ｐゴシック" pitchFamily="34" charset="-128"/>
              </a:rPr>
              <a:t>De radiogolven worden opgevangen door kleine piramidevormige antennes van iets minder dan 2 meter hoog. </a:t>
            </a:r>
          </a:p>
          <a:p>
            <a:r>
              <a:rPr lang="nl-NL" sz="800" smtClean="0">
                <a:latin typeface="Verdana" pitchFamily="34" charset="0"/>
                <a:ea typeface="ＭＳ Ｐゴシック" pitchFamily="34" charset="-128"/>
              </a:rPr>
              <a:t>In totaal gaat het om ongeveer 7.000 antennes. Deze worden verdeeld over een groot centraal gebied en 36 stations. </a:t>
            </a:r>
          </a:p>
          <a:p>
            <a:r>
              <a:rPr lang="nl-NL" sz="800" smtClean="0">
                <a:latin typeface="Verdana" pitchFamily="34" charset="0"/>
                <a:ea typeface="ＭＳ Ｐゴシック" pitchFamily="34" charset="-128"/>
              </a:rPr>
              <a:t>Alle stations worden aan elkaar gekoppeld door een geavanceerd en supersnel glasvezelnetwerk. De ontwikkeling van dit netwerk en de digitale rekenmethodes hebben een zeer innovatief karakter en zijn onder ander ook van belang voor de ICT. </a:t>
            </a:r>
          </a:p>
          <a:p>
            <a:r>
              <a:rPr lang="nl-NL" sz="800" smtClean="0">
                <a:latin typeface="Verdana" pitchFamily="34" charset="0"/>
                <a:ea typeface="ＭＳ Ｐゴシック" pitchFamily="34" charset="-128"/>
              </a:rPr>
              <a:t>De door de antennes opgevangen signalen worden eerst lokaal bij de stations verwerkt, waarna ze over een glasvezelnetwerk gestuurd worden naar een centrale plek waar de supercomputer de gegevens verder verwerkt. Deze supercomputer staat bij de Rijksuniversiteit Groningen. De supercomputer staat via het internet in verbinding met sterrenkundigen, waar ook ter wereld, die de voortgang van hun waarnemingen direct kunnen volgen. En ook de eindproducten zullen via het internet de gebruikers bereiken. </a:t>
            </a:r>
          </a:p>
          <a:p>
            <a:r>
              <a:rPr lang="nl-NL" sz="800" smtClean="0">
                <a:latin typeface="Verdana" pitchFamily="34" charset="0"/>
                <a:ea typeface="ＭＳ Ｐゴシック" pitchFamily="34" charset="-128"/>
              </a:rPr>
              <a:t>Het geavanceerde netwerk van glasvezels kan naast sterrenkundige informatie, ook andere wetenschappelijke signalen vervoeren. Er zijn plannen om het LOFAR netwerk te gebruiken voor een langdurige seismische studie in noordoost Nederland met behulp van geofoons. De geofoons gebruiken dan de natuurlijke activiteit van de aarde als "geluidsbron". Zo kan de bodemverzakking en seismische activiteit die het gevolg zijn van de aardgaswinning in dit gebied in kaart gebracht worden. </a:t>
            </a:r>
          </a:p>
          <a:p>
            <a:r>
              <a:rPr lang="nl-NL" sz="800" smtClean="0">
                <a:latin typeface="Verdana" pitchFamily="34" charset="0"/>
                <a:ea typeface="ＭＳ Ｐゴシック" pitchFamily="34" charset="-128"/>
              </a:rPr>
              <a:t>De foto laat een ADC-test board zien. De ADC wordt gebruikt om een analoog signaal afkomstig van de antenne om te zetten naar een digitaal signaal geschikt voor een computer. Het board is door ASTRON ontwikkeld en getest. Voor LOFAR wordendeze componenten samen met de ontvanger gecombineerd op een board. Elke antenne krijgt zo'n board. </a:t>
            </a:r>
          </a:p>
          <a:p>
            <a:endParaRPr lang="nl-NL" sz="800" smtClean="0">
              <a:latin typeface="Verdana" pitchFamily="34" charset="0"/>
              <a:ea typeface="ＭＳ Ｐゴシック" pitchFamily="34" charset="-128"/>
            </a:endParaRPr>
          </a:p>
        </p:txBody>
      </p:sp>
      <p:sp>
        <p:nvSpPr>
          <p:cNvPr id="68612" name="Slide Number Placeholder 3"/>
          <p:cNvSpPr>
            <a:spLocks noGrp="1"/>
          </p:cNvSpPr>
          <p:nvPr>
            <p:ph type="sldNum" sz="quarter" idx="5"/>
          </p:nvPr>
        </p:nvSpPr>
        <p:spPr>
          <a:noFill/>
        </p:spPr>
        <p:txBody>
          <a:bodyPr/>
          <a:lstStyle/>
          <a:p>
            <a:fld id="{ABA394E9-CAB5-4288-9789-3CCE1A1ABC9E}" type="slidenum">
              <a:rPr lang="en-US" smtClean="0"/>
              <a:pPr/>
              <a:t>44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p:spPr>
        <p:txBody>
          <a:bodyPr/>
          <a:lstStyle/>
          <a:p>
            <a:fld id="{CD6CD580-0FBB-4A65-A96D-84E2796DBFA7}" type="slidenum">
              <a:rPr lang="en-US" smtClean="0">
                <a:latin typeface="Times New Roman" pitchFamily="18" charset="0"/>
              </a:rPr>
              <a:pPr/>
              <a:t>4</a:t>
            </a:fld>
            <a:endParaRPr lang="en-US" smtClean="0">
              <a:latin typeface="Times New Roman" pitchFamily="18" charset="0"/>
            </a:endParaRPr>
          </a:p>
        </p:txBody>
      </p:sp>
      <p:sp>
        <p:nvSpPr>
          <p:cNvPr id="74755" name="Rectangle 1"/>
          <p:cNvSpPr>
            <a:spLocks noChangeArrowheads="1"/>
          </p:cNvSpPr>
          <p:nvPr/>
        </p:nvSpPr>
        <p:spPr bwMode="auto">
          <a:xfrm>
            <a:off x="0" y="0"/>
            <a:ext cx="1588" cy="1588"/>
          </a:xfrm>
          <a:prstGeom prst="rect">
            <a:avLst/>
          </a:prstGeom>
          <a:noFill/>
          <a:ln w="9525">
            <a:noFill/>
            <a:round/>
            <a:headEnd/>
            <a:tailEnd/>
          </a:ln>
        </p:spPr>
        <p:txBody>
          <a:bodyPr lIns="90000" tIns="45000" rIns="90000" bIns="45000"/>
          <a:lstStyle/>
          <a:p>
            <a:pPr>
              <a:lnSpc>
                <a:spcPct val="120000"/>
              </a:lnSpc>
            </a:pPr>
            <a:fld id="{D956B404-3283-4B00-9D16-7B8A522A7018}" type="slidenum">
              <a:rPr lang="ru-RU" sz="2400">
                <a:solidFill>
                  <a:srgbClr val="000000"/>
                </a:solidFill>
                <a:latin typeface="Verdana" pitchFamily="34" charset="0"/>
                <a:ea typeface="ＭＳ Ｐゴシック" pitchFamily="34" charset="-128"/>
              </a:rPr>
              <a:pPr>
                <a:lnSpc>
                  <a:spcPct val="120000"/>
                </a:lnSpc>
              </a:pPr>
              <a:t>4</a:t>
            </a:fld>
            <a:endParaRPr lang="ru-RU" sz="2400">
              <a:solidFill>
                <a:srgbClr val="000000"/>
              </a:solidFill>
              <a:latin typeface="Verdana" pitchFamily="34" charset="0"/>
              <a:ea typeface="ＭＳ Ｐゴシック" pitchFamily="34" charset="-128"/>
            </a:endParaRPr>
          </a:p>
        </p:txBody>
      </p:sp>
      <p:sp>
        <p:nvSpPr>
          <p:cNvPr id="74756" name="Text Box 2"/>
          <p:cNvSpPr txBox="1">
            <a:spLocks noChangeArrowheads="1"/>
          </p:cNvSpPr>
          <p:nvPr/>
        </p:nvSpPr>
        <p:spPr bwMode="auto">
          <a:xfrm>
            <a:off x="1439863" y="5759450"/>
            <a:ext cx="4095750" cy="858838"/>
          </a:xfrm>
          <a:prstGeom prst="rect">
            <a:avLst/>
          </a:prstGeom>
          <a:noFill/>
          <a:ln w="9525">
            <a:noFill/>
            <a:round/>
            <a:headEnd/>
            <a:tailEnd/>
          </a:ln>
        </p:spPr>
        <p:txBody>
          <a:bodyPr wrap="none" lIns="90000" tIns="60876" rIns="90000" bIns="45000"/>
          <a:lstStyle/>
          <a:p>
            <a:pPr>
              <a:tabLst>
                <a:tab pos="723900" algn="l"/>
                <a:tab pos="1447800" algn="l"/>
                <a:tab pos="2171700" algn="l"/>
                <a:tab pos="2895600" algn="l"/>
                <a:tab pos="3619500" algn="l"/>
              </a:tabLst>
            </a:pPr>
            <a:r>
              <a:rPr lang="ru-RU">
                <a:solidFill>
                  <a:srgbClr val="000000"/>
                </a:solidFill>
                <a:ea typeface="DejaVu Sans" charset="0"/>
                <a:cs typeface="DejaVu Sans" charset="0"/>
              </a:rPr>
              <a:t>What is Astron and what Astron does</a:t>
            </a:r>
          </a:p>
          <a:p>
            <a:pPr>
              <a:tabLst>
                <a:tab pos="723900" algn="l"/>
                <a:tab pos="1447800" algn="l"/>
                <a:tab pos="2171700" algn="l"/>
                <a:tab pos="2895600" algn="l"/>
                <a:tab pos="3619500" algn="l"/>
              </a:tabLst>
            </a:pPr>
            <a:r>
              <a:rPr lang="ru-RU">
                <a:solidFill>
                  <a:srgbClr val="000000"/>
                </a:solidFill>
                <a:ea typeface="DejaVu Sans" charset="0"/>
                <a:cs typeface="DejaVu Sans" charset="0"/>
              </a:rPr>
              <a:t>What are the properties of radio waves</a:t>
            </a:r>
          </a:p>
          <a:p>
            <a:pPr>
              <a:tabLst>
                <a:tab pos="723900" algn="l"/>
                <a:tab pos="1447800" algn="l"/>
                <a:tab pos="2171700" algn="l"/>
                <a:tab pos="2895600" algn="l"/>
                <a:tab pos="3619500" algn="l"/>
              </a:tabLst>
            </a:pPr>
            <a:r>
              <a:rPr lang="ru-RU">
                <a:solidFill>
                  <a:srgbClr val="000000"/>
                </a:solidFill>
                <a:ea typeface="DejaVu Sans" charset="0"/>
                <a:cs typeface="DejaVu Sans" charset="0"/>
              </a:rPr>
              <a:t>Telescopes...</a:t>
            </a:r>
          </a:p>
        </p:txBody>
      </p:sp>
      <p:sp>
        <p:nvSpPr>
          <p:cNvPr id="74757" name="Notes Placeholder 4"/>
          <p:cNvSpPr>
            <a:spLocks noGrp="1"/>
          </p:cNvSpPr>
          <p:nvPr>
            <p:ph type="body" idx="1"/>
          </p:nvPr>
        </p:nvSpPr>
        <p:spPr>
          <a:noFill/>
          <a:ln/>
        </p:spPr>
        <p:txBody>
          <a:bodyPr/>
          <a:lstStyle/>
          <a:p>
            <a:r>
              <a:rPr lang="nl-NL" b="1" smtClean="0">
                <a:latin typeface="Times New Roman" pitchFamily="18" charset="0"/>
              </a:rPr>
              <a:t>Pionier van de telescoop</a:t>
            </a:r>
          </a:p>
          <a:p>
            <a:r>
              <a:rPr lang="nl-NL" smtClean="0">
                <a:latin typeface="Times New Roman" pitchFamily="18" charset="0"/>
              </a:rPr>
              <a:t>Voordat Galileo Galilei de </a:t>
            </a:r>
            <a:r>
              <a:rPr lang="nl-NL" smtClean="0">
                <a:latin typeface="Times New Roman" pitchFamily="18" charset="0"/>
                <a:hlinkClick r:id="rId3" action="ppaction://hlinkfile" tooltip="Telescoop (optica)"/>
              </a:rPr>
              <a:t>telescoop</a:t>
            </a:r>
            <a:r>
              <a:rPr lang="nl-NL" smtClean="0">
                <a:latin typeface="Times New Roman" pitchFamily="18" charset="0"/>
              </a:rPr>
              <a:t> gebruikte voor zijn astronomische waarnemingen had hij deze in ongeveer augustus 1609 voor de Doge van Venetië gedemonstreerd voor oorlogsgebruik. Anders dan men vooral in Italië nog wel beweert, had Galilei de telescoop niet uitgevonden: hij vond de </a:t>
            </a:r>
            <a:r>
              <a:rPr lang="nl-NL" smtClean="0">
                <a:latin typeface="Times New Roman" pitchFamily="18" charset="0"/>
                <a:hlinkClick r:id="rId4" action="ppaction://hlinkfile"/>
              </a:rPr>
              <a:t>Hollandse kijker</a:t>
            </a:r>
            <a:r>
              <a:rPr lang="nl-NL" smtClean="0">
                <a:latin typeface="Times New Roman" pitchFamily="18" charset="0"/>
              </a:rPr>
              <a:t> op de markt. Dit vroege type telescoop was omstreeks </a:t>
            </a:r>
            <a:r>
              <a:rPr lang="nl-NL" smtClean="0">
                <a:latin typeface="Times New Roman" pitchFamily="18" charset="0"/>
                <a:hlinkClick r:id="rId5" action="ppaction://hlinkfile"/>
              </a:rPr>
              <a:t>1608</a:t>
            </a:r>
            <a:r>
              <a:rPr lang="nl-NL" smtClean="0">
                <a:latin typeface="Times New Roman" pitchFamily="18" charset="0"/>
              </a:rPr>
              <a:t> in </a:t>
            </a:r>
            <a:r>
              <a:rPr lang="nl-NL" smtClean="0">
                <a:latin typeface="Times New Roman" pitchFamily="18" charset="0"/>
                <a:hlinkClick r:id="rId6" action="ppaction://hlinkfile" tooltip="Middelburg (Zeeland)"/>
              </a:rPr>
              <a:t>Middelburg</a:t>
            </a:r>
            <a:r>
              <a:rPr lang="nl-NL" smtClean="0">
                <a:latin typeface="Times New Roman" pitchFamily="18" charset="0"/>
              </a:rPr>
              <a:t> uitgevonden door </a:t>
            </a:r>
            <a:r>
              <a:rPr lang="nl-NL" smtClean="0">
                <a:latin typeface="Times New Roman" pitchFamily="18" charset="0"/>
                <a:hlinkClick r:id="rId7" action="ppaction://hlinkfile" tooltip="Hans Lippershey"/>
              </a:rPr>
              <a:t>Lippershey</a:t>
            </a:r>
            <a:r>
              <a:rPr lang="nl-NL" smtClean="0">
                <a:latin typeface="Times New Roman" pitchFamily="18" charset="0"/>
              </a:rPr>
              <a:t> of </a:t>
            </a:r>
            <a:r>
              <a:rPr lang="nl-NL" smtClean="0">
                <a:latin typeface="Times New Roman" pitchFamily="18" charset="0"/>
                <a:hlinkClick r:id="rId8" action="ppaction://hlinkfile"/>
              </a:rPr>
              <a:t>Sacharias Jansen</a:t>
            </a:r>
            <a:r>
              <a:rPr lang="nl-NL" smtClean="0">
                <a:latin typeface="Times New Roman" pitchFamily="18" charset="0"/>
              </a:rPr>
              <a:t>.</a:t>
            </a:r>
            <a:br>
              <a:rPr lang="nl-NL" smtClean="0">
                <a:latin typeface="Times New Roman" pitchFamily="18" charset="0"/>
              </a:rPr>
            </a:br>
            <a:r>
              <a:rPr lang="nl-NL" smtClean="0">
                <a:latin typeface="Times New Roman" pitchFamily="18" charset="0"/>
              </a:rPr>
              <a:t>Galilei verbeterde in </a:t>
            </a:r>
            <a:r>
              <a:rPr lang="nl-NL" smtClean="0">
                <a:latin typeface="Times New Roman" pitchFamily="18" charset="0"/>
                <a:hlinkClick r:id="rId9" action="ppaction://hlinkfile"/>
              </a:rPr>
              <a:t>1609</a:t>
            </a:r>
            <a:r>
              <a:rPr lang="nl-NL" smtClean="0">
                <a:latin typeface="Times New Roman" pitchFamily="18" charset="0"/>
              </a:rPr>
              <a:t> de telescoop. Lange tijd dacht men dat hij de telescoop ook als eerste voor </a:t>
            </a:r>
            <a:r>
              <a:rPr lang="nl-NL" smtClean="0">
                <a:latin typeface="Times New Roman" pitchFamily="18" charset="0"/>
                <a:hlinkClick r:id="rId10" action="ppaction://hlinkfile" tooltip="Astronomie"/>
              </a:rPr>
              <a:t>astronomische</a:t>
            </a:r>
            <a:r>
              <a:rPr lang="nl-NL" smtClean="0">
                <a:latin typeface="Times New Roman" pitchFamily="18" charset="0"/>
              </a:rPr>
              <a:t> waarnemingen gebruikte maar dat is recentelijk weerlegd en die eer gaat nu naar </a:t>
            </a:r>
            <a:r>
              <a:rPr lang="nl-NL" smtClean="0">
                <a:latin typeface="Times New Roman" pitchFamily="18" charset="0"/>
                <a:hlinkClick r:id="rId11" action="ppaction://hlinkfile" tooltip="Thomas Harriot (de pagina bestaat niet)"/>
              </a:rPr>
              <a:t>Thomas Harriot</a:t>
            </a:r>
            <a:r>
              <a:rPr lang="nl-NL" smtClean="0">
                <a:latin typeface="Times New Roman" pitchFamily="18" charset="0"/>
              </a:rPr>
              <a:t>.</a:t>
            </a:r>
            <a:r>
              <a:rPr lang="nl-NL" baseline="30000" smtClean="0">
                <a:latin typeface="Times New Roman" pitchFamily="18" charset="0"/>
                <a:hlinkClick r:id="rId12" action="ppaction://hlinkfile"/>
              </a:rPr>
              <a:t>[13]</a:t>
            </a:r>
            <a:r>
              <a:rPr lang="nl-NL" smtClean="0">
                <a:latin typeface="Times New Roman" pitchFamily="18" charset="0"/>
              </a:rPr>
              <a:t> Galilei ontdekte dat de maan niet mooi gaaf was, zoals men altijd beweerd had, dat de Melkweg een verzameling sterren is en dat rond Jupiter vier heldere manen draaien. Hij nam ook de schijngestalten van de planeet </a:t>
            </a:r>
            <a:r>
              <a:rPr lang="nl-NL" smtClean="0">
                <a:latin typeface="Times New Roman" pitchFamily="18" charset="0"/>
                <a:hlinkClick r:id="rId13" action="ppaction://hlinkfile" tooltip="Venus (planeet)"/>
              </a:rPr>
              <a:t>Venus</a:t>
            </a:r>
            <a:r>
              <a:rPr lang="nl-NL" smtClean="0">
                <a:latin typeface="Times New Roman" pitchFamily="18" charset="0"/>
              </a:rPr>
              <a:t> waar en </a:t>
            </a:r>
            <a:r>
              <a:rPr lang="nl-NL" smtClean="0">
                <a:latin typeface="Times New Roman" pitchFamily="18" charset="0"/>
                <a:hlinkClick r:id="rId14" action="ppaction://hlinkfile" tooltip="Krater (landschapsvorm)"/>
              </a:rPr>
              <a:t>kraters</a:t>
            </a:r>
            <a:r>
              <a:rPr lang="nl-NL" smtClean="0">
                <a:latin typeface="Times New Roman" pitchFamily="18" charset="0"/>
              </a:rPr>
              <a:t> op de Maan. Deze waarnemingen beschreef hij in </a:t>
            </a:r>
            <a:r>
              <a:rPr lang="nl-NL" smtClean="0">
                <a:latin typeface="Times New Roman" pitchFamily="18" charset="0"/>
                <a:hlinkClick r:id="rId15" action="ppaction://hlinkfile"/>
              </a:rPr>
              <a:t>Sidereus Nuncius</a:t>
            </a:r>
            <a:r>
              <a:rPr lang="nl-NL" smtClean="0">
                <a:latin typeface="Times New Roman" pitchFamily="18" charset="0"/>
              </a:rPr>
              <a:t>, in het Nederlands de </a:t>
            </a:r>
            <a:r>
              <a:rPr lang="nl-NL" i="1" smtClean="0">
                <a:latin typeface="Times New Roman" pitchFamily="18" charset="0"/>
                <a:hlinkClick r:id="rId15" action="ppaction://hlinkfile" tooltip="Sidereus Nuncius"/>
              </a:rPr>
              <a:t>Sterrenbode</a:t>
            </a:r>
            <a:r>
              <a:rPr lang="nl-NL" smtClean="0">
                <a:latin typeface="Times New Roman" pitchFamily="18" charset="0"/>
              </a:rPr>
              <a:t>, die in maart </a:t>
            </a:r>
            <a:r>
              <a:rPr lang="nl-NL" smtClean="0">
                <a:latin typeface="Times New Roman" pitchFamily="18" charset="0"/>
                <a:hlinkClick r:id="rId16" action="ppaction://hlinkfile"/>
              </a:rPr>
              <a:t>1610</a:t>
            </a:r>
            <a:r>
              <a:rPr lang="nl-NL" smtClean="0">
                <a:latin typeface="Times New Roman" pitchFamily="18" charset="0"/>
              </a:rPr>
              <a:t> verscheen.</a:t>
            </a:r>
          </a:p>
          <a:p>
            <a:r>
              <a:rPr lang="nl-NL" smtClean="0">
                <a:latin typeface="Times New Roman" pitchFamily="18" charset="0"/>
              </a:rPr>
              <a:t>Enige maanden later richtte hij de kijker op </a:t>
            </a:r>
            <a:r>
              <a:rPr lang="nl-NL" smtClean="0">
                <a:latin typeface="Times New Roman" pitchFamily="18" charset="0"/>
                <a:hlinkClick r:id="rId17" action="ppaction://hlinkfile" tooltip="Saturnus (planeet)"/>
              </a:rPr>
              <a:t>Saturnus</a:t>
            </a:r>
            <a:r>
              <a:rPr lang="nl-NL" smtClean="0">
                <a:latin typeface="Times New Roman" pitchFamily="18" charset="0"/>
              </a:rPr>
              <a:t> en merkte "iets" op aan beide zijden van deze planeet. Hij dacht dat Saturnus twee manen had. Pas </a:t>
            </a:r>
            <a:r>
              <a:rPr lang="nl-NL" smtClean="0">
                <a:latin typeface="Times New Roman" pitchFamily="18" charset="0"/>
                <a:hlinkClick r:id="rId18" action="ppaction://hlinkfile"/>
              </a:rPr>
              <a:t>Christiaan Huygens</a:t>
            </a:r>
            <a:r>
              <a:rPr lang="nl-NL" smtClean="0">
                <a:latin typeface="Times New Roman" pitchFamily="18" charset="0"/>
              </a:rPr>
              <a:t> concludeerde in </a:t>
            </a:r>
            <a:r>
              <a:rPr lang="nl-NL" smtClean="0">
                <a:latin typeface="Times New Roman" pitchFamily="18" charset="0"/>
                <a:hlinkClick r:id="rId19" action="ppaction://hlinkfile"/>
              </a:rPr>
              <a:t>1656</a:t>
            </a:r>
            <a:r>
              <a:rPr lang="nl-NL" smtClean="0">
                <a:latin typeface="Times New Roman" pitchFamily="18" charset="0"/>
              </a:rPr>
              <a:t> dat wat er gezien werd een ringenstelsel moest zijn.</a:t>
            </a:r>
          </a:p>
          <a:p>
            <a:r>
              <a:rPr lang="nl-NL" smtClean="0">
                <a:latin typeface="Times New Roman" pitchFamily="18" charset="0"/>
              </a:rPr>
              <a:t>De </a:t>
            </a:r>
            <a:r>
              <a:rPr lang="nl-NL" smtClean="0">
                <a:latin typeface="Times New Roman" pitchFamily="18" charset="0"/>
                <a:hlinkClick r:id="rId14" action="ppaction://hlinkfile" tooltip="Krater (landschapsvorm)"/>
              </a:rPr>
              <a:t>kraters</a:t>
            </a:r>
            <a:r>
              <a:rPr lang="nl-NL" smtClean="0">
                <a:latin typeface="Times New Roman" pitchFamily="18" charset="0"/>
              </a:rPr>
              <a:t> op de maan en de </a:t>
            </a:r>
            <a:r>
              <a:rPr lang="nl-NL" smtClean="0">
                <a:latin typeface="Times New Roman" pitchFamily="18" charset="0"/>
                <a:hlinkClick r:id="rId20" action="ppaction://hlinkfile" tooltip="Zonnevlek"/>
              </a:rPr>
              <a:t>zonnevlekken</a:t>
            </a:r>
            <a:r>
              <a:rPr lang="nl-NL" smtClean="0">
                <a:latin typeface="Times New Roman" pitchFamily="18" charset="0"/>
              </a:rPr>
              <a:t>, die hij later ontdekte, waren in strijd met de leer van </a:t>
            </a:r>
            <a:r>
              <a:rPr lang="nl-NL" smtClean="0">
                <a:latin typeface="Times New Roman" pitchFamily="18" charset="0"/>
                <a:hlinkClick r:id="rId21" action="ppaction://hlinkfile"/>
              </a:rPr>
              <a:t>Aristoteles</a:t>
            </a:r>
            <a:r>
              <a:rPr lang="nl-NL" smtClean="0">
                <a:latin typeface="Times New Roman" pitchFamily="18" charset="0"/>
              </a:rPr>
              <a:t> over de volmaaktheid van de objecten aan de hemel. Hij had ruzie met de </a:t>
            </a:r>
            <a:r>
              <a:rPr lang="nl-NL" smtClean="0">
                <a:latin typeface="Times New Roman" pitchFamily="18" charset="0"/>
                <a:hlinkClick r:id="rId22" action="ppaction://hlinkfile"/>
              </a:rPr>
              <a:t>Jezuïeten</a:t>
            </a:r>
            <a:r>
              <a:rPr lang="nl-NL" smtClean="0">
                <a:latin typeface="Times New Roman" pitchFamily="18" charset="0"/>
              </a:rPr>
              <a:t> uit </a:t>
            </a:r>
            <a:r>
              <a:rPr lang="nl-NL" smtClean="0">
                <a:latin typeface="Times New Roman" pitchFamily="18" charset="0"/>
                <a:hlinkClick r:id="rId23" action="ppaction://hlinkfile" tooltip="Zürich (stad)"/>
              </a:rPr>
              <a:t>Zürich</a:t>
            </a:r>
            <a:r>
              <a:rPr lang="nl-NL" smtClean="0">
                <a:latin typeface="Times New Roman" pitchFamily="18" charset="0"/>
              </a:rPr>
              <a:t> over wie de zonnevlekken het eerst had ontdekt, dit waren de </a:t>
            </a:r>
            <a:r>
              <a:rPr lang="nl-NL" smtClean="0">
                <a:latin typeface="Times New Roman" pitchFamily="18" charset="0"/>
                <a:hlinkClick r:id="rId22" action="ppaction://hlinkfile"/>
              </a:rPr>
              <a:t>Jezuïeten</a:t>
            </a:r>
            <a:r>
              <a:rPr lang="nl-NL" smtClean="0">
                <a:latin typeface="Times New Roman" pitchFamily="18" charset="0"/>
              </a:rPr>
              <a:t>.</a:t>
            </a:r>
          </a:p>
          <a:p>
            <a:endParaRPr lang="nl-NL"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2EEFCCE-3F1D-4CC7-AA5F-4B4687B4620E}" type="slidenum">
              <a:rPr lang="en-US" smtClean="0"/>
              <a:pPr/>
              <a:t>45</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latin typeface="Times" charset="0"/>
                <a:ea typeface="ＭＳ Ｐゴシック" pitchFamily="34" charset="-128"/>
              </a:rPr>
              <a:t>LOFAR stations bevatten ook geofoons: deze instrumenten worden gebruikt door geo-fysici om de bewegingen in de NL aardbodem in kaart te brengen. Zo kunnen we voor eens en altijd vaststellen of gas- en zout-winning een daling in de bodem tot gevolg heeft. Ook komen er mini-weerstations die de bodemkwaliteit monitoren. Hiermee doet Wageningen onderzoek naar ziektes van groente, en de optimale omstandigheden om gewassen te telen.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a:lnSpc>
                <a:spcPct val="80000"/>
              </a:lnSpc>
              <a:buFontTx/>
              <a:buNone/>
            </a:pPr>
            <a:r>
              <a:rPr lang="nl-NL" sz="500" dirty="0" smtClean="0">
                <a:latin typeface="Verdana" pitchFamily="34" charset="0"/>
                <a:ea typeface="ＭＳ Ｐゴシック" pitchFamily="34" charset="-128"/>
              </a:rPr>
              <a:t>Film van SKA te</a:t>
            </a:r>
            <a:r>
              <a:rPr lang="nl-NL" sz="500" baseline="0" dirty="0" smtClean="0">
                <a:latin typeface="Verdana" pitchFamily="34" charset="0"/>
                <a:ea typeface="ＭＳ Ｐゴシック" pitchFamily="34" charset="-128"/>
              </a:rPr>
              <a:t> vinden via: http://www.skatelescope.org/</a:t>
            </a:r>
          </a:p>
          <a:p>
            <a:pPr>
              <a:lnSpc>
                <a:spcPct val="80000"/>
              </a:lnSpc>
              <a:buFontTx/>
              <a:buNone/>
            </a:pPr>
            <a:endParaRPr lang="nl-NL" sz="500" baseline="0" dirty="0" smtClean="0">
              <a:latin typeface="Verdana" pitchFamily="34" charset="0"/>
              <a:ea typeface="ＭＳ Ｐゴシック" pitchFamily="34" charset="-128"/>
            </a:endParaRPr>
          </a:p>
          <a:p>
            <a:pPr>
              <a:lnSpc>
                <a:spcPct val="80000"/>
              </a:lnSpc>
              <a:buFontTx/>
              <a:buNone/>
            </a:pPr>
            <a:r>
              <a:rPr lang="nl-NL" sz="500" baseline="0" dirty="0" smtClean="0">
                <a:latin typeface="Verdana" pitchFamily="34" charset="0"/>
                <a:ea typeface="ＭＳ Ｐゴシック" pitchFamily="34" charset="-128"/>
              </a:rPr>
              <a:t>Leuk om te laten zien hierbij (eventueel terwijl je info verteld) </a:t>
            </a:r>
          </a:p>
          <a:p>
            <a:pPr>
              <a:lnSpc>
                <a:spcPct val="80000"/>
              </a:lnSpc>
              <a:buFontTx/>
              <a:buNone/>
            </a:pPr>
            <a:endParaRPr lang="nl-NL" sz="500" baseline="0" dirty="0" smtClean="0">
              <a:latin typeface="Verdana" pitchFamily="34" charset="0"/>
              <a:ea typeface="ＭＳ Ｐゴシック" pitchFamily="34" charset="-128"/>
            </a:endParaRPr>
          </a:p>
          <a:p>
            <a:pPr>
              <a:lnSpc>
                <a:spcPct val="80000"/>
              </a:lnSpc>
              <a:buFontTx/>
              <a:buNone/>
            </a:pPr>
            <a:r>
              <a:rPr lang="nl-NL" sz="500" dirty="0" smtClean="0">
                <a:latin typeface="Verdana" pitchFamily="34" charset="0"/>
                <a:ea typeface="ＭＳ Ｐゴシック" pitchFamily="34" charset="-128"/>
              </a:rPr>
              <a:t>ASTRON’s ontwerp voor de Square Kilometre Array (SKA) </a:t>
            </a:r>
          </a:p>
          <a:p>
            <a:pPr>
              <a:lnSpc>
                <a:spcPct val="80000"/>
              </a:lnSpc>
              <a:buFontTx/>
              <a:buNone/>
            </a:pPr>
            <a:r>
              <a:rPr lang="nl-NL" sz="500" dirty="0" smtClean="0">
                <a:latin typeface="Verdana" pitchFamily="34" charset="0"/>
                <a:ea typeface="ＭＳ Ｐゴシック" pitchFamily="34" charset="-128"/>
              </a:rPr>
              <a:t>Binnen de astronomie zijn grote vragen aan de orde van de dag. Had Einstein gelijk met zijn relativiteitstheorie? Wanneer en hoe hebben de eerste lichtbronnen zich gevormd? Om deze vragen te kunnen beantwoorden, is een nog gevoeliger telescoop nodig dan LOFAR. De internationale astronomische gemeenschap heeft daarom besloten een telescoop te bouwen die deze vragen kan beantwoorden: de Square Kilometre Array, ofwel SKA.</a:t>
            </a:r>
          </a:p>
          <a:p>
            <a:pPr>
              <a:lnSpc>
                <a:spcPct val="80000"/>
              </a:lnSpc>
              <a:buFontTx/>
              <a:buNone/>
            </a:pPr>
            <a:r>
              <a:rPr lang="nl-NL" sz="500" dirty="0" smtClean="0">
                <a:latin typeface="Verdana" pitchFamily="34" charset="0"/>
                <a:ea typeface="ＭＳ Ｐゴシック" pitchFamily="34" charset="-128"/>
              </a:rPr>
              <a:t>De SKA is een nieuwe revolutionaire radiotelescoop. Het totale ontvangstgebied voor de SKA is ongeveer één vierkante kilometer, waardoor de telescoop vijftig keer gevoeliger is en 10.000 keer sneller dan de huidige radiotelescopen. </a:t>
            </a:r>
          </a:p>
          <a:p>
            <a:pPr>
              <a:lnSpc>
                <a:spcPct val="80000"/>
              </a:lnSpc>
              <a:buFontTx/>
              <a:buNone/>
            </a:pPr>
            <a:r>
              <a:rPr lang="nl-NL" sz="500" dirty="0" smtClean="0">
                <a:latin typeface="Verdana" pitchFamily="34" charset="0"/>
                <a:ea typeface="ＭＳ Ｐゴシック" pitchFamily="34" charset="-128"/>
              </a:rPr>
              <a:t>De ontwikkeling van de SKA gebeurt in een samenwerking tussen zeventig instituten uit twintig landen. De SKA kost ongeveer 1,5 miljard Euro. In 2016 wordt begonnen met de bouw van deze telescoop, die in Zuid-Afrika of Australië zal worden gerealiseerd.  </a:t>
            </a:r>
          </a:p>
          <a:p>
            <a:pPr>
              <a:lnSpc>
                <a:spcPct val="80000"/>
              </a:lnSpc>
              <a:buFontTx/>
              <a:buNone/>
            </a:pPr>
            <a:r>
              <a:rPr lang="nl-NL" sz="500" dirty="0" smtClean="0">
                <a:latin typeface="Verdana" pitchFamily="34" charset="0"/>
                <a:ea typeface="ＭＳ Ｐゴシック" pitchFamily="34" charset="-128"/>
              </a:rPr>
              <a:t>De SKA meet op een grote reikwijdte van frequenties. Voor frequenties lager dan 1 GHz hebben de ingenieurs bij ASTRON nieuwe technologie ontwikkeld, die bestaat uit grote aantallen niet bewegende, platte antennes. </a:t>
            </a:r>
          </a:p>
          <a:p>
            <a:pPr>
              <a:lnSpc>
                <a:spcPct val="80000"/>
              </a:lnSpc>
              <a:buFontTx/>
              <a:buNone/>
            </a:pPr>
            <a:r>
              <a:rPr lang="nl-NL" sz="500" dirty="0" smtClean="0">
                <a:latin typeface="Verdana" pitchFamily="34" charset="0"/>
                <a:ea typeface="ＭＳ Ｐゴシック" pitchFamily="34" charset="-128"/>
              </a:rPr>
              <a:t>Nieuwe ASTRON-technologie voor de SKA</a:t>
            </a:r>
          </a:p>
          <a:p>
            <a:pPr>
              <a:lnSpc>
                <a:spcPct val="80000"/>
              </a:lnSpc>
              <a:buFontTx/>
              <a:buNone/>
            </a:pPr>
            <a:r>
              <a:rPr lang="nl-NL" sz="500" dirty="0" smtClean="0">
                <a:latin typeface="Verdana" pitchFamily="34" charset="0"/>
                <a:ea typeface="ＭＳ Ｐゴシック" pitchFamily="34" charset="-128"/>
              </a:rPr>
              <a:t>ASTRON is coördinator van een Europees consortium dat deze technologie op grote schaal heeft ontwikkeld in het kader van de SKA Design Study (SKADS), gesubsidieerd door de Europese Commissie. </a:t>
            </a:r>
          </a:p>
          <a:p>
            <a:pPr>
              <a:lnSpc>
                <a:spcPct val="80000"/>
              </a:lnSpc>
              <a:buFontTx/>
              <a:buNone/>
            </a:pPr>
            <a:r>
              <a:rPr lang="nl-NL" sz="500" dirty="0" smtClean="0">
                <a:latin typeface="Verdana" pitchFamily="34" charset="0"/>
                <a:ea typeface="ＭＳ Ｐゴシック" pitchFamily="34" charset="-128"/>
              </a:rPr>
              <a:t>De Europese demonstrator die ASTRON heeft gebouwd met haar partners heet EMBRACE. EMBRACE staat voor “Electronic Multi-Beam Radio Astronomy ConcEpt”. Dit systeem is een ontwerpconcept voor de SKA en maakt gebruik van een, voor de radiosterrenkunde, nieuwe ontvangertechnologie. </a:t>
            </a:r>
          </a:p>
          <a:p>
            <a:pPr>
              <a:lnSpc>
                <a:spcPct val="80000"/>
              </a:lnSpc>
              <a:buFontTx/>
              <a:buNone/>
            </a:pPr>
            <a:r>
              <a:rPr lang="nl-NL" sz="500" dirty="0" smtClean="0">
                <a:latin typeface="Verdana" pitchFamily="34" charset="0"/>
                <a:ea typeface="ＭＳ Ｐゴシック" pitchFamily="34" charset="-128"/>
              </a:rPr>
              <a:t>In tegenstelling tot de bekende mechanisch beweegbare telescoop, is dit systeem opgebouwd uit een groot aantal platte, niet bewegende antennes waarin de radiobron elektronisch wordt gevolgd. Samen vormen ze een groot oppervlak dat vrijelijk uitbreidbaar is om de noodzakelijke gevoeligheid te bereiken.</a:t>
            </a:r>
          </a:p>
          <a:p>
            <a:pPr>
              <a:lnSpc>
                <a:spcPct val="80000"/>
              </a:lnSpc>
              <a:buFontTx/>
              <a:buNone/>
            </a:pPr>
            <a:r>
              <a:rPr lang="nl-NL" sz="500" dirty="0" smtClean="0">
                <a:latin typeface="Verdana" pitchFamily="34" charset="0"/>
                <a:ea typeface="ＭＳ Ｐゴシック" pitchFamily="34" charset="-128"/>
              </a:rPr>
              <a:t>Het doel van dit ontwerp is te laten zien dat deze technologie geschikt is voor sterrenkundige toepassingen en dat een dergelijk systeem goedkoop genoeg te produceren is om in de toekomst een volledige vierkante kilometer met dit soort antennes te bedekken. </a:t>
            </a:r>
          </a:p>
          <a:p>
            <a:pPr>
              <a:lnSpc>
                <a:spcPct val="80000"/>
              </a:lnSpc>
              <a:buFontTx/>
              <a:buNone/>
            </a:pPr>
            <a:r>
              <a:rPr lang="nl-NL" sz="500" dirty="0" smtClean="0">
                <a:latin typeface="Verdana" pitchFamily="34" charset="0"/>
                <a:ea typeface="ＭＳ Ｐゴシック" pitchFamily="34" charset="-128"/>
              </a:rPr>
              <a:t>Goed op weg richting de SKA</a:t>
            </a:r>
          </a:p>
          <a:p>
            <a:pPr>
              <a:lnSpc>
                <a:spcPct val="80000"/>
              </a:lnSpc>
              <a:buFontTx/>
              <a:buNone/>
            </a:pPr>
            <a:r>
              <a:rPr lang="nl-NL" sz="500" dirty="0" smtClean="0">
                <a:latin typeface="Verdana" pitchFamily="34" charset="0"/>
                <a:ea typeface="ＭＳ Ｐゴシック" pitchFamily="34" charset="-128"/>
              </a:rPr>
              <a:t>Eind 2009 zijn met EMBRACE de eerste astronomische signalen gemeten afkomstig van de zon en de nagloeiende resten van de supernova Cassiopeia A. Een eerste analyse van deze metingen geeft aan dat het systeem goed aan de ontwerpdoelstellingen voldoet. Het relatieve gemak waarmee de resultaten verkregen werden, geeft tevens aan dat ASTRON ook de productie en integratie goed onder controle heeft en op de goede weg is richting de SKA!</a:t>
            </a:r>
          </a:p>
          <a:p>
            <a:pPr>
              <a:lnSpc>
                <a:spcPct val="80000"/>
              </a:lnSpc>
              <a:buFontTx/>
              <a:buNone/>
            </a:pPr>
            <a:r>
              <a:rPr lang="nl-NL" sz="500" dirty="0" smtClean="0">
                <a:latin typeface="Verdana" pitchFamily="34" charset="0"/>
                <a:ea typeface="ＭＳ Ｐゴシック" pitchFamily="34" charset="-128"/>
              </a:rPr>
              <a:t>EMBRACE bestaat momenteel uit een station van 144 antennetegels bij de Westerbork telescoop en nog eens tachtig bij de radiosterrenwacht van Nançay in Frankrijk. </a:t>
            </a:r>
          </a:p>
          <a:p>
            <a:pPr>
              <a:lnSpc>
                <a:spcPct val="80000"/>
              </a:lnSpc>
              <a:buFontTx/>
              <a:buNone/>
            </a:pPr>
            <a:endParaRPr lang="en-US" sz="500" dirty="0" smtClean="0">
              <a:latin typeface="Verdana" pitchFamily="34" charset="0"/>
              <a:ea typeface="ＭＳ Ｐゴシック" pitchFamily="34" charset="-128"/>
            </a:endParaRPr>
          </a:p>
        </p:txBody>
      </p:sp>
      <p:sp>
        <p:nvSpPr>
          <p:cNvPr id="70660" name="Slide Number Placeholder 3"/>
          <p:cNvSpPr>
            <a:spLocks noGrp="1"/>
          </p:cNvSpPr>
          <p:nvPr>
            <p:ph type="sldNum" sz="quarter" idx="5"/>
          </p:nvPr>
        </p:nvSpPr>
        <p:spPr>
          <a:noFill/>
        </p:spPr>
        <p:txBody>
          <a:bodyPr/>
          <a:lstStyle/>
          <a:p>
            <a:fld id="{678EA22A-7D8F-439D-9BD8-B1B9F4805DE0}" type="slidenum">
              <a:rPr lang="en-US" smtClean="0"/>
              <a:pPr/>
              <a:t>46</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a:lnSpc>
                <a:spcPct val="80000"/>
              </a:lnSpc>
              <a:buFontTx/>
              <a:buNone/>
            </a:pPr>
            <a:r>
              <a:rPr lang="nl-NL" sz="500" smtClean="0">
                <a:latin typeface="Verdana" pitchFamily="34" charset="0"/>
                <a:ea typeface="ＭＳ Ｐゴシック" pitchFamily="34" charset="-128"/>
              </a:rPr>
              <a:t>ASTRON’s ontwerp voor de Square Kilometre Array (SKA) </a:t>
            </a:r>
          </a:p>
          <a:p>
            <a:pPr>
              <a:lnSpc>
                <a:spcPct val="80000"/>
              </a:lnSpc>
              <a:buFontTx/>
              <a:buNone/>
            </a:pPr>
            <a:r>
              <a:rPr lang="nl-NL" sz="500" smtClean="0">
                <a:latin typeface="Verdana" pitchFamily="34" charset="0"/>
                <a:ea typeface="ＭＳ Ｐゴシック" pitchFamily="34" charset="-128"/>
              </a:rPr>
              <a:t>Binnen de astronomie zijn grote vragen aan de orde van de dag. Had Einstein gelijk met zijn relativiteitstheorie? Wanneer en hoe hebben de eerste lichtbronnen zich gevormd? Om deze vragen te kunnen beantwoorden, is een nog gevoeliger telescoop nodig dan LOFAR. De internationale astronomische gemeenschap heeft daarom besloten een telescoop te bouwen die deze vragen kan beantwoorden: de Square Kilometre Array, ofwel SKA.</a:t>
            </a:r>
          </a:p>
          <a:p>
            <a:pPr>
              <a:lnSpc>
                <a:spcPct val="80000"/>
              </a:lnSpc>
              <a:buFontTx/>
              <a:buNone/>
            </a:pPr>
            <a:r>
              <a:rPr lang="nl-NL" sz="500" smtClean="0">
                <a:latin typeface="Verdana" pitchFamily="34" charset="0"/>
                <a:ea typeface="ＭＳ Ｐゴシック" pitchFamily="34" charset="-128"/>
              </a:rPr>
              <a:t>De SKA is een nieuwe revolutionaire radiotelescoop. Het totale ontvangstgebied voor de SKA is ongeveer één vierkante kilometer, waardoor de telescoop vijftig keer gevoeliger is en 10.000 keer sneller dan de huidige radiotelescopen. </a:t>
            </a:r>
          </a:p>
          <a:p>
            <a:pPr>
              <a:lnSpc>
                <a:spcPct val="80000"/>
              </a:lnSpc>
              <a:buFontTx/>
              <a:buNone/>
            </a:pPr>
            <a:r>
              <a:rPr lang="nl-NL" sz="500" smtClean="0">
                <a:latin typeface="Verdana" pitchFamily="34" charset="0"/>
                <a:ea typeface="ＭＳ Ｐゴシック" pitchFamily="34" charset="-128"/>
              </a:rPr>
              <a:t>De ontwikkeling van de SKA gebeurt in een samenwerking tussen zeventig instituten uit twintig landen. De SKA kost ongeveer 1,5 miljard Euro. In 2016 wordt begonnen met de bouw van deze telescoop, die in Zuid-Afrika of Australië zal worden gerealiseerd.  </a:t>
            </a:r>
          </a:p>
          <a:p>
            <a:pPr>
              <a:lnSpc>
                <a:spcPct val="80000"/>
              </a:lnSpc>
              <a:buFontTx/>
              <a:buNone/>
            </a:pPr>
            <a:r>
              <a:rPr lang="nl-NL" sz="500" smtClean="0">
                <a:latin typeface="Verdana" pitchFamily="34" charset="0"/>
                <a:ea typeface="ＭＳ Ｐゴシック" pitchFamily="34" charset="-128"/>
              </a:rPr>
              <a:t>De SKA meet op een grote reikwijdte van frequenties. Voor frequenties lager dan 1 GHz hebben de ingenieurs bij ASTRON nieuwe technologie ontwikkeld, die bestaat uit grote aantallen niet bewegende, platte antennes. </a:t>
            </a:r>
          </a:p>
          <a:p>
            <a:pPr>
              <a:lnSpc>
                <a:spcPct val="80000"/>
              </a:lnSpc>
              <a:buFontTx/>
              <a:buNone/>
            </a:pPr>
            <a:r>
              <a:rPr lang="nl-NL" sz="500" smtClean="0">
                <a:latin typeface="Verdana" pitchFamily="34" charset="0"/>
                <a:ea typeface="ＭＳ Ｐゴシック" pitchFamily="34" charset="-128"/>
              </a:rPr>
              <a:t>Nieuwe ASTRON-technologie voor de SKA</a:t>
            </a:r>
          </a:p>
          <a:p>
            <a:pPr>
              <a:lnSpc>
                <a:spcPct val="80000"/>
              </a:lnSpc>
              <a:buFontTx/>
              <a:buNone/>
            </a:pPr>
            <a:r>
              <a:rPr lang="nl-NL" sz="500" smtClean="0">
                <a:latin typeface="Verdana" pitchFamily="34" charset="0"/>
                <a:ea typeface="ＭＳ Ｐゴシック" pitchFamily="34" charset="-128"/>
              </a:rPr>
              <a:t>ASTRON is coördinator van een Europees consortium dat deze technologie op grote schaal heeft ontwikkeld in het kader van de SKA Design Study (SKADS), gesubsidieerd door de Europese Commissie. </a:t>
            </a:r>
          </a:p>
          <a:p>
            <a:pPr>
              <a:lnSpc>
                <a:spcPct val="80000"/>
              </a:lnSpc>
              <a:buFontTx/>
              <a:buNone/>
            </a:pPr>
            <a:r>
              <a:rPr lang="nl-NL" sz="500" smtClean="0">
                <a:latin typeface="Verdana" pitchFamily="34" charset="0"/>
                <a:ea typeface="ＭＳ Ｐゴシック" pitchFamily="34" charset="-128"/>
              </a:rPr>
              <a:t>De Europese demonstrator die ASTRON heeft gebouwd met haar partners heet EMBRACE. EMBRACE staat voor “Electronic Multi-Beam Radio Astronomy ConcEpt”. Dit systeem is een ontwerpconcept voor de SKA en maakt gebruik van een, voor de radiosterrenkunde, nieuwe ontvangertechnologie. </a:t>
            </a:r>
          </a:p>
          <a:p>
            <a:pPr>
              <a:lnSpc>
                <a:spcPct val="80000"/>
              </a:lnSpc>
              <a:buFontTx/>
              <a:buNone/>
            </a:pPr>
            <a:r>
              <a:rPr lang="nl-NL" sz="500" smtClean="0">
                <a:latin typeface="Verdana" pitchFamily="34" charset="0"/>
                <a:ea typeface="ＭＳ Ｐゴシック" pitchFamily="34" charset="-128"/>
              </a:rPr>
              <a:t>In tegenstelling tot de bekende mechanisch beweegbare telescoop, is dit systeem opgebouwd uit een groot aantal platte, niet bewegende antennes waarin de radiobron elektronisch wordt gevolgd. Samen vormen ze een groot oppervlak dat vrijelijk uitbreidbaar is om de noodzakelijke gevoeligheid te bereiken.</a:t>
            </a:r>
          </a:p>
          <a:p>
            <a:pPr>
              <a:lnSpc>
                <a:spcPct val="80000"/>
              </a:lnSpc>
              <a:buFontTx/>
              <a:buNone/>
            </a:pPr>
            <a:r>
              <a:rPr lang="nl-NL" sz="500" smtClean="0">
                <a:latin typeface="Verdana" pitchFamily="34" charset="0"/>
                <a:ea typeface="ＭＳ Ｐゴシック" pitchFamily="34" charset="-128"/>
              </a:rPr>
              <a:t>Het doel van dit ontwerp is te laten zien dat deze technologie geschikt is voor sterrenkundige toepassingen en dat een dergelijk systeem goedkoop genoeg te produceren is om in de toekomst een volledige vierkante kilometer met dit soort antennes te bedekken. </a:t>
            </a:r>
          </a:p>
          <a:p>
            <a:pPr>
              <a:lnSpc>
                <a:spcPct val="80000"/>
              </a:lnSpc>
              <a:buFontTx/>
              <a:buNone/>
            </a:pPr>
            <a:r>
              <a:rPr lang="nl-NL" sz="500" smtClean="0">
                <a:latin typeface="Verdana" pitchFamily="34" charset="0"/>
                <a:ea typeface="ＭＳ Ｐゴシック" pitchFamily="34" charset="-128"/>
              </a:rPr>
              <a:t>Goed op weg richting de SKA</a:t>
            </a:r>
          </a:p>
          <a:p>
            <a:pPr>
              <a:lnSpc>
                <a:spcPct val="80000"/>
              </a:lnSpc>
              <a:buFontTx/>
              <a:buNone/>
            </a:pPr>
            <a:r>
              <a:rPr lang="nl-NL" sz="500" smtClean="0">
                <a:latin typeface="Verdana" pitchFamily="34" charset="0"/>
                <a:ea typeface="ＭＳ Ｐゴシック" pitchFamily="34" charset="-128"/>
              </a:rPr>
              <a:t>Eind 2009 zijn met EMBRACE de eerste astronomische signalen gemeten afkomstig van de zon en de nagloeiende resten van de supernova Cassiopeia A. Een eerste analyse van deze metingen geeft aan dat het systeem goed aan de ontwerpdoelstellingen voldoet. Het relatieve gemak waarmee de resultaten verkregen werden, geeft tevens aan dat ASTRON ook de productie en integratie goed onder controle heeft en op de goede weg is richting de SKA!</a:t>
            </a:r>
          </a:p>
          <a:p>
            <a:pPr>
              <a:lnSpc>
                <a:spcPct val="80000"/>
              </a:lnSpc>
              <a:buFontTx/>
              <a:buNone/>
            </a:pPr>
            <a:r>
              <a:rPr lang="nl-NL" sz="500" smtClean="0">
                <a:latin typeface="Verdana" pitchFamily="34" charset="0"/>
                <a:ea typeface="ＭＳ Ｐゴシック" pitchFamily="34" charset="-128"/>
              </a:rPr>
              <a:t>EMBRACE bestaat momenteel uit een station van 144 antennetegels bij de Westerbork telescoop en nog eens tachtig bij de radiosterrenwacht van Nançay in Frankrijk. </a:t>
            </a:r>
          </a:p>
          <a:p>
            <a:pPr>
              <a:lnSpc>
                <a:spcPct val="80000"/>
              </a:lnSpc>
              <a:buFontTx/>
              <a:buNone/>
            </a:pPr>
            <a:endParaRPr lang="en-US" sz="500" smtClean="0">
              <a:latin typeface="Verdana" pitchFamily="34" charset="0"/>
              <a:ea typeface="ＭＳ Ｐゴシック" pitchFamily="34" charset="-128"/>
            </a:endParaRPr>
          </a:p>
        </p:txBody>
      </p:sp>
      <p:sp>
        <p:nvSpPr>
          <p:cNvPr id="80900" name="Slide Number Placeholder 3"/>
          <p:cNvSpPr>
            <a:spLocks noGrp="1"/>
          </p:cNvSpPr>
          <p:nvPr>
            <p:ph type="sldNum" sz="quarter" idx="5"/>
          </p:nvPr>
        </p:nvSpPr>
        <p:spPr>
          <a:noFill/>
        </p:spPr>
        <p:txBody>
          <a:bodyPr/>
          <a:lstStyle/>
          <a:p>
            <a:fld id="{963AE593-D484-4B39-9D00-EB852FEAC69A}" type="slidenum">
              <a:rPr lang="en-US" smtClean="0"/>
              <a:pPr/>
              <a:t>47</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nl-NL" smtClean="0">
              <a:latin typeface="Verdana" pitchFamily="34" charset="0"/>
              <a:ea typeface="ＭＳ Ｐゴシック" pitchFamily="34" charset="-128"/>
            </a:endParaRPr>
          </a:p>
        </p:txBody>
      </p:sp>
      <p:sp>
        <p:nvSpPr>
          <p:cNvPr id="71684" name="Slide Number Placeholder 3"/>
          <p:cNvSpPr>
            <a:spLocks noGrp="1"/>
          </p:cNvSpPr>
          <p:nvPr>
            <p:ph type="sldNum" sz="quarter" idx="5"/>
          </p:nvPr>
        </p:nvSpPr>
        <p:spPr>
          <a:noFill/>
        </p:spPr>
        <p:txBody>
          <a:bodyPr/>
          <a:lstStyle/>
          <a:p>
            <a:fld id="{48692693-65BB-451B-8A87-BF6B97FEBEB0}" type="slidenum">
              <a:rPr lang="en-US" smtClean="0"/>
              <a:pPr/>
              <a:t>48</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pPr>
              <a:buFontTx/>
              <a:buNone/>
            </a:pPr>
            <a:endParaRPr lang="nl-NL" smtClean="0">
              <a:latin typeface="Verdana" pitchFamily="34" charset="0"/>
              <a:ea typeface="ＭＳ Ｐゴシック" pitchFamily="34" charset="-128"/>
            </a:endParaRPr>
          </a:p>
        </p:txBody>
      </p:sp>
      <p:sp>
        <p:nvSpPr>
          <p:cNvPr id="72708" name="Slide Number Placeholder 3"/>
          <p:cNvSpPr>
            <a:spLocks noGrp="1"/>
          </p:cNvSpPr>
          <p:nvPr>
            <p:ph type="sldNum" sz="quarter" idx="5"/>
          </p:nvPr>
        </p:nvSpPr>
        <p:spPr>
          <a:noFill/>
        </p:spPr>
        <p:txBody>
          <a:bodyPr/>
          <a:lstStyle/>
          <a:p>
            <a:fld id="{8CE2FAA1-7748-4811-98E8-F5E9941D1DC2}" type="slidenum">
              <a:rPr lang="en-US" smtClean="0"/>
              <a:pPr/>
              <a:t>49</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solidFill>
            <a:srgbClr val="FFFFFF"/>
          </a:solidFill>
          <a:ln/>
        </p:spPr>
      </p:sp>
      <p:sp>
        <p:nvSpPr>
          <p:cNvPr id="73731" name="Notes Placeholder 2"/>
          <p:cNvSpPr>
            <a:spLocks noGrp="1"/>
          </p:cNvSpPr>
          <p:nvPr>
            <p:ph type="body" idx="1"/>
          </p:nvPr>
        </p:nvSpPr>
        <p:spPr>
          <a:noFill/>
          <a:ln>
            <a:solidFill>
              <a:srgbClr val="000000"/>
            </a:solidFill>
          </a:ln>
        </p:spPr>
        <p:txBody>
          <a:bodyPr/>
          <a:lstStyle/>
          <a:p>
            <a:endParaRPr lang="nl-NL" smtClean="0">
              <a:latin typeface="Verdana" pitchFamily="34" charset="0"/>
              <a:ea typeface="ＭＳ Ｐゴシック" pitchFamily="34" charset="-128"/>
            </a:endParaRPr>
          </a:p>
        </p:txBody>
      </p:sp>
      <p:sp>
        <p:nvSpPr>
          <p:cNvPr id="73732" name="Slide Number Placeholder 3"/>
          <p:cNvSpPr txBox="1">
            <a:spLocks noGrp="1"/>
          </p:cNvSpPr>
          <p:nvPr/>
        </p:nvSpPr>
        <p:spPr bwMode="auto">
          <a:xfrm>
            <a:off x="5292725" y="9277350"/>
            <a:ext cx="984250" cy="496888"/>
          </a:xfrm>
          <a:prstGeom prst="rect">
            <a:avLst/>
          </a:prstGeom>
          <a:noFill/>
          <a:ln w="9525">
            <a:noFill/>
            <a:miter lim="800000"/>
            <a:headEnd/>
            <a:tailEnd/>
          </a:ln>
        </p:spPr>
        <p:txBody>
          <a:bodyPr lIns="0" tIns="0" rIns="0" bIns="0" anchor="b"/>
          <a:lstStyle/>
          <a:p>
            <a:pPr algn="r" eaLnBrk="0" hangingPunct="0">
              <a:lnSpc>
                <a:spcPct val="100000"/>
              </a:lnSpc>
            </a:pPr>
            <a:fld id="{365E47CE-E354-4E83-8F20-60B25C493163}" type="slidenum">
              <a:rPr lang="en-US" sz="900"/>
              <a:pPr algn="r" eaLnBrk="0" hangingPunct="0">
                <a:lnSpc>
                  <a:spcPct val="100000"/>
                </a:lnSpc>
              </a:pPr>
              <a:t>50</a:t>
            </a:fld>
            <a:endParaRPr lang="en-US" sz="9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solidFill>
            <a:srgbClr val="FFFFFF"/>
          </a:solidFill>
          <a:ln/>
        </p:spPr>
      </p:sp>
      <p:sp>
        <p:nvSpPr>
          <p:cNvPr id="74755" name="Notes Placeholder 2"/>
          <p:cNvSpPr>
            <a:spLocks noGrp="1"/>
          </p:cNvSpPr>
          <p:nvPr>
            <p:ph type="body" idx="1"/>
          </p:nvPr>
        </p:nvSpPr>
        <p:spPr>
          <a:noFill/>
          <a:ln>
            <a:solidFill>
              <a:srgbClr val="000000"/>
            </a:solidFill>
          </a:ln>
        </p:spPr>
        <p:txBody>
          <a:bodyPr/>
          <a:lstStyle/>
          <a:p>
            <a:endParaRPr lang="nl-NL" smtClean="0">
              <a:latin typeface="Verdana" pitchFamily="34" charset="0"/>
              <a:ea typeface="ＭＳ Ｐゴシック" pitchFamily="34" charset="-128"/>
            </a:endParaRPr>
          </a:p>
        </p:txBody>
      </p:sp>
      <p:sp>
        <p:nvSpPr>
          <p:cNvPr id="74756" name="Slide Number Placeholder 3"/>
          <p:cNvSpPr txBox="1">
            <a:spLocks noGrp="1"/>
          </p:cNvSpPr>
          <p:nvPr/>
        </p:nvSpPr>
        <p:spPr bwMode="auto">
          <a:xfrm>
            <a:off x="5292725" y="9277350"/>
            <a:ext cx="984250" cy="496888"/>
          </a:xfrm>
          <a:prstGeom prst="rect">
            <a:avLst/>
          </a:prstGeom>
          <a:noFill/>
          <a:ln w="9525">
            <a:noFill/>
            <a:miter lim="800000"/>
            <a:headEnd/>
            <a:tailEnd/>
          </a:ln>
        </p:spPr>
        <p:txBody>
          <a:bodyPr lIns="0" tIns="0" rIns="0" bIns="0" anchor="b"/>
          <a:lstStyle/>
          <a:p>
            <a:pPr algn="r" eaLnBrk="0" hangingPunct="0">
              <a:lnSpc>
                <a:spcPct val="100000"/>
              </a:lnSpc>
            </a:pPr>
            <a:fld id="{0679ABDE-0EED-4A8D-9FE5-350BEFC43E63}" type="slidenum">
              <a:rPr lang="en-US" sz="900"/>
              <a:pPr algn="r" eaLnBrk="0" hangingPunct="0">
                <a:lnSpc>
                  <a:spcPct val="100000"/>
                </a:lnSpc>
              </a:pPr>
              <a:t>53</a:t>
            </a:fld>
            <a:endParaRPr lang="en-US" sz="9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solidFill>
            <a:srgbClr val="FFFFFF"/>
          </a:solidFill>
          <a:ln/>
        </p:spPr>
      </p:sp>
      <p:sp>
        <p:nvSpPr>
          <p:cNvPr id="75779" name="Notes Placeholder 2"/>
          <p:cNvSpPr>
            <a:spLocks noGrp="1"/>
          </p:cNvSpPr>
          <p:nvPr>
            <p:ph type="body" idx="1"/>
          </p:nvPr>
        </p:nvSpPr>
        <p:spPr>
          <a:noFill/>
          <a:ln>
            <a:solidFill>
              <a:srgbClr val="000000"/>
            </a:solidFill>
          </a:ln>
        </p:spPr>
        <p:txBody>
          <a:bodyPr/>
          <a:lstStyle/>
          <a:p>
            <a:endParaRPr lang="nl-NL" smtClean="0">
              <a:latin typeface="Verdana" pitchFamily="34" charset="0"/>
              <a:ea typeface="ＭＳ Ｐゴシック" pitchFamily="34" charset="-128"/>
            </a:endParaRPr>
          </a:p>
        </p:txBody>
      </p:sp>
      <p:sp>
        <p:nvSpPr>
          <p:cNvPr id="75780" name="Slide Number Placeholder 3"/>
          <p:cNvSpPr txBox="1">
            <a:spLocks noGrp="1"/>
          </p:cNvSpPr>
          <p:nvPr/>
        </p:nvSpPr>
        <p:spPr bwMode="auto">
          <a:xfrm>
            <a:off x="5292725" y="9277350"/>
            <a:ext cx="984250" cy="496888"/>
          </a:xfrm>
          <a:prstGeom prst="rect">
            <a:avLst/>
          </a:prstGeom>
          <a:noFill/>
          <a:ln w="9525">
            <a:noFill/>
            <a:miter lim="800000"/>
            <a:headEnd/>
            <a:tailEnd/>
          </a:ln>
        </p:spPr>
        <p:txBody>
          <a:bodyPr lIns="0" tIns="0" rIns="0" bIns="0" anchor="b"/>
          <a:lstStyle/>
          <a:p>
            <a:pPr algn="r" eaLnBrk="0" hangingPunct="0">
              <a:lnSpc>
                <a:spcPct val="100000"/>
              </a:lnSpc>
            </a:pPr>
            <a:fld id="{98C9420E-5ED2-4A15-B0E0-E0340803914B}" type="slidenum">
              <a:rPr lang="en-US" sz="900"/>
              <a:pPr algn="r" eaLnBrk="0" hangingPunct="0">
                <a:lnSpc>
                  <a:spcPct val="100000"/>
                </a:lnSpc>
              </a:pPr>
              <a:t>54</a:t>
            </a:fld>
            <a:endParaRPr lang="en-US" sz="9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solidFill>
            <a:srgbClr val="FFFFFF"/>
          </a:solidFill>
          <a:ln/>
        </p:spPr>
      </p:sp>
      <p:sp>
        <p:nvSpPr>
          <p:cNvPr id="76803" name="Notes Placeholder 2"/>
          <p:cNvSpPr>
            <a:spLocks noGrp="1"/>
          </p:cNvSpPr>
          <p:nvPr>
            <p:ph type="body" idx="1"/>
          </p:nvPr>
        </p:nvSpPr>
        <p:spPr>
          <a:noFill/>
          <a:ln>
            <a:solidFill>
              <a:srgbClr val="000000"/>
            </a:solidFill>
          </a:ln>
        </p:spPr>
        <p:txBody>
          <a:bodyPr/>
          <a:lstStyle/>
          <a:p>
            <a:endParaRPr lang="nl-NL" smtClean="0">
              <a:latin typeface="Verdana" pitchFamily="34" charset="0"/>
              <a:ea typeface="ＭＳ Ｐゴシック" pitchFamily="34" charset="-128"/>
            </a:endParaRPr>
          </a:p>
        </p:txBody>
      </p:sp>
      <p:sp>
        <p:nvSpPr>
          <p:cNvPr id="76804" name="Slide Number Placeholder 3"/>
          <p:cNvSpPr txBox="1">
            <a:spLocks noGrp="1"/>
          </p:cNvSpPr>
          <p:nvPr/>
        </p:nvSpPr>
        <p:spPr bwMode="auto">
          <a:xfrm>
            <a:off x="5292725" y="9277350"/>
            <a:ext cx="984250" cy="496888"/>
          </a:xfrm>
          <a:prstGeom prst="rect">
            <a:avLst/>
          </a:prstGeom>
          <a:noFill/>
          <a:ln w="9525">
            <a:noFill/>
            <a:miter lim="800000"/>
            <a:headEnd/>
            <a:tailEnd/>
          </a:ln>
        </p:spPr>
        <p:txBody>
          <a:bodyPr lIns="0" tIns="0" rIns="0" bIns="0" anchor="b"/>
          <a:lstStyle/>
          <a:p>
            <a:pPr algn="r" eaLnBrk="0" hangingPunct="0">
              <a:lnSpc>
                <a:spcPct val="100000"/>
              </a:lnSpc>
            </a:pPr>
            <a:fld id="{FC0B8867-BCC9-492B-BAAA-EE7223A4AD61}" type="slidenum">
              <a:rPr lang="en-US" sz="900"/>
              <a:pPr algn="r" eaLnBrk="0" hangingPunct="0">
                <a:lnSpc>
                  <a:spcPct val="100000"/>
                </a:lnSpc>
              </a:pPr>
              <a:t>57</a:t>
            </a:fld>
            <a:endParaRPr lang="en-US" sz="9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5292725" y="9277350"/>
            <a:ext cx="984250" cy="496888"/>
          </a:xfrm>
          <a:prstGeom prst="rect">
            <a:avLst/>
          </a:prstGeom>
          <a:noFill/>
          <a:ln w="9525">
            <a:noFill/>
            <a:miter lim="800000"/>
            <a:headEnd/>
            <a:tailEnd/>
          </a:ln>
        </p:spPr>
        <p:txBody>
          <a:bodyPr lIns="0" tIns="0" rIns="0" bIns="0" anchor="b"/>
          <a:lstStyle/>
          <a:p>
            <a:pPr algn="r" eaLnBrk="0" hangingPunct="0">
              <a:lnSpc>
                <a:spcPct val="100000"/>
              </a:lnSpc>
            </a:pPr>
            <a:fld id="{488F5DE2-2BFD-4132-906D-8B735F07239A}" type="slidenum">
              <a:rPr lang="en-US" sz="900"/>
              <a:pPr algn="r" eaLnBrk="0" hangingPunct="0">
                <a:lnSpc>
                  <a:spcPct val="100000"/>
                </a:lnSpc>
              </a:pPr>
              <a:t>58</a:t>
            </a:fld>
            <a:endParaRPr lang="en-US" sz="90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noFill/>
          <a:ln>
            <a:solidFill>
              <a:srgbClr val="000000"/>
            </a:solidFill>
          </a:ln>
        </p:spPr>
        <p:txBody>
          <a:bodyPr/>
          <a:lstStyle/>
          <a:p>
            <a:pPr eaLnBrk="1" hangingPunct="1"/>
            <a:r>
              <a:rPr lang="en-US" smtClean="0">
                <a:latin typeface="Times" charset="0"/>
                <a:ea typeface="ＭＳ Ｐゴシック" pitchFamily="34" charset="-128"/>
              </a:rPr>
              <a:t>De parabolische antennes zijn populair, en worden steeds groter en groter. Zoals gezegd staan ze toe om waar te nemen in een groot bereik aan golflengtes. De grootste draaibare schotel is Effelsberg. De allergrootste schotel is Arecibo in Puerto Rico (ook bekend van de James Bond film en Contact). Helaas is de scherpte van de waarnemingen recht evenredig met de golflengte: hoe korter, hoe scherper. Bij zichtbaar licht zien we dat verschil niet, maar radio heeft lange golflengtes. Om dezelfde scherpte te halen moeten de telescopen vele malen groter zijn dan optische telescopen. Maar elk nadeel hep su voordeel: de lange golflengtes maken het mogelijk om meerder telescopen aan elkaar te schakelen, en zo een grote telescoop te simuleren (interferometer array).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p:nvPr>
        </p:nvSpPr>
        <p:spPr>
          <a:noFill/>
        </p:spPr>
        <p:txBody>
          <a:bodyPr/>
          <a:lstStyle/>
          <a:p>
            <a:fld id="{1904A22E-AC96-4BB5-A0F4-DD5FB7607971}" type="slidenum">
              <a:rPr lang="en-US" smtClean="0">
                <a:latin typeface="Times New Roman" pitchFamily="18" charset="0"/>
              </a:rPr>
              <a:pPr/>
              <a:t>5</a:t>
            </a:fld>
            <a:endParaRPr lang="en-US" smtClean="0">
              <a:latin typeface="Times New Roman" pitchFamily="18" charset="0"/>
            </a:endParaRPr>
          </a:p>
        </p:txBody>
      </p:sp>
      <p:sp>
        <p:nvSpPr>
          <p:cNvPr id="75779" name="Rectangle 1"/>
          <p:cNvSpPr>
            <a:spLocks noChangeArrowheads="1"/>
          </p:cNvSpPr>
          <p:nvPr/>
        </p:nvSpPr>
        <p:spPr bwMode="auto">
          <a:xfrm>
            <a:off x="0" y="0"/>
            <a:ext cx="1588" cy="1588"/>
          </a:xfrm>
          <a:prstGeom prst="rect">
            <a:avLst/>
          </a:prstGeom>
          <a:noFill/>
          <a:ln w="9525">
            <a:noFill/>
            <a:round/>
            <a:headEnd/>
            <a:tailEnd/>
          </a:ln>
        </p:spPr>
        <p:txBody>
          <a:bodyPr lIns="90000" tIns="45000" rIns="90000" bIns="45000"/>
          <a:lstStyle/>
          <a:p>
            <a:pPr>
              <a:lnSpc>
                <a:spcPct val="120000"/>
              </a:lnSpc>
            </a:pPr>
            <a:fld id="{8A388327-0CA4-44CA-BCF1-7DA5B963658B}" type="slidenum">
              <a:rPr lang="ru-RU" sz="2400">
                <a:solidFill>
                  <a:srgbClr val="000000"/>
                </a:solidFill>
                <a:latin typeface="Verdana" pitchFamily="34" charset="0"/>
                <a:ea typeface="ＭＳ Ｐゴシック" pitchFamily="34" charset="-128"/>
              </a:rPr>
              <a:pPr>
                <a:lnSpc>
                  <a:spcPct val="120000"/>
                </a:lnSpc>
              </a:pPr>
              <a:t>5</a:t>
            </a:fld>
            <a:endParaRPr lang="ru-RU" sz="2400">
              <a:solidFill>
                <a:srgbClr val="000000"/>
              </a:solidFill>
              <a:latin typeface="Verdana" pitchFamily="34" charset="0"/>
              <a:ea typeface="ＭＳ Ｐゴシック" pitchFamily="34" charset="-128"/>
            </a:endParaRPr>
          </a:p>
        </p:txBody>
      </p:sp>
      <p:sp>
        <p:nvSpPr>
          <p:cNvPr id="75780" name="Text Box 2"/>
          <p:cNvSpPr txBox="1">
            <a:spLocks noChangeArrowheads="1"/>
          </p:cNvSpPr>
          <p:nvPr/>
        </p:nvSpPr>
        <p:spPr bwMode="auto">
          <a:xfrm>
            <a:off x="1439863" y="5759450"/>
            <a:ext cx="4095750" cy="858838"/>
          </a:xfrm>
          <a:prstGeom prst="rect">
            <a:avLst/>
          </a:prstGeom>
          <a:noFill/>
          <a:ln w="9525">
            <a:noFill/>
            <a:round/>
            <a:headEnd/>
            <a:tailEnd/>
          </a:ln>
        </p:spPr>
        <p:txBody>
          <a:bodyPr wrap="none" lIns="90000" tIns="60876" rIns="90000" bIns="45000"/>
          <a:lstStyle/>
          <a:p>
            <a:pPr>
              <a:tabLst>
                <a:tab pos="723900" algn="l"/>
                <a:tab pos="1447800" algn="l"/>
                <a:tab pos="2171700" algn="l"/>
                <a:tab pos="2895600" algn="l"/>
                <a:tab pos="3619500" algn="l"/>
              </a:tabLst>
            </a:pPr>
            <a:r>
              <a:rPr lang="ru-RU">
                <a:solidFill>
                  <a:srgbClr val="000000"/>
                </a:solidFill>
                <a:ea typeface="DejaVu Sans" charset="0"/>
                <a:cs typeface="DejaVu Sans" charset="0"/>
              </a:rPr>
              <a:t>What is Astron and what Astron does</a:t>
            </a:r>
          </a:p>
          <a:p>
            <a:pPr>
              <a:tabLst>
                <a:tab pos="723900" algn="l"/>
                <a:tab pos="1447800" algn="l"/>
                <a:tab pos="2171700" algn="l"/>
                <a:tab pos="2895600" algn="l"/>
                <a:tab pos="3619500" algn="l"/>
              </a:tabLst>
            </a:pPr>
            <a:r>
              <a:rPr lang="ru-RU">
                <a:solidFill>
                  <a:srgbClr val="000000"/>
                </a:solidFill>
                <a:ea typeface="DejaVu Sans" charset="0"/>
                <a:cs typeface="DejaVu Sans" charset="0"/>
              </a:rPr>
              <a:t>What are the properties of radio waves</a:t>
            </a:r>
          </a:p>
          <a:p>
            <a:pPr>
              <a:tabLst>
                <a:tab pos="723900" algn="l"/>
                <a:tab pos="1447800" algn="l"/>
                <a:tab pos="2171700" algn="l"/>
                <a:tab pos="2895600" algn="l"/>
                <a:tab pos="3619500" algn="l"/>
              </a:tabLst>
            </a:pPr>
            <a:r>
              <a:rPr lang="ru-RU">
                <a:solidFill>
                  <a:srgbClr val="000000"/>
                </a:solidFill>
                <a:ea typeface="DejaVu Sans" charset="0"/>
                <a:cs typeface="DejaVu Sans" charset="0"/>
              </a:rPr>
              <a:t>Telescopes...</a:t>
            </a:r>
          </a:p>
        </p:txBody>
      </p:sp>
      <p:sp>
        <p:nvSpPr>
          <p:cNvPr id="75781" name="Notes Placeholder 4"/>
          <p:cNvSpPr>
            <a:spLocks noGrp="1"/>
          </p:cNvSpPr>
          <p:nvPr>
            <p:ph type="body" idx="1"/>
          </p:nvPr>
        </p:nvSpPr>
        <p:spPr>
          <a:noFill/>
          <a:ln/>
        </p:spPr>
        <p:txBody>
          <a:bodyPr/>
          <a:lstStyle/>
          <a:p>
            <a:pPr defTabSz="822325" eaLnBrk="1" hangingPunct="1">
              <a:spcBef>
                <a:spcPts val="2075"/>
              </a:spcBef>
              <a:buSzPct val="66000"/>
              <a:buFontTx/>
              <a:buBlip>
                <a:blip r:embed="rId3"/>
              </a:buBlip>
            </a:pPr>
            <a:r>
              <a:rPr lang="en-US" smtClean="0">
                <a:latin typeface="Chalkboard"/>
                <a:sym typeface="Chalkboard"/>
              </a:rPr>
              <a:t>Grote Reber:</a:t>
            </a:r>
          </a:p>
          <a:p>
            <a:pPr defTabSz="822325" eaLnBrk="1" hangingPunct="1">
              <a:spcBef>
                <a:spcPts val="2075"/>
              </a:spcBef>
              <a:buSzPct val="66000"/>
              <a:buFontTx/>
              <a:buBlip>
                <a:blip r:embed="rId3"/>
              </a:buBlip>
            </a:pPr>
            <a:r>
              <a:rPr lang="en-US" smtClean="0">
                <a:latin typeface="Chalkboard"/>
                <a:sym typeface="Chalkboard"/>
              </a:rPr>
              <a:t>Built the first radio telescope</a:t>
            </a:r>
          </a:p>
          <a:p>
            <a:pPr defTabSz="822325" eaLnBrk="1" hangingPunct="1">
              <a:spcBef>
                <a:spcPts val="2075"/>
              </a:spcBef>
              <a:buSzPct val="66000"/>
              <a:buFontTx/>
              <a:buBlip>
                <a:blip r:embed="rId3"/>
              </a:buBlip>
            </a:pPr>
            <a:r>
              <a:rPr lang="en-US" smtClean="0">
                <a:latin typeface="Chalkboard"/>
                <a:sym typeface="Chalkboard"/>
              </a:rPr>
              <a:t>"Good" angular resolution</a:t>
            </a:r>
          </a:p>
          <a:p>
            <a:pPr defTabSz="822325" eaLnBrk="1" hangingPunct="1">
              <a:spcBef>
                <a:spcPts val="2075"/>
              </a:spcBef>
              <a:buSzPct val="66000"/>
              <a:buFontTx/>
              <a:buBlip>
                <a:blip r:embed="rId3"/>
              </a:buBlip>
            </a:pPr>
            <a:r>
              <a:rPr lang="en-US" smtClean="0">
                <a:latin typeface="Chalkboard"/>
                <a:sym typeface="Chalkboard"/>
              </a:rPr>
              <a:t>Good visibility of the sky</a:t>
            </a:r>
          </a:p>
          <a:p>
            <a:pPr defTabSz="822325" eaLnBrk="1" hangingPunct="1">
              <a:spcBef>
                <a:spcPts val="2075"/>
              </a:spcBef>
              <a:buSzPct val="66000"/>
              <a:buFontTx/>
              <a:buBlip>
                <a:blip r:embed="rId3"/>
              </a:buBlip>
            </a:pPr>
            <a:r>
              <a:rPr lang="en-US" smtClean="0">
                <a:latin typeface="Chalkboard"/>
                <a:sym typeface="Chalkboard"/>
              </a:rPr>
              <a:t>Detected Milky Way, Sun, other radio sources</a:t>
            </a:r>
          </a:p>
          <a:p>
            <a:pPr defTabSz="822325" eaLnBrk="1" hangingPunct="1">
              <a:spcBef>
                <a:spcPts val="2075"/>
              </a:spcBef>
              <a:buSzPct val="66000"/>
              <a:buFontTx/>
              <a:buBlip>
                <a:blip r:embed="rId3"/>
              </a:buBlip>
            </a:pPr>
            <a:r>
              <a:rPr lang="en-US" smtClean="0">
                <a:latin typeface="Chalkboard"/>
                <a:sym typeface="Chalkboard"/>
              </a:rPr>
              <a:t>(ca. 1939-1947). </a:t>
            </a:r>
          </a:p>
          <a:p>
            <a:pPr defTabSz="822325" eaLnBrk="1" hangingPunct="1">
              <a:spcBef>
                <a:spcPts val="2075"/>
              </a:spcBef>
              <a:buSzPct val="66000"/>
              <a:buFontTx/>
              <a:buBlip>
                <a:blip r:embed="rId3"/>
              </a:buBlip>
            </a:pPr>
            <a:r>
              <a:rPr lang="en-US" smtClean="0">
                <a:latin typeface="Chalkboard"/>
                <a:sym typeface="Chalkboard"/>
              </a:rPr>
              <a:t>Published his results in astronomy journals.</a:t>
            </a:r>
          </a:p>
          <a:p>
            <a:pPr defTabSz="822325" eaLnBrk="1" hangingPunct="1">
              <a:spcBef>
                <a:spcPts val="2075"/>
              </a:spcBef>
              <a:buSzPct val="66000"/>
              <a:buFontTx/>
              <a:buBlip>
                <a:blip r:embed="rId3"/>
              </a:buBlip>
            </a:pPr>
            <a:r>
              <a:rPr lang="en-US" smtClean="0">
                <a:latin typeface="Chalkboard"/>
                <a:sym typeface="Chalkboard"/>
              </a:rPr>
              <a:t>Multi-frequency observations 160 &amp; 480 MHz</a:t>
            </a:r>
            <a:r>
              <a:rPr lang="en-US" sz="1400" smtClean="0">
                <a:latin typeface="Chalkboard"/>
                <a:sym typeface="Chalkboard"/>
              </a:rPr>
              <a:t> </a:t>
            </a:r>
          </a:p>
          <a:p>
            <a:pPr defTabSz="822325"/>
            <a:endParaRPr lang="nl-NL"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solidFill>
            <a:srgbClr val="FFFFFF"/>
          </a:solidFill>
          <a:ln/>
        </p:spPr>
      </p:sp>
      <p:sp>
        <p:nvSpPr>
          <p:cNvPr id="78851" name="Notes Placeholder 2"/>
          <p:cNvSpPr>
            <a:spLocks noGrp="1"/>
          </p:cNvSpPr>
          <p:nvPr>
            <p:ph type="body" idx="1"/>
          </p:nvPr>
        </p:nvSpPr>
        <p:spPr>
          <a:noFill/>
          <a:ln>
            <a:solidFill>
              <a:srgbClr val="000000"/>
            </a:solidFill>
          </a:ln>
        </p:spPr>
        <p:txBody>
          <a:bodyPr/>
          <a:lstStyle/>
          <a:p>
            <a:r>
              <a:rPr lang="nl-NL" smtClean="0">
                <a:latin typeface="Verdana" pitchFamily="34" charset="0"/>
                <a:ea typeface="ＭＳ Ｐゴシック" pitchFamily="34" charset="-128"/>
              </a:rPr>
              <a:t>Jansky</a:t>
            </a:r>
          </a:p>
          <a:p>
            <a:r>
              <a:rPr lang="nl-NL" smtClean="0">
                <a:latin typeface="Verdana" pitchFamily="34" charset="0"/>
                <a:ea typeface="ＭＳ Ｐゴシック" pitchFamily="34" charset="-128"/>
              </a:rPr>
              <a:t>uitgaande van 1 jansky (heldere bron) per telescoop: Een telescoop ontvangt dan met een doorsnede van 25 meter (oppervlakte 490 m</a:t>
            </a:r>
            <a:r>
              <a:rPr lang="nl-NL" baseline="30000" smtClean="0">
                <a:latin typeface="Verdana" pitchFamily="34" charset="0"/>
                <a:ea typeface="ＭＳ Ｐゴシック" pitchFamily="34" charset="-128"/>
              </a:rPr>
              <a:t>2</a:t>
            </a:r>
            <a:r>
              <a:rPr lang="nl-NL" smtClean="0">
                <a:latin typeface="Verdana" pitchFamily="34" charset="0"/>
                <a:ea typeface="ＭＳ Ｐゴシック" pitchFamily="34" charset="-128"/>
              </a:rPr>
              <a:t>) per seconde ongeveer 5  10</a:t>
            </a:r>
            <a:r>
              <a:rPr lang="nl-NL" baseline="30000" smtClean="0">
                <a:latin typeface="Verdana" pitchFamily="34" charset="0"/>
                <a:ea typeface="ＭＳ Ｐゴシック" pitchFamily="34" charset="-128"/>
              </a:rPr>
              <a:t>-24</a:t>
            </a:r>
            <a:r>
              <a:rPr lang="nl-NL" smtClean="0">
                <a:latin typeface="Verdana" pitchFamily="34" charset="0"/>
                <a:ea typeface="ＭＳ Ｐゴシック" pitchFamily="34" charset="-128"/>
              </a:rPr>
              <a:t> per Hz.</a:t>
            </a:r>
          </a:p>
          <a:p>
            <a:r>
              <a:rPr lang="nl-NL" smtClean="0">
                <a:latin typeface="Verdana" pitchFamily="34" charset="0"/>
                <a:ea typeface="ＭＳ Ｐゴシック" pitchFamily="34" charset="-128"/>
              </a:rPr>
              <a:t>Dus per jaar 1,5 10</a:t>
            </a:r>
            <a:r>
              <a:rPr lang="nl-NL" baseline="30000" smtClean="0">
                <a:latin typeface="Verdana" pitchFamily="34" charset="0"/>
                <a:ea typeface="ＭＳ Ｐゴシック" pitchFamily="34" charset="-128"/>
              </a:rPr>
              <a:t>-16  </a:t>
            </a:r>
            <a:r>
              <a:rPr lang="nl-NL" smtClean="0">
                <a:latin typeface="Verdana" pitchFamily="34" charset="0"/>
                <a:ea typeface="ＭＳ Ｐゴシック" pitchFamily="34" charset="-128"/>
              </a:rPr>
              <a:t>J. per Hz (bandbreedte) </a:t>
            </a:r>
          </a:p>
          <a:p>
            <a:r>
              <a:rPr lang="nl-NL" smtClean="0">
                <a:latin typeface="Verdana" pitchFamily="34" charset="0"/>
                <a:ea typeface="ＭＳ Ｐゴシック" pitchFamily="34" charset="-128"/>
              </a:rPr>
              <a:t>Vergelijk dit met de energie van een gloeilamp. Een gloeilamp van 15 Watt kun je maar heeeeeeeeeeeeeeeeel kort laten branden op zoveel energie. (of welke vergelijking je ook wilt maken: het is heel weinig energie)</a:t>
            </a:r>
          </a:p>
          <a:p>
            <a:r>
              <a:rPr lang="nl-NL" smtClean="0">
                <a:latin typeface="Verdana" pitchFamily="34" charset="0"/>
                <a:ea typeface="ＭＳ Ｐゴシック" pitchFamily="34" charset="-128"/>
              </a:rPr>
              <a:t>Alle energie die de afgelopen 50 jaar is opgevangen door alle telescopen (radiotelescopen) is vergelijkbaar met de energie die een vlieg nodig heeft om zichzelf 1 keer op te drukken. </a:t>
            </a:r>
          </a:p>
          <a:p>
            <a:endParaRPr lang="nl-NL" smtClean="0">
              <a:latin typeface="Verdana" pitchFamily="34" charset="0"/>
              <a:ea typeface="ＭＳ Ｐゴシック" pitchFamily="34" charset="-128"/>
            </a:endParaRPr>
          </a:p>
        </p:txBody>
      </p:sp>
      <p:sp>
        <p:nvSpPr>
          <p:cNvPr id="78852" name="Slide Number Placeholder 3"/>
          <p:cNvSpPr txBox="1">
            <a:spLocks noGrp="1"/>
          </p:cNvSpPr>
          <p:nvPr/>
        </p:nvSpPr>
        <p:spPr bwMode="auto">
          <a:xfrm>
            <a:off x="5292725" y="9277350"/>
            <a:ext cx="984250" cy="496888"/>
          </a:xfrm>
          <a:prstGeom prst="rect">
            <a:avLst/>
          </a:prstGeom>
          <a:noFill/>
          <a:ln w="9525">
            <a:noFill/>
            <a:miter lim="800000"/>
            <a:headEnd/>
            <a:tailEnd/>
          </a:ln>
        </p:spPr>
        <p:txBody>
          <a:bodyPr lIns="0" tIns="0" rIns="0" bIns="0" anchor="b"/>
          <a:lstStyle/>
          <a:p>
            <a:pPr algn="r" eaLnBrk="0" hangingPunct="0">
              <a:lnSpc>
                <a:spcPct val="100000"/>
              </a:lnSpc>
            </a:pPr>
            <a:fld id="{A56849A4-17F8-49BF-9094-EB1ABDA307EE}" type="slidenum">
              <a:rPr lang="en-US" sz="900"/>
              <a:pPr algn="r" eaLnBrk="0" hangingPunct="0">
                <a:lnSpc>
                  <a:spcPct val="100000"/>
                </a:lnSpc>
              </a:pPr>
              <a:t>60</a:t>
            </a:fld>
            <a:endParaRPr lang="en-US" sz="9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solidFill>
            <a:srgbClr val="FFFFFF"/>
          </a:solidFill>
          <a:ln/>
        </p:spPr>
      </p:sp>
      <p:sp>
        <p:nvSpPr>
          <p:cNvPr id="79875" name="Notes Placeholder 2"/>
          <p:cNvSpPr>
            <a:spLocks noGrp="1"/>
          </p:cNvSpPr>
          <p:nvPr>
            <p:ph type="body" idx="1"/>
          </p:nvPr>
        </p:nvSpPr>
        <p:spPr>
          <a:noFill/>
          <a:ln>
            <a:solidFill>
              <a:srgbClr val="000000"/>
            </a:solidFill>
          </a:ln>
        </p:spPr>
        <p:txBody>
          <a:bodyPr/>
          <a:lstStyle/>
          <a:p>
            <a:endParaRPr lang="nl-NL" smtClean="0">
              <a:latin typeface="Verdana" pitchFamily="34" charset="0"/>
              <a:ea typeface="ＭＳ Ｐゴシック" pitchFamily="34" charset="-128"/>
            </a:endParaRPr>
          </a:p>
        </p:txBody>
      </p:sp>
      <p:sp>
        <p:nvSpPr>
          <p:cNvPr id="79876" name="Slide Number Placeholder 3"/>
          <p:cNvSpPr txBox="1">
            <a:spLocks noGrp="1"/>
          </p:cNvSpPr>
          <p:nvPr/>
        </p:nvSpPr>
        <p:spPr bwMode="auto">
          <a:xfrm>
            <a:off x="5292725" y="9277350"/>
            <a:ext cx="984250" cy="496888"/>
          </a:xfrm>
          <a:prstGeom prst="rect">
            <a:avLst/>
          </a:prstGeom>
          <a:noFill/>
          <a:ln w="9525">
            <a:noFill/>
            <a:miter lim="800000"/>
            <a:headEnd/>
            <a:tailEnd/>
          </a:ln>
        </p:spPr>
        <p:txBody>
          <a:bodyPr lIns="0" tIns="0" rIns="0" bIns="0" anchor="b"/>
          <a:lstStyle/>
          <a:p>
            <a:pPr algn="r" eaLnBrk="0" hangingPunct="0">
              <a:lnSpc>
                <a:spcPct val="100000"/>
              </a:lnSpc>
            </a:pPr>
            <a:fld id="{CC6D549D-52F5-4897-A09D-135B005D1127}" type="slidenum">
              <a:rPr lang="en-US" sz="900"/>
              <a:pPr algn="r" eaLnBrk="0" hangingPunct="0">
                <a:lnSpc>
                  <a:spcPct val="100000"/>
                </a:lnSpc>
              </a:pPr>
              <a:t>61</a:t>
            </a:fld>
            <a:endParaRPr lang="en-US" sz="9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solidFill>
            <a:srgbClr val="FFFFFF"/>
          </a:solidFill>
          <a:ln/>
        </p:spPr>
      </p:sp>
      <p:sp>
        <p:nvSpPr>
          <p:cNvPr id="80899" name="Notes Placeholder 2"/>
          <p:cNvSpPr>
            <a:spLocks noGrp="1"/>
          </p:cNvSpPr>
          <p:nvPr>
            <p:ph type="body" idx="1"/>
          </p:nvPr>
        </p:nvSpPr>
        <p:spPr>
          <a:noFill/>
          <a:ln>
            <a:solidFill>
              <a:srgbClr val="000000"/>
            </a:solidFill>
          </a:ln>
        </p:spPr>
        <p:txBody>
          <a:bodyPr/>
          <a:lstStyle/>
          <a:p>
            <a:endParaRPr lang="nl-NL" smtClean="0">
              <a:latin typeface="Verdana" pitchFamily="34" charset="0"/>
              <a:ea typeface="ＭＳ Ｐゴシック" pitchFamily="34" charset="-128"/>
            </a:endParaRPr>
          </a:p>
        </p:txBody>
      </p:sp>
      <p:sp>
        <p:nvSpPr>
          <p:cNvPr id="80900" name="Slide Number Placeholder 3"/>
          <p:cNvSpPr txBox="1">
            <a:spLocks noGrp="1"/>
          </p:cNvSpPr>
          <p:nvPr/>
        </p:nvSpPr>
        <p:spPr bwMode="auto">
          <a:xfrm>
            <a:off x="5292725" y="9277350"/>
            <a:ext cx="984250" cy="496888"/>
          </a:xfrm>
          <a:prstGeom prst="rect">
            <a:avLst/>
          </a:prstGeom>
          <a:noFill/>
          <a:ln w="9525">
            <a:noFill/>
            <a:miter lim="800000"/>
            <a:headEnd/>
            <a:tailEnd/>
          </a:ln>
        </p:spPr>
        <p:txBody>
          <a:bodyPr lIns="0" tIns="0" rIns="0" bIns="0" anchor="b"/>
          <a:lstStyle/>
          <a:p>
            <a:pPr algn="r" eaLnBrk="0" hangingPunct="0">
              <a:lnSpc>
                <a:spcPct val="100000"/>
              </a:lnSpc>
            </a:pPr>
            <a:fld id="{0509041F-64C7-491D-8C2E-00E54B710E52}" type="slidenum">
              <a:rPr lang="en-US" sz="900"/>
              <a:pPr algn="r" eaLnBrk="0" hangingPunct="0">
                <a:lnSpc>
                  <a:spcPct val="100000"/>
                </a:lnSpc>
              </a:pPr>
              <a:t>62</a:t>
            </a:fld>
            <a:endParaRPr lang="en-US" sz="9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FFFFFF"/>
          </a:solidFill>
          <a:ln/>
        </p:spPr>
      </p:sp>
      <p:sp>
        <p:nvSpPr>
          <p:cNvPr id="81923" name="Notes Placeholder 2"/>
          <p:cNvSpPr>
            <a:spLocks noGrp="1"/>
          </p:cNvSpPr>
          <p:nvPr>
            <p:ph type="body" idx="1"/>
          </p:nvPr>
        </p:nvSpPr>
        <p:spPr>
          <a:noFill/>
          <a:ln>
            <a:solidFill>
              <a:srgbClr val="000000"/>
            </a:solidFill>
          </a:ln>
        </p:spPr>
        <p:txBody>
          <a:bodyPr/>
          <a:lstStyle/>
          <a:p>
            <a:endParaRPr lang="nl-NL" smtClean="0">
              <a:latin typeface="Verdana" pitchFamily="34" charset="0"/>
              <a:ea typeface="ＭＳ Ｐゴシック" pitchFamily="34" charset="-128"/>
            </a:endParaRPr>
          </a:p>
        </p:txBody>
      </p:sp>
      <p:sp>
        <p:nvSpPr>
          <p:cNvPr id="81924" name="Slide Number Placeholder 3"/>
          <p:cNvSpPr txBox="1">
            <a:spLocks noGrp="1"/>
          </p:cNvSpPr>
          <p:nvPr/>
        </p:nvSpPr>
        <p:spPr bwMode="auto">
          <a:xfrm>
            <a:off x="5292725" y="9277350"/>
            <a:ext cx="984250" cy="496888"/>
          </a:xfrm>
          <a:prstGeom prst="rect">
            <a:avLst/>
          </a:prstGeom>
          <a:noFill/>
          <a:ln w="9525">
            <a:noFill/>
            <a:miter lim="800000"/>
            <a:headEnd/>
            <a:tailEnd/>
          </a:ln>
        </p:spPr>
        <p:txBody>
          <a:bodyPr lIns="0" tIns="0" rIns="0" bIns="0" anchor="b"/>
          <a:lstStyle/>
          <a:p>
            <a:pPr algn="r" eaLnBrk="0" hangingPunct="0">
              <a:lnSpc>
                <a:spcPct val="100000"/>
              </a:lnSpc>
            </a:pPr>
            <a:fld id="{1FD1E23F-77C5-4FD6-B759-7CC7A181C998}" type="slidenum">
              <a:rPr lang="en-US" sz="900"/>
              <a:pPr algn="r" eaLnBrk="0" hangingPunct="0">
                <a:lnSpc>
                  <a:spcPct val="100000"/>
                </a:lnSpc>
              </a:pPr>
              <a:t>63</a:t>
            </a:fld>
            <a:endParaRPr lang="en-US" sz="9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FFFFFF"/>
          </a:solidFill>
          <a:ln/>
        </p:spPr>
      </p:sp>
      <p:sp>
        <p:nvSpPr>
          <p:cNvPr id="82947" name="Notes Placeholder 2"/>
          <p:cNvSpPr>
            <a:spLocks noGrp="1"/>
          </p:cNvSpPr>
          <p:nvPr>
            <p:ph type="body" idx="1"/>
          </p:nvPr>
        </p:nvSpPr>
        <p:spPr>
          <a:noFill/>
          <a:ln>
            <a:solidFill>
              <a:srgbClr val="000000"/>
            </a:solidFill>
          </a:ln>
        </p:spPr>
        <p:txBody>
          <a:bodyPr/>
          <a:lstStyle/>
          <a:p>
            <a:r>
              <a:rPr lang="nl-NL" smtClean="0">
                <a:latin typeface="Verdana" pitchFamily="34" charset="0"/>
                <a:ea typeface="ＭＳ Ｐゴシック" pitchFamily="34" charset="-128"/>
              </a:rPr>
              <a:t>Evnetueel demo met een ballon waar centen op zijn geplakt</a:t>
            </a:r>
          </a:p>
          <a:p>
            <a:endParaRPr lang="nl-NL" smtClean="0">
              <a:latin typeface="Verdana" pitchFamily="34" charset="0"/>
              <a:ea typeface="ＭＳ Ｐゴシック" pitchFamily="34" charset="-128"/>
            </a:endParaRPr>
          </a:p>
          <a:p>
            <a:endParaRPr lang="nl-NL" smtClean="0">
              <a:latin typeface="Verdana" pitchFamily="34" charset="0"/>
              <a:ea typeface="ＭＳ Ｐゴシック" pitchFamily="34" charset="-128"/>
            </a:endParaRPr>
          </a:p>
          <a:p>
            <a:r>
              <a:rPr lang="nl-NL" smtClean="0">
                <a:latin typeface="Verdana" pitchFamily="34" charset="0"/>
                <a:ea typeface="ＭＳ Ｐゴシック" pitchFamily="34" charset="-128"/>
              </a:rPr>
              <a:t>http://hemel.waarnemen.com/FAQ/Kosmologie/009.html</a:t>
            </a:r>
          </a:p>
        </p:txBody>
      </p:sp>
      <p:sp>
        <p:nvSpPr>
          <p:cNvPr id="82948" name="Slide Number Placeholder 3"/>
          <p:cNvSpPr txBox="1">
            <a:spLocks noGrp="1"/>
          </p:cNvSpPr>
          <p:nvPr/>
        </p:nvSpPr>
        <p:spPr bwMode="auto">
          <a:xfrm>
            <a:off x="5292725" y="9277350"/>
            <a:ext cx="984250" cy="496888"/>
          </a:xfrm>
          <a:prstGeom prst="rect">
            <a:avLst/>
          </a:prstGeom>
          <a:noFill/>
          <a:ln w="9525">
            <a:noFill/>
            <a:miter lim="800000"/>
            <a:headEnd/>
            <a:tailEnd/>
          </a:ln>
        </p:spPr>
        <p:txBody>
          <a:bodyPr lIns="0" tIns="0" rIns="0" bIns="0" anchor="b"/>
          <a:lstStyle/>
          <a:p>
            <a:pPr algn="r" eaLnBrk="0" hangingPunct="0">
              <a:lnSpc>
                <a:spcPct val="100000"/>
              </a:lnSpc>
            </a:pPr>
            <a:fld id="{78C3CD2C-1345-4571-82CF-821B2A9A8AFD}" type="slidenum">
              <a:rPr lang="en-US" sz="900"/>
              <a:pPr algn="r" eaLnBrk="0" hangingPunct="0">
                <a:lnSpc>
                  <a:spcPct val="100000"/>
                </a:lnSpc>
              </a:pPr>
              <a:t>65</a:t>
            </a:fld>
            <a:endParaRPr lang="en-US" sz="9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pPr>
              <a:buFontTx/>
              <a:buNone/>
            </a:pPr>
            <a:r>
              <a:rPr lang="nl-NL" smtClean="0">
                <a:latin typeface="Verdana" pitchFamily="34" charset="0"/>
                <a:ea typeface="ＭＳ Ｐゴシック" pitchFamily="34" charset="-128"/>
              </a:rPr>
              <a:t>ASTRON bestaat uit 3 groepen, </a:t>
            </a:r>
            <a:r>
              <a:rPr lang="en-US" smtClean="0">
                <a:latin typeface="Verdana" pitchFamily="34" charset="0"/>
                <a:ea typeface="ＭＳ Ｐゴシック" pitchFamily="34" charset="-128"/>
              </a:rPr>
              <a:t>Astronomy group, Radio observatory en R &amp; D laboratory</a:t>
            </a:r>
          </a:p>
          <a:p>
            <a:pPr>
              <a:buFontTx/>
              <a:buNone/>
            </a:pPr>
            <a:r>
              <a:rPr lang="nl-NL" smtClean="0">
                <a:latin typeface="Verdana" pitchFamily="34" charset="0"/>
                <a:ea typeface="ＭＳ Ｐゴシック" pitchFamily="34" charset="-128"/>
              </a:rPr>
              <a:t>Alle drie de groepen worden in de komende slides besproken.</a:t>
            </a:r>
          </a:p>
          <a:p>
            <a:endParaRPr lang="nl-NL" smtClean="0">
              <a:latin typeface="Verdana" pitchFamily="34" charset="0"/>
              <a:ea typeface="ＭＳ Ｐゴシック" pitchFamily="34" charset="-128"/>
            </a:endParaRPr>
          </a:p>
          <a:p>
            <a:r>
              <a:rPr lang="nl-NL" smtClean="0">
                <a:latin typeface="Verdana" pitchFamily="34" charset="0"/>
                <a:ea typeface="ＭＳ Ｐゴシック" pitchFamily="34" charset="-128"/>
              </a:rPr>
              <a:t>ASTRON is een instituut voor RADIO astronomie. Dat betekent dat we voornamelijk werken met RADIOstraling, al hebben we ook een afdeling die werkt met OPTISCHE en INFRAROOD straling. </a:t>
            </a:r>
          </a:p>
          <a:p>
            <a:endParaRPr lang="nl-NL" smtClean="0">
              <a:latin typeface="Verdana" pitchFamily="34" charset="0"/>
              <a:ea typeface="ＭＳ Ｐゴシック" pitchFamily="34" charset="-128"/>
            </a:endParaRPr>
          </a:p>
          <a:p>
            <a:r>
              <a:rPr lang="nl-NL" smtClean="0">
                <a:latin typeface="Verdana" pitchFamily="34" charset="0"/>
                <a:ea typeface="ＭＳ Ｐゴシック" pitchFamily="34" charset="-128"/>
              </a:rPr>
              <a:t>Astronomie is het bestuderen van de het heelal en de sterrenstelsels d.m.v. elektromagnetische straling.</a:t>
            </a:r>
          </a:p>
          <a:p>
            <a:endParaRPr lang="nl-NL" smtClean="0">
              <a:latin typeface="Verdana" pitchFamily="34" charset="0"/>
              <a:ea typeface="ＭＳ Ｐゴシック" pitchFamily="34" charset="-128"/>
            </a:endParaRPr>
          </a:p>
        </p:txBody>
      </p:sp>
      <p:sp>
        <p:nvSpPr>
          <p:cNvPr id="50180" name="Slide Number Placeholder 3"/>
          <p:cNvSpPr>
            <a:spLocks noGrp="1"/>
          </p:cNvSpPr>
          <p:nvPr>
            <p:ph type="sldNum" sz="quarter" idx="5"/>
          </p:nvPr>
        </p:nvSpPr>
        <p:spPr>
          <a:noFill/>
        </p:spPr>
        <p:txBody>
          <a:bodyPr/>
          <a:lstStyle/>
          <a:p>
            <a:fld id="{672DEA5E-CA25-49A1-8BDC-87C781473AFC}"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p:cNvSpPr>
            <a:spLocks noGrp="1" noRot="1" noChangeAspect="1" noTextEdit="1"/>
          </p:cNvSpPr>
          <p:nvPr>
            <p:ph type="sldImg"/>
          </p:nvPr>
        </p:nvSpPr>
        <p:spPr>
          <a:ln/>
        </p:spPr>
      </p:sp>
      <p:sp>
        <p:nvSpPr>
          <p:cNvPr id="51203" name="Tijdelijke aanduiding voor notities 2"/>
          <p:cNvSpPr>
            <a:spLocks noGrp="1"/>
          </p:cNvSpPr>
          <p:nvPr>
            <p:ph type="body" idx="1"/>
          </p:nvPr>
        </p:nvSpPr>
        <p:spPr>
          <a:noFill/>
          <a:ln/>
        </p:spPr>
        <p:txBody>
          <a:bodyPr/>
          <a:lstStyle/>
          <a:p>
            <a:r>
              <a:rPr lang="nl-NL" smtClean="0">
                <a:latin typeface="Verdana" pitchFamily="34" charset="0"/>
                <a:ea typeface="ＭＳ Ｐゴシック" pitchFamily="34" charset="-128"/>
              </a:rPr>
              <a:t>Missie van ASTRON is: Ontdekkingen via radioastronomie mogelijk maken door de ontwikkeling van nieuwe en innovatieve technologieën, wereldwijde astronomie faciliteiten, en de jacht naar fundamenteel astronomisch onderzoek.</a:t>
            </a:r>
          </a:p>
          <a:p>
            <a:endParaRPr lang="nl-NL" smtClean="0">
              <a:latin typeface="Verdana" pitchFamily="34" charset="0"/>
              <a:ea typeface="ＭＳ Ｐゴシック" pitchFamily="34" charset="-128"/>
            </a:endParaRPr>
          </a:p>
          <a:p>
            <a:r>
              <a:rPr lang="nl-NL" smtClean="0">
                <a:latin typeface="Verdana" pitchFamily="34" charset="0"/>
                <a:ea typeface="ＭＳ Ｐゴシック" pitchFamily="34" charset="-128"/>
              </a:rPr>
              <a:t>We zullen zo meteen zien dat de astronomie groep een grote verscheidenheid in onderwerpen heeft. Het zijn ook onderwerpen waar veel over te onderzoeken valt en men veel van wil weten.</a:t>
            </a:r>
          </a:p>
          <a:p>
            <a:r>
              <a:rPr lang="nl-NL" smtClean="0">
                <a:latin typeface="Verdana" pitchFamily="34" charset="0"/>
                <a:ea typeface="ＭＳ Ｐゴシック" pitchFamily="34" charset="-128"/>
              </a:rPr>
              <a:t>ASTRON heeft de radiotelescoop in Westerbork waarmee ze zelf vele metingen kunnen doen.</a:t>
            </a:r>
          </a:p>
          <a:p>
            <a:r>
              <a:rPr lang="nl-NL" smtClean="0">
                <a:latin typeface="Verdana" pitchFamily="34" charset="0"/>
                <a:ea typeface="ＭＳ Ｐゴシック" pitchFamily="34" charset="-128"/>
              </a:rPr>
              <a:t>Verder is het LOFAR project begonnen, daarover zo meteen meer.</a:t>
            </a:r>
          </a:p>
          <a:p>
            <a:r>
              <a:rPr lang="nl-NL" smtClean="0">
                <a:latin typeface="Verdana" pitchFamily="34" charset="0"/>
                <a:ea typeface="ＭＳ Ｐゴシック" pitchFamily="34" charset="-128"/>
              </a:rPr>
              <a:t>Er zijn voorbereidingen voor het SKA project, daarover zo dadelijk meer.</a:t>
            </a:r>
          </a:p>
          <a:p>
            <a:r>
              <a:rPr lang="nl-NL" smtClean="0">
                <a:latin typeface="Verdana" pitchFamily="34" charset="0"/>
                <a:ea typeface="ＭＳ Ｐゴシック" pitchFamily="34" charset="-128"/>
              </a:rPr>
              <a:t>Het technisch lab ontwikkelt instrumenten voor LOFAR, SKA en ook voor andere em-golven. </a:t>
            </a:r>
          </a:p>
          <a:p>
            <a:endParaRPr lang="nl-NL" smtClean="0">
              <a:latin typeface="Verdana" pitchFamily="34" charset="0"/>
              <a:ea typeface="ＭＳ Ｐゴシック" pitchFamily="34" charset="-128"/>
            </a:endParaRPr>
          </a:p>
        </p:txBody>
      </p:sp>
      <p:sp>
        <p:nvSpPr>
          <p:cNvPr id="51204" name="Tijdelijke aanduiding voor dianummer 3"/>
          <p:cNvSpPr>
            <a:spLocks noGrp="1"/>
          </p:cNvSpPr>
          <p:nvPr>
            <p:ph type="sldNum" sz="quarter" idx="5"/>
          </p:nvPr>
        </p:nvSpPr>
        <p:spPr>
          <a:noFill/>
        </p:spPr>
        <p:txBody>
          <a:bodyPr/>
          <a:lstStyle/>
          <a:p>
            <a:fld id="{E8F204B9-176D-4E9D-820C-46ACC53FF9B5}"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a:ln/>
        </p:spPr>
      </p:sp>
      <p:sp>
        <p:nvSpPr>
          <p:cNvPr id="52227" name="Tijdelijke aanduiding voor notities 2"/>
          <p:cNvSpPr>
            <a:spLocks noGrp="1"/>
          </p:cNvSpPr>
          <p:nvPr>
            <p:ph type="body" idx="1"/>
          </p:nvPr>
        </p:nvSpPr>
        <p:spPr>
          <a:noFill/>
          <a:ln/>
        </p:spPr>
        <p:txBody>
          <a:bodyPr/>
          <a:lstStyle/>
          <a:p>
            <a:r>
              <a:rPr lang="nl-NL" smtClean="0">
                <a:latin typeface="Verdana" pitchFamily="34" charset="0"/>
                <a:ea typeface="ＭＳ Ｐゴシック" pitchFamily="34" charset="-128"/>
              </a:rPr>
              <a:t>Astronomen kunnen ook technisch te werk gaan. Niet alle astronomen doen onderzoek naar sterrenstelsels of verschijnselen in het heelal. Er zijn ook astronomen die technisch te werk gaan. Zij ontwikkelen nieuwe telescopen of instrumenten. Als er nieuwe instrumenten worden gemaakt, moet er ook nieuwe software worden gemaakt om de instrumenten goed te laten werken.</a:t>
            </a:r>
          </a:p>
          <a:p>
            <a:r>
              <a:rPr lang="nl-NL" smtClean="0">
                <a:latin typeface="Verdana" pitchFamily="34" charset="0"/>
                <a:ea typeface="ＭＳ Ｐゴシック" pitchFamily="34" charset="-128"/>
              </a:rPr>
              <a:t>Er worden daarna tests uitgevoerd en op basis van de test worden er weer aanpassingen gedaan. Totdat het systeem werkt zoals het zou moeten werken.</a:t>
            </a:r>
          </a:p>
        </p:txBody>
      </p:sp>
      <p:sp>
        <p:nvSpPr>
          <p:cNvPr id="52228" name="Tijdelijke aanduiding voor dianummer 3"/>
          <p:cNvSpPr>
            <a:spLocks noGrp="1"/>
          </p:cNvSpPr>
          <p:nvPr>
            <p:ph type="sldNum" sz="quarter" idx="5"/>
          </p:nvPr>
        </p:nvSpPr>
        <p:spPr>
          <a:noFill/>
        </p:spPr>
        <p:txBody>
          <a:bodyPr/>
          <a:lstStyle/>
          <a:p>
            <a:fld id="{F0974739-7BA5-4EA4-ADD0-8380964D2D39}"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a:ln/>
        </p:spPr>
      </p:sp>
      <p:sp>
        <p:nvSpPr>
          <p:cNvPr id="53251" name="Tijdelijke aanduiding voor notities 2"/>
          <p:cNvSpPr>
            <a:spLocks noGrp="1"/>
          </p:cNvSpPr>
          <p:nvPr>
            <p:ph type="body" idx="1"/>
          </p:nvPr>
        </p:nvSpPr>
        <p:spPr>
          <a:noFill/>
          <a:ln/>
        </p:spPr>
        <p:txBody>
          <a:bodyPr/>
          <a:lstStyle/>
          <a:p>
            <a:pPr>
              <a:buFontTx/>
              <a:buNone/>
            </a:pPr>
            <a:r>
              <a:rPr lang="nl-NL" smtClean="0">
                <a:latin typeface="Verdana" pitchFamily="34" charset="0"/>
                <a:ea typeface="ＭＳ Ｐゴシック" pitchFamily="34" charset="-128"/>
              </a:rPr>
              <a:t>De radio observatory voert de metingen uit met de WRST en met LOFAR. Er is nauwe samen werking met de astronomen, omdat de metingen aan bepaalde eisen moeten voldoen.</a:t>
            </a:r>
          </a:p>
        </p:txBody>
      </p:sp>
      <p:sp>
        <p:nvSpPr>
          <p:cNvPr id="53252" name="Tijdelijke aanduiding voor dianummer 3"/>
          <p:cNvSpPr>
            <a:spLocks noGrp="1"/>
          </p:cNvSpPr>
          <p:nvPr>
            <p:ph type="sldNum" sz="quarter" idx="5"/>
          </p:nvPr>
        </p:nvSpPr>
        <p:spPr>
          <a:noFill/>
        </p:spPr>
        <p:txBody>
          <a:bodyPr/>
          <a:lstStyle/>
          <a:p>
            <a:fld id="{C430A5E3-E57F-492B-B99F-3A1A94E04BBB}"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1435100" y="169863"/>
            <a:ext cx="0" cy="438150"/>
          </a:xfrm>
          <a:prstGeom prst="rect">
            <a:avLst/>
          </a:prstGeom>
          <a:noFill/>
          <a:ln w="9525">
            <a:noFill/>
            <a:miter lim="800000"/>
            <a:headEnd/>
            <a:tailEnd/>
          </a:ln>
          <a:effectLst/>
        </p:spPr>
        <p:txBody>
          <a:bodyPr wrap="none" lIns="0" tIns="0" rIns="0" bIns="0">
            <a:spAutoFit/>
          </a:bodyPr>
          <a:lstStyle/>
          <a:p>
            <a:pPr>
              <a:defRPr/>
            </a:pPr>
            <a:endParaRPr lang="nl-NL">
              <a:latin typeface="Verdana" pitchFamily="1" charset="0"/>
              <a:ea typeface="ＭＳ Ｐゴシック" pitchFamily="1" charset="-128"/>
            </a:endParaRPr>
          </a:p>
        </p:txBody>
      </p:sp>
      <p:pic>
        <p:nvPicPr>
          <p:cNvPr id="5" name="Picture 27" descr="ASTRON_Achtergrond_03_01"/>
          <p:cNvPicPr>
            <a:picLocks noChangeAspect="1" noChangeArrowheads="1"/>
          </p:cNvPicPr>
          <p:nvPr userDrawn="1"/>
        </p:nvPicPr>
        <p:blipFill>
          <a:blip r:embed="rId3" cstate="print"/>
          <a:srcRect/>
          <a:stretch>
            <a:fillRect/>
          </a:stretch>
        </p:blipFill>
        <p:spPr bwMode="auto">
          <a:xfrm>
            <a:off x="3175" y="0"/>
            <a:ext cx="9140825" cy="2138363"/>
          </a:xfrm>
          <a:prstGeom prst="rect">
            <a:avLst/>
          </a:prstGeom>
          <a:noFill/>
          <a:ln w="9525">
            <a:noFill/>
            <a:miter lim="800000"/>
            <a:headEnd/>
            <a:tailEnd/>
          </a:ln>
        </p:spPr>
      </p:pic>
      <p:sp>
        <p:nvSpPr>
          <p:cNvPr id="6" name="Rectangle 22"/>
          <p:cNvSpPr>
            <a:spLocks noChangeArrowheads="1"/>
          </p:cNvSpPr>
          <p:nvPr userDrawn="1"/>
        </p:nvSpPr>
        <p:spPr bwMode="auto">
          <a:xfrm>
            <a:off x="5756275" y="1247775"/>
            <a:ext cx="2828925" cy="219075"/>
          </a:xfrm>
          <a:prstGeom prst="rect">
            <a:avLst/>
          </a:prstGeom>
          <a:noFill/>
          <a:ln w="9525">
            <a:noFill/>
            <a:miter lim="800000"/>
            <a:headEnd/>
            <a:tailEnd/>
          </a:ln>
          <a:effectLst/>
        </p:spPr>
        <p:txBody>
          <a:bodyPr wrap="none" lIns="0" tIns="0" rIns="0" bIns="0">
            <a:spAutoFit/>
          </a:bodyPr>
          <a:lstStyle/>
          <a:p>
            <a:pPr algn="r">
              <a:defRPr/>
            </a:pPr>
            <a:r>
              <a:rPr lang="en-US" sz="1200">
                <a:latin typeface="Verdana" pitchFamily="1" charset="0"/>
                <a:ea typeface="ＭＳ Ｐゴシック" pitchFamily="1" charset="-128"/>
              </a:rPr>
              <a:t>Netherlands Institute for Radio Astronomy</a:t>
            </a:r>
          </a:p>
        </p:txBody>
      </p:sp>
      <p:sp>
        <p:nvSpPr>
          <p:cNvPr id="22530" name="Rectangle 2"/>
          <p:cNvSpPr>
            <a:spLocks noGrp="1" noChangeArrowheads="1"/>
          </p:cNvSpPr>
          <p:nvPr>
            <p:ph type="ctrTitle"/>
          </p:nvPr>
        </p:nvSpPr>
        <p:spPr>
          <a:xfrm>
            <a:off x="427038" y="2286000"/>
            <a:ext cx="7466012" cy="1905000"/>
          </a:xfrm>
        </p:spPr>
        <p:txBody>
          <a:bodyPr/>
          <a:lstStyle>
            <a:lvl1pPr>
              <a:defRPr sz="3600">
                <a:solidFill>
                  <a:schemeClr val="bg1"/>
                </a:solidFill>
              </a:defRPr>
            </a:lvl1pPr>
          </a:lstStyle>
          <a:p>
            <a:r>
              <a:rPr lang="en-US"/>
              <a:t>Click to edit Master title style</a:t>
            </a:r>
          </a:p>
        </p:txBody>
      </p:sp>
      <p:sp>
        <p:nvSpPr>
          <p:cNvPr id="22531" name="Rectangle 3"/>
          <p:cNvSpPr>
            <a:spLocks noGrp="1" noChangeArrowheads="1"/>
          </p:cNvSpPr>
          <p:nvPr>
            <p:ph type="subTitle" idx="1"/>
          </p:nvPr>
        </p:nvSpPr>
        <p:spPr>
          <a:xfrm>
            <a:off x="427038" y="4876800"/>
            <a:ext cx="7466012" cy="1143000"/>
          </a:xfrm>
        </p:spPr>
        <p:txBody>
          <a:bodyPr rIns="180000"/>
          <a:lstStyle>
            <a:lvl1pPr marL="0" indent="0">
              <a:lnSpc>
                <a:spcPct val="100000"/>
              </a:lnSpc>
              <a:spcAft>
                <a:spcPct val="0"/>
              </a:spcAft>
              <a:buFont typeface="Wingdings" pitchFamily="1" charset="2"/>
              <a:buNone/>
              <a:tabLst>
                <a:tab pos="476250" algn="l"/>
              </a:tabLst>
              <a:defRPr sz="2800">
                <a:solidFill>
                  <a:schemeClr val="bg1"/>
                </a:solidFill>
              </a:defRPr>
            </a:lvl1pPr>
          </a:lstStyle>
          <a:p>
            <a:r>
              <a:rPr lang="en-US"/>
              <a:t>Click to edit Master subtitle style</a:t>
            </a:r>
          </a:p>
        </p:txBody>
      </p:sp>
      <p:sp>
        <p:nvSpPr>
          <p:cNvPr id="7" name="Rectangle 4"/>
          <p:cNvSpPr>
            <a:spLocks noGrp="1" noChangeArrowheads="1"/>
          </p:cNvSpPr>
          <p:nvPr>
            <p:ph type="dt" sz="half" idx="10"/>
          </p:nvPr>
        </p:nvSpPr>
        <p:spPr>
          <a:xfrm rot="16200000">
            <a:off x="8461375" y="5178425"/>
            <a:ext cx="1136650" cy="381000"/>
          </a:xfrm>
        </p:spPr>
        <p:txBody>
          <a:bodyPr/>
          <a:lstStyle>
            <a:lvl1pPr>
              <a:defRPr>
                <a:latin typeface="Arial" charset="0"/>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vl1pPr>
          </a:lstStyle>
          <a:p>
            <a:pPr>
              <a:defRPr/>
            </a:pPr>
            <a:fld id="{CBE5754D-C09B-433E-B763-1E2126DAE6C7}" type="slidenum">
              <a:rPr lang="en-US"/>
              <a:pPr>
                <a:defRPr/>
              </a:pPr>
              <a:t>‹#›</a:t>
            </a:fld>
            <a:endParaRPr lang="en-US">
              <a:latin typeface="Arial" charset="0"/>
            </a:endParaRPr>
          </a:p>
        </p:txBody>
      </p:sp>
      <p:sp>
        <p:nvSpPr>
          <p:cNvPr id="9" name="Rectangle 5"/>
          <p:cNvSpPr>
            <a:spLocks noGrp="1" noChangeArrowheads="1"/>
          </p:cNvSpPr>
          <p:nvPr>
            <p:ph type="ftr" sz="quarter" idx="12"/>
          </p:nvPr>
        </p:nvSpPr>
        <p:spPr>
          <a:xfrm>
            <a:off x="427038" y="6477000"/>
            <a:ext cx="6604000" cy="381000"/>
          </a:xfrm>
        </p:spPr>
        <p:txBody>
          <a:bodyPr/>
          <a:lstStyle>
            <a:lvl1pPr>
              <a:defRPr/>
            </a:lvl1pPr>
          </a:lstStyle>
          <a:p>
            <a:pPr>
              <a:defRPr/>
            </a:pPr>
            <a:r>
              <a:rPr lang="en-US"/>
              <a:t> ASTRON is part of the Netherlands Organisation for Scientific Research (NWO)</a:t>
            </a: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a:t>
            </a:r>
          </a:p>
        </p:txBody>
      </p:sp>
      <p:sp>
        <p:nvSpPr>
          <p:cNvPr id="6" name="Rectangle 6"/>
          <p:cNvSpPr>
            <a:spLocks noGrp="1" noChangeArrowheads="1"/>
          </p:cNvSpPr>
          <p:nvPr>
            <p:ph type="sldNum" sz="quarter" idx="12"/>
          </p:nvPr>
        </p:nvSpPr>
        <p:spPr>
          <a:ln/>
        </p:spPr>
        <p:txBody>
          <a:bodyPr/>
          <a:lstStyle>
            <a:lvl1pPr>
              <a:defRPr/>
            </a:lvl1pPr>
          </a:lstStyle>
          <a:p>
            <a:pPr>
              <a:defRPr/>
            </a:pPr>
            <a:fld id="{4CA41988-02C6-4F9E-A391-1D57E139C80E}"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2088" y="228600"/>
            <a:ext cx="2036762" cy="606107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27038" y="228600"/>
            <a:ext cx="5962650" cy="606107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a:t>
            </a:r>
          </a:p>
        </p:txBody>
      </p:sp>
      <p:sp>
        <p:nvSpPr>
          <p:cNvPr id="6" name="Rectangle 6"/>
          <p:cNvSpPr>
            <a:spLocks noGrp="1" noChangeArrowheads="1"/>
          </p:cNvSpPr>
          <p:nvPr>
            <p:ph type="sldNum" sz="quarter" idx="12"/>
          </p:nvPr>
        </p:nvSpPr>
        <p:spPr>
          <a:ln/>
        </p:spPr>
        <p:txBody>
          <a:bodyPr/>
          <a:lstStyle>
            <a:lvl1pPr>
              <a:defRPr/>
            </a:lvl1pPr>
          </a:lstStyle>
          <a:p>
            <a:pPr>
              <a:defRPr/>
            </a:pPr>
            <a:fld id="{3583EB4D-9868-40A2-A08E-52916211B078}"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8013" cy="1143000"/>
          </a:xfrm>
        </p:spPr>
        <p:txBody>
          <a:bodyPr/>
          <a:lstStyle/>
          <a:p>
            <a:r>
              <a:rPr lang="en-US" smtClean="0"/>
              <a:t>Click to edit Master title style</a:t>
            </a:r>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a:t>
            </a:r>
          </a:p>
        </p:txBody>
      </p:sp>
      <p:sp>
        <p:nvSpPr>
          <p:cNvPr id="6" name="Rectangle 6"/>
          <p:cNvSpPr>
            <a:spLocks noGrp="1" noChangeArrowheads="1"/>
          </p:cNvSpPr>
          <p:nvPr>
            <p:ph type="sldNum" sz="quarter" idx="12"/>
          </p:nvPr>
        </p:nvSpPr>
        <p:spPr>
          <a:ln/>
        </p:spPr>
        <p:txBody>
          <a:bodyPr/>
          <a:lstStyle>
            <a:lvl1pPr>
              <a:defRPr/>
            </a:lvl1pPr>
          </a:lstStyle>
          <a:p>
            <a:pPr>
              <a:defRPr/>
            </a:pPr>
            <a:fld id="{DF1D5A25-FA65-4FBF-B455-E581190A0B9C}"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a:t>
            </a:r>
          </a:p>
        </p:txBody>
      </p:sp>
      <p:sp>
        <p:nvSpPr>
          <p:cNvPr id="6" name="Rectangle 6"/>
          <p:cNvSpPr>
            <a:spLocks noGrp="1" noChangeArrowheads="1"/>
          </p:cNvSpPr>
          <p:nvPr>
            <p:ph type="sldNum" sz="quarter" idx="12"/>
          </p:nvPr>
        </p:nvSpPr>
        <p:spPr>
          <a:ln/>
        </p:spPr>
        <p:txBody>
          <a:bodyPr/>
          <a:lstStyle>
            <a:lvl1pPr>
              <a:defRPr/>
            </a:lvl1pPr>
          </a:lstStyle>
          <a:p>
            <a:pPr>
              <a:defRPr/>
            </a:pPr>
            <a:fld id="{E840A861-55AD-4FC8-A814-8E9F82C82364}"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27038" y="1600200"/>
            <a:ext cx="3998912" cy="4689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578350" y="1600200"/>
            <a:ext cx="4000500" cy="4689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a:t>
            </a:r>
          </a:p>
        </p:txBody>
      </p:sp>
      <p:sp>
        <p:nvSpPr>
          <p:cNvPr id="7" name="Rectangle 6"/>
          <p:cNvSpPr>
            <a:spLocks noGrp="1" noChangeArrowheads="1"/>
          </p:cNvSpPr>
          <p:nvPr>
            <p:ph type="sldNum" sz="quarter" idx="12"/>
          </p:nvPr>
        </p:nvSpPr>
        <p:spPr>
          <a:ln/>
        </p:spPr>
        <p:txBody>
          <a:bodyPr/>
          <a:lstStyle>
            <a:lvl1pPr>
              <a:defRPr/>
            </a:lvl1pPr>
          </a:lstStyle>
          <a:p>
            <a:pPr>
              <a:defRPr/>
            </a:pPr>
            <a:fld id="{6A0E70B1-8660-4331-AC5D-8A4ADE2F4289}"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 </a:t>
            </a:r>
          </a:p>
        </p:txBody>
      </p:sp>
      <p:sp>
        <p:nvSpPr>
          <p:cNvPr id="9" name="Rectangle 6"/>
          <p:cNvSpPr>
            <a:spLocks noGrp="1" noChangeArrowheads="1"/>
          </p:cNvSpPr>
          <p:nvPr>
            <p:ph type="sldNum" sz="quarter" idx="12"/>
          </p:nvPr>
        </p:nvSpPr>
        <p:spPr>
          <a:ln/>
        </p:spPr>
        <p:txBody>
          <a:bodyPr/>
          <a:lstStyle>
            <a:lvl1pPr>
              <a:defRPr/>
            </a:lvl1pPr>
          </a:lstStyle>
          <a:p>
            <a:pPr>
              <a:defRPr/>
            </a:pPr>
            <a:fld id="{91872D87-4DA7-4FFF-B614-8CF5D1CE1791}"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 </a:t>
            </a:r>
          </a:p>
        </p:txBody>
      </p:sp>
      <p:sp>
        <p:nvSpPr>
          <p:cNvPr id="5" name="Rectangle 6"/>
          <p:cNvSpPr>
            <a:spLocks noGrp="1" noChangeArrowheads="1"/>
          </p:cNvSpPr>
          <p:nvPr>
            <p:ph type="sldNum" sz="quarter" idx="12"/>
          </p:nvPr>
        </p:nvSpPr>
        <p:spPr>
          <a:ln/>
        </p:spPr>
        <p:txBody>
          <a:bodyPr/>
          <a:lstStyle>
            <a:lvl1pPr>
              <a:defRPr/>
            </a:lvl1pPr>
          </a:lstStyle>
          <a:p>
            <a:pPr>
              <a:defRPr/>
            </a:pPr>
            <a:fld id="{DB6C3A0C-621A-4943-89A2-10022A63AA53}"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 </a:t>
            </a:r>
          </a:p>
        </p:txBody>
      </p:sp>
      <p:sp>
        <p:nvSpPr>
          <p:cNvPr id="4" name="Rectangle 6"/>
          <p:cNvSpPr>
            <a:spLocks noGrp="1" noChangeArrowheads="1"/>
          </p:cNvSpPr>
          <p:nvPr>
            <p:ph type="sldNum" sz="quarter" idx="12"/>
          </p:nvPr>
        </p:nvSpPr>
        <p:spPr>
          <a:ln/>
        </p:spPr>
        <p:txBody>
          <a:bodyPr/>
          <a:lstStyle>
            <a:lvl1pPr>
              <a:defRPr/>
            </a:lvl1pPr>
          </a:lstStyle>
          <a:p>
            <a:pPr>
              <a:defRPr/>
            </a:pPr>
            <a:fld id="{5D8EA26C-553F-4B7A-BF84-55B668833494}"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a:t>
            </a:r>
          </a:p>
        </p:txBody>
      </p:sp>
      <p:sp>
        <p:nvSpPr>
          <p:cNvPr id="7" name="Rectangle 6"/>
          <p:cNvSpPr>
            <a:spLocks noGrp="1" noChangeArrowheads="1"/>
          </p:cNvSpPr>
          <p:nvPr>
            <p:ph type="sldNum" sz="quarter" idx="12"/>
          </p:nvPr>
        </p:nvSpPr>
        <p:spPr>
          <a:ln/>
        </p:spPr>
        <p:txBody>
          <a:bodyPr/>
          <a:lstStyle>
            <a:lvl1pPr>
              <a:defRPr/>
            </a:lvl1pPr>
          </a:lstStyle>
          <a:p>
            <a:pPr>
              <a:defRPr/>
            </a:pPr>
            <a:fld id="{042D16D7-EFE8-4880-9661-260BEA0CD238}"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a:t>
            </a:r>
          </a:p>
        </p:txBody>
      </p:sp>
      <p:sp>
        <p:nvSpPr>
          <p:cNvPr id="7" name="Rectangle 6"/>
          <p:cNvSpPr>
            <a:spLocks noGrp="1" noChangeArrowheads="1"/>
          </p:cNvSpPr>
          <p:nvPr>
            <p:ph type="sldNum" sz="quarter" idx="12"/>
          </p:nvPr>
        </p:nvSpPr>
        <p:spPr>
          <a:ln/>
        </p:spPr>
        <p:txBody>
          <a:bodyPr/>
          <a:lstStyle>
            <a:lvl1pPr>
              <a:defRPr/>
            </a:lvl1pPr>
          </a:lstStyle>
          <a:p>
            <a:pPr>
              <a:defRPr/>
            </a:pPr>
            <a:fld id="{4B9108F0-40DC-4B42-876D-8930D3349CEA}"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1026" name="Picture 54" descr="ASTRON_Header_Small_03_04"/>
          <p:cNvPicPr>
            <a:picLocks noChangeAspect="1" noChangeArrowheads="1"/>
          </p:cNvPicPr>
          <p:nvPr userDrawn="1"/>
        </p:nvPicPr>
        <p:blipFill>
          <a:blip r:embed="rId14" cstate="print"/>
          <a:srcRect/>
          <a:stretch>
            <a:fillRect/>
          </a:stretch>
        </p:blipFill>
        <p:spPr bwMode="auto">
          <a:xfrm>
            <a:off x="3175" y="0"/>
            <a:ext cx="9140825" cy="1382713"/>
          </a:xfrm>
          <a:prstGeom prst="rect">
            <a:avLst/>
          </a:prstGeom>
          <a:noFill/>
          <a:ln w="9525">
            <a:noFill/>
            <a:miter lim="800000"/>
            <a:headEnd/>
            <a:tailEnd/>
          </a:ln>
        </p:spPr>
      </p:pic>
      <p:sp>
        <p:nvSpPr>
          <p:cNvPr id="1027" name="Rectangle 2"/>
          <p:cNvSpPr>
            <a:spLocks noGrp="1" noChangeArrowheads="1"/>
          </p:cNvSpPr>
          <p:nvPr>
            <p:ph type="title"/>
          </p:nvPr>
        </p:nvSpPr>
        <p:spPr bwMode="auto">
          <a:xfrm>
            <a:off x="427038" y="228600"/>
            <a:ext cx="6126162" cy="914400"/>
          </a:xfrm>
          <a:prstGeom prst="rect">
            <a:avLst/>
          </a:prstGeom>
          <a:noFill/>
          <a:ln w="9525">
            <a:noFill/>
            <a:miter lim="800000"/>
            <a:headEnd/>
            <a:tailEnd/>
          </a:ln>
        </p:spPr>
        <p:txBody>
          <a:bodyPr vert="horz" wrap="square" lIns="0" tIns="0" rIns="180000" bIns="0" numCol="1" anchor="t" anchorCtr="0" compatLnSpc="1">
            <a:prstTxWarp prst="textNoShape">
              <a:avLst/>
            </a:prstTxWarp>
          </a:bodyPr>
          <a:lstStyle/>
          <a:p>
            <a:pPr lvl="0"/>
            <a:r>
              <a:rPr lang="en-US" smtClean="0"/>
              <a:t>Click to edit Master title style</a:t>
            </a:r>
          </a:p>
        </p:txBody>
      </p:sp>
      <p:sp>
        <p:nvSpPr>
          <p:cNvPr id="1028" name="Rectangle 3"/>
          <p:cNvSpPr>
            <a:spLocks noGrp="1" noChangeAspect="1" noChangeArrowheads="1"/>
          </p:cNvSpPr>
          <p:nvPr>
            <p:ph type="body" idx="1"/>
          </p:nvPr>
        </p:nvSpPr>
        <p:spPr bwMode="auto">
          <a:xfrm>
            <a:off x="427038" y="1600200"/>
            <a:ext cx="8151812" cy="46894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rot="-5400000">
            <a:off x="8169275" y="4876800"/>
            <a:ext cx="1752600" cy="381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hangingPunct="0">
              <a:lnSpc>
                <a:spcPct val="100000"/>
              </a:lnSpc>
              <a:defRPr sz="1000">
                <a:solidFill>
                  <a:schemeClr val="bg1"/>
                </a:solidFill>
                <a:latin typeface="Verdana" pitchFamily="1"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427038" y="6477000"/>
            <a:ext cx="5897562" cy="381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900">
                <a:solidFill>
                  <a:schemeClr val="bg1"/>
                </a:solidFill>
                <a:latin typeface="Verdana" pitchFamily="1" charset="0"/>
                <a:ea typeface="ＭＳ Ｐゴシック" pitchFamily="1" charset="-128"/>
                <a:cs typeface="+mn-cs"/>
              </a:defRPr>
            </a:lvl1pPr>
          </a:lstStyle>
          <a:p>
            <a:pPr>
              <a:defRPr/>
            </a:pPr>
            <a:r>
              <a:rPr lang="en-US"/>
              <a:t> </a:t>
            </a:r>
          </a:p>
        </p:txBody>
      </p:sp>
      <p:sp>
        <p:nvSpPr>
          <p:cNvPr id="1030" name="Rectangle 6"/>
          <p:cNvSpPr>
            <a:spLocks noGrp="1" noChangeArrowheads="1"/>
          </p:cNvSpPr>
          <p:nvPr>
            <p:ph type="sldNum" sz="quarter" idx="4"/>
          </p:nvPr>
        </p:nvSpPr>
        <p:spPr bwMode="auto">
          <a:xfrm>
            <a:off x="7366000" y="6477000"/>
            <a:ext cx="1219200" cy="381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hangingPunct="0">
              <a:lnSpc>
                <a:spcPct val="100000"/>
              </a:lnSpc>
              <a:defRPr sz="1000">
                <a:solidFill>
                  <a:schemeClr val="bg1"/>
                </a:solidFill>
              </a:defRPr>
            </a:lvl1pPr>
          </a:lstStyle>
          <a:p>
            <a:pPr>
              <a:defRPr/>
            </a:pPr>
            <a:fld id="{C1E0A0B1-CA6C-499E-A9C6-03A7D2F62F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7"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8" r:id="rId12"/>
  </p:sldLayoutIdLst>
  <p:transition/>
  <p:hf hdr="0" dt="0"/>
  <p:txStyles>
    <p:titleStyle>
      <a:lvl1pPr algn="l" rtl="0" eaLnBrk="0" fontAlgn="base" hangingPunct="0">
        <a:spcBef>
          <a:spcPct val="0"/>
        </a:spcBef>
        <a:spcAft>
          <a:spcPct val="0"/>
        </a:spcAft>
        <a:tabLst>
          <a:tab pos="342900" algn="l"/>
        </a:tabLst>
        <a:defRPr sz="2400">
          <a:solidFill>
            <a:schemeClr val="tx2"/>
          </a:solidFill>
          <a:latin typeface="+mj-lt"/>
          <a:ea typeface="ＭＳ Ｐゴシック" pitchFamily="1" charset="-128"/>
          <a:cs typeface="ＭＳ Ｐゴシック" charset="-128"/>
        </a:defRPr>
      </a:lvl1pPr>
      <a:lvl2pPr algn="l" rtl="0" eaLnBrk="0" fontAlgn="base" hangingPunct="0">
        <a:spcBef>
          <a:spcPct val="0"/>
        </a:spcBef>
        <a:spcAft>
          <a:spcPct val="0"/>
        </a:spcAft>
        <a:tabLst>
          <a:tab pos="342900" algn="l"/>
        </a:tabLst>
        <a:defRPr sz="2400">
          <a:solidFill>
            <a:schemeClr val="tx2"/>
          </a:solidFill>
          <a:latin typeface="Verdana" pitchFamily="1" charset="0"/>
          <a:ea typeface="ＭＳ Ｐゴシック" pitchFamily="1" charset="-128"/>
          <a:cs typeface="ＭＳ Ｐゴシック" charset="-128"/>
        </a:defRPr>
      </a:lvl2pPr>
      <a:lvl3pPr algn="l" rtl="0" eaLnBrk="0" fontAlgn="base" hangingPunct="0">
        <a:spcBef>
          <a:spcPct val="0"/>
        </a:spcBef>
        <a:spcAft>
          <a:spcPct val="0"/>
        </a:spcAft>
        <a:tabLst>
          <a:tab pos="342900" algn="l"/>
        </a:tabLst>
        <a:defRPr sz="2400">
          <a:solidFill>
            <a:schemeClr val="tx2"/>
          </a:solidFill>
          <a:latin typeface="Verdana" pitchFamily="1" charset="0"/>
          <a:ea typeface="ＭＳ Ｐゴシック" pitchFamily="1" charset="-128"/>
          <a:cs typeface="ＭＳ Ｐゴシック" charset="-128"/>
        </a:defRPr>
      </a:lvl3pPr>
      <a:lvl4pPr algn="l" rtl="0" eaLnBrk="0" fontAlgn="base" hangingPunct="0">
        <a:spcBef>
          <a:spcPct val="0"/>
        </a:spcBef>
        <a:spcAft>
          <a:spcPct val="0"/>
        </a:spcAft>
        <a:tabLst>
          <a:tab pos="342900" algn="l"/>
        </a:tabLst>
        <a:defRPr sz="2400">
          <a:solidFill>
            <a:schemeClr val="tx2"/>
          </a:solidFill>
          <a:latin typeface="Verdana" pitchFamily="1" charset="0"/>
          <a:ea typeface="ＭＳ Ｐゴシック" pitchFamily="1" charset="-128"/>
          <a:cs typeface="ＭＳ Ｐゴシック" charset="-128"/>
        </a:defRPr>
      </a:lvl4pPr>
      <a:lvl5pPr algn="l" rtl="0" eaLnBrk="0" fontAlgn="base" hangingPunct="0">
        <a:spcBef>
          <a:spcPct val="0"/>
        </a:spcBef>
        <a:spcAft>
          <a:spcPct val="0"/>
        </a:spcAft>
        <a:tabLst>
          <a:tab pos="342900" algn="l"/>
        </a:tabLst>
        <a:defRPr sz="2400">
          <a:solidFill>
            <a:schemeClr val="tx2"/>
          </a:solidFill>
          <a:latin typeface="Verdana" pitchFamily="1" charset="0"/>
          <a:ea typeface="ＭＳ Ｐゴシック" pitchFamily="1" charset="-128"/>
          <a:cs typeface="ＭＳ Ｐゴシック" charset="-128"/>
        </a:defRPr>
      </a:lvl5pPr>
      <a:lvl6pPr marL="457200" algn="l" rtl="0" fontAlgn="base">
        <a:spcBef>
          <a:spcPct val="0"/>
        </a:spcBef>
        <a:spcAft>
          <a:spcPct val="0"/>
        </a:spcAft>
        <a:tabLst>
          <a:tab pos="342900" algn="l"/>
        </a:tabLst>
        <a:defRPr sz="2400">
          <a:solidFill>
            <a:schemeClr val="tx2"/>
          </a:solidFill>
          <a:latin typeface="Verdana" pitchFamily="1" charset="0"/>
          <a:ea typeface="ＭＳ Ｐゴシック" pitchFamily="1" charset="-128"/>
        </a:defRPr>
      </a:lvl6pPr>
      <a:lvl7pPr marL="914400" algn="l" rtl="0" fontAlgn="base">
        <a:spcBef>
          <a:spcPct val="0"/>
        </a:spcBef>
        <a:spcAft>
          <a:spcPct val="0"/>
        </a:spcAft>
        <a:tabLst>
          <a:tab pos="342900" algn="l"/>
        </a:tabLst>
        <a:defRPr sz="2400">
          <a:solidFill>
            <a:schemeClr val="tx2"/>
          </a:solidFill>
          <a:latin typeface="Verdana" pitchFamily="1" charset="0"/>
          <a:ea typeface="ＭＳ Ｐゴシック" pitchFamily="1" charset="-128"/>
        </a:defRPr>
      </a:lvl7pPr>
      <a:lvl8pPr marL="1371600" algn="l" rtl="0" fontAlgn="base">
        <a:spcBef>
          <a:spcPct val="0"/>
        </a:spcBef>
        <a:spcAft>
          <a:spcPct val="0"/>
        </a:spcAft>
        <a:tabLst>
          <a:tab pos="342900" algn="l"/>
        </a:tabLst>
        <a:defRPr sz="2400">
          <a:solidFill>
            <a:schemeClr val="tx2"/>
          </a:solidFill>
          <a:latin typeface="Verdana" pitchFamily="1" charset="0"/>
          <a:ea typeface="ＭＳ Ｐゴシック" pitchFamily="1" charset="-128"/>
        </a:defRPr>
      </a:lvl8pPr>
      <a:lvl9pPr marL="1828800" algn="l" rtl="0" fontAlgn="base">
        <a:spcBef>
          <a:spcPct val="0"/>
        </a:spcBef>
        <a:spcAft>
          <a:spcPct val="0"/>
        </a:spcAft>
        <a:tabLst>
          <a:tab pos="342900" algn="l"/>
        </a:tabLst>
        <a:defRPr sz="2400">
          <a:solidFill>
            <a:schemeClr val="tx2"/>
          </a:solidFill>
          <a:latin typeface="Verdana" pitchFamily="1" charset="0"/>
          <a:ea typeface="ＭＳ Ｐゴシック" pitchFamily="1" charset="-128"/>
        </a:defRPr>
      </a:lvl9pPr>
    </p:titleStyle>
    <p:bodyStyle>
      <a:lvl1pPr marL="193675" indent="-193675" algn="l" rtl="0" eaLnBrk="0" fontAlgn="base" hangingPunct="0">
        <a:lnSpc>
          <a:spcPct val="120000"/>
        </a:lnSpc>
        <a:spcBef>
          <a:spcPct val="0"/>
        </a:spcBef>
        <a:spcAft>
          <a:spcPct val="30000"/>
        </a:spcAft>
        <a:buClr>
          <a:schemeClr val="bg1"/>
        </a:buClr>
        <a:buFont typeface="Wingdings" pitchFamily="2" charset="2"/>
        <a:buChar char="§"/>
        <a:defRPr sz="2000">
          <a:solidFill>
            <a:schemeClr val="tx2"/>
          </a:solidFill>
          <a:latin typeface="+mn-lt"/>
          <a:ea typeface="ＭＳ Ｐゴシック" pitchFamily="1" charset="-128"/>
          <a:cs typeface="ＭＳ Ｐゴシック" charset="-128"/>
        </a:defRPr>
      </a:lvl1pPr>
      <a:lvl2pPr marL="765175" indent="-188913" algn="l" rtl="0" eaLnBrk="0" fontAlgn="base" hangingPunct="0">
        <a:lnSpc>
          <a:spcPct val="120000"/>
        </a:lnSpc>
        <a:spcBef>
          <a:spcPct val="0"/>
        </a:spcBef>
        <a:spcAft>
          <a:spcPct val="30000"/>
        </a:spcAft>
        <a:buClr>
          <a:schemeClr val="bg1"/>
        </a:buClr>
        <a:buFont typeface="Wingdings" pitchFamily="2" charset="2"/>
        <a:buChar char="§"/>
        <a:defRPr sz="2000">
          <a:solidFill>
            <a:schemeClr val="tx2"/>
          </a:solidFill>
          <a:latin typeface="+mn-lt"/>
          <a:ea typeface="ＭＳ Ｐゴシック" pitchFamily="1" charset="-128"/>
        </a:defRPr>
      </a:lvl2pPr>
      <a:lvl3pPr marL="1338263" indent="-195263" algn="l" rtl="0" eaLnBrk="0" fontAlgn="base" hangingPunct="0">
        <a:lnSpc>
          <a:spcPct val="120000"/>
        </a:lnSpc>
        <a:spcBef>
          <a:spcPct val="0"/>
        </a:spcBef>
        <a:spcAft>
          <a:spcPct val="30000"/>
        </a:spcAft>
        <a:buClr>
          <a:schemeClr val="bg1"/>
        </a:buClr>
        <a:buFont typeface="Wingdings" pitchFamily="2" charset="2"/>
        <a:buChar char="§"/>
        <a:defRPr sz="2000">
          <a:solidFill>
            <a:schemeClr val="tx2"/>
          </a:solidFill>
          <a:latin typeface="+mn-lt"/>
          <a:ea typeface="ＭＳ Ｐゴシック" pitchFamily="1" charset="-128"/>
        </a:defRPr>
      </a:lvl3pPr>
      <a:lvl4pPr marL="1909763" indent="-195263" algn="l" rtl="0" eaLnBrk="0" fontAlgn="base" hangingPunct="0">
        <a:lnSpc>
          <a:spcPct val="120000"/>
        </a:lnSpc>
        <a:spcBef>
          <a:spcPct val="0"/>
        </a:spcBef>
        <a:spcAft>
          <a:spcPct val="30000"/>
        </a:spcAft>
        <a:buClr>
          <a:schemeClr val="bg1"/>
        </a:buClr>
        <a:buFont typeface="Wingdings" pitchFamily="2" charset="2"/>
        <a:buChar char="§"/>
        <a:defRPr sz="2000">
          <a:solidFill>
            <a:schemeClr val="tx2"/>
          </a:solidFill>
          <a:latin typeface="+mn-lt"/>
          <a:ea typeface="ＭＳ Ｐゴシック" pitchFamily="1" charset="-128"/>
        </a:defRPr>
      </a:lvl4pPr>
      <a:lvl5pPr marL="2471738" indent="-188913" algn="l" rtl="0" eaLnBrk="0" fontAlgn="base" hangingPunct="0">
        <a:lnSpc>
          <a:spcPct val="120000"/>
        </a:lnSpc>
        <a:spcBef>
          <a:spcPct val="0"/>
        </a:spcBef>
        <a:spcAft>
          <a:spcPct val="30000"/>
        </a:spcAft>
        <a:buClr>
          <a:schemeClr val="bg1"/>
        </a:buClr>
        <a:buFont typeface="Wingdings" pitchFamily="2" charset="2"/>
        <a:buChar char="§"/>
        <a:defRPr sz="2000">
          <a:solidFill>
            <a:schemeClr val="tx2"/>
          </a:solidFill>
          <a:latin typeface="+mn-lt"/>
          <a:ea typeface="ＭＳ Ｐゴシック" pitchFamily="1" charset="-128"/>
        </a:defRPr>
      </a:lvl5pPr>
      <a:lvl6pPr marL="2928938" indent="-188913" algn="l" rtl="0" fontAlgn="base">
        <a:lnSpc>
          <a:spcPct val="120000"/>
        </a:lnSpc>
        <a:spcBef>
          <a:spcPct val="0"/>
        </a:spcBef>
        <a:spcAft>
          <a:spcPct val="30000"/>
        </a:spcAft>
        <a:buClr>
          <a:schemeClr val="bg1"/>
        </a:buClr>
        <a:buFont typeface="Wingdings" pitchFamily="1" charset="2"/>
        <a:buChar char="§"/>
        <a:defRPr sz="2000">
          <a:solidFill>
            <a:schemeClr val="tx2"/>
          </a:solidFill>
          <a:latin typeface="+mn-lt"/>
          <a:ea typeface="+mn-ea"/>
        </a:defRPr>
      </a:lvl6pPr>
      <a:lvl7pPr marL="3386138" indent="-188913" algn="l" rtl="0" fontAlgn="base">
        <a:lnSpc>
          <a:spcPct val="120000"/>
        </a:lnSpc>
        <a:spcBef>
          <a:spcPct val="0"/>
        </a:spcBef>
        <a:spcAft>
          <a:spcPct val="30000"/>
        </a:spcAft>
        <a:buClr>
          <a:schemeClr val="bg1"/>
        </a:buClr>
        <a:buFont typeface="Wingdings" pitchFamily="1" charset="2"/>
        <a:buChar char="§"/>
        <a:defRPr sz="2000">
          <a:solidFill>
            <a:schemeClr val="tx2"/>
          </a:solidFill>
          <a:latin typeface="+mn-lt"/>
          <a:ea typeface="+mn-ea"/>
        </a:defRPr>
      </a:lvl7pPr>
      <a:lvl8pPr marL="3843338" indent="-188913" algn="l" rtl="0" fontAlgn="base">
        <a:lnSpc>
          <a:spcPct val="120000"/>
        </a:lnSpc>
        <a:spcBef>
          <a:spcPct val="0"/>
        </a:spcBef>
        <a:spcAft>
          <a:spcPct val="30000"/>
        </a:spcAft>
        <a:buClr>
          <a:schemeClr val="bg1"/>
        </a:buClr>
        <a:buFont typeface="Wingdings" pitchFamily="1" charset="2"/>
        <a:buChar char="§"/>
        <a:defRPr sz="2000">
          <a:solidFill>
            <a:schemeClr val="tx2"/>
          </a:solidFill>
          <a:latin typeface="+mn-lt"/>
          <a:ea typeface="+mn-ea"/>
        </a:defRPr>
      </a:lvl8pPr>
      <a:lvl9pPr marL="4300538" indent="-188913" algn="l" rtl="0" fontAlgn="base">
        <a:lnSpc>
          <a:spcPct val="120000"/>
        </a:lnSpc>
        <a:spcBef>
          <a:spcPct val="0"/>
        </a:spcBef>
        <a:spcAft>
          <a:spcPct val="30000"/>
        </a:spcAft>
        <a:buClr>
          <a:schemeClr val="bg1"/>
        </a:buClr>
        <a:buFont typeface="Wingdings" pitchFamily="1" charset="2"/>
        <a:buChar char="§"/>
        <a:defRPr sz="2000">
          <a:solidFill>
            <a:schemeClr val="tx2"/>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5.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file:///D:\Users\aboer\Documents\presentaties\filmpjes%20animatie%20en%20plaatjes%20van%20presentaties\chandramovie.mpeg" TargetMode="Externa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video" Target="file:///D:\Users\aboer\Documents\presentaties\filmpjes%20animatie%20en%20plaatjes%20van%20presentaties\lightnew.avi" TargetMode="External"/><Relationship Id="rId1" Type="http://schemas.openxmlformats.org/officeDocument/2006/relationships/video" Target="lightnew.avi" TargetMode="External"/><Relationship Id="rId6" Type="http://schemas.openxmlformats.org/officeDocument/2006/relationships/image" Target="../media/image52.wmf"/><Relationship Id="rId5" Type="http://schemas.openxmlformats.org/officeDocument/2006/relationships/image" Target="../media/image5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audio" Target="file:///D:\Users\aboer\Documents\presentaties\Joeri%20van%20Leeuwen%2018jan2012\PresentationCD\1-B0329.wav" TargetMode="Externa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audio" Target="file:///D:\Users\aboer\Documents\presentaties\Joeri%20van%20Leeuwen%2018jan2012\PresentationCD\2-Vela.wav" TargetMode="Externa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audio" Target="file:///D:\Users\aboer\Documents\presentaties\Joeri%20van%20Leeuwen%2018jan2012\PresentationCD\3-B1937.wav" TargetMode="External"/><Relationship Id="rId5" Type="http://schemas.openxmlformats.org/officeDocument/2006/relationships/image" Target="../media/image56.pn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video" Target="file:///L:\Astron\presentaties\PresentationCD\Rowe\merge.avi" TargetMode="External"/><Relationship Id="rId7" Type="http://schemas.openxmlformats.org/officeDocument/2006/relationships/image" Target="../media/image57.png"/><Relationship Id="rId2" Type="http://schemas.openxmlformats.org/officeDocument/2006/relationships/video" Target="file:///L:\Astron\presentaties\PresentationCD\Rowe\BinaryFirstAnimPAL.mpg" TargetMode="External"/><Relationship Id="rId1" Type="http://schemas.openxmlformats.org/officeDocument/2006/relationships/audio" Target="file:///D:\Users\aboer\Documents\presentaties\Joeri%20van%20Leeuwen%2018jan2012\PresentationCD\4-Ambulanc.wav" TargetMode="External"/><Relationship Id="rId6" Type="http://schemas.openxmlformats.org/officeDocument/2006/relationships/image" Target="../media/image56.pn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gif"/><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85.jpe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hyperlink" Target="http://www.astron.nl/dailyimage/pictures/20060905/VALARRY_01.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 Target="slide5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 Target="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01.png"/><Relationship Id="rId4" Type="http://schemas.openxmlformats.org/officeDocument/2006/relationships/image" Target="../media/image10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47"/>
          <p:cNvSpPr>
            <a:spLocks noGrp="1" noChangeArrowheads="1"/>
          </p:cNvSpPr>
          <p:nvPr>
            <p:ph type="ctrTitle"/>
          </p:nvPr>
        </p:nvSpPr>
        <p:spPr/>
        <p:txBody>
          <a:bodyPr/>
          <a:lstStyle/>
          <a:p>
            <a:r>
              <a:rPr lang="nl-NL" dirty="0" smtClean="0">
                <a:ea typeface="ＭＳ Ｐゴシック" pitchFamily="34" charset="-128"/>
              </a:rPr>
              <a:t>Onderzoek bij ASTRON</a:t>
            </a:r>
          </a:p>
        </p:txBody>
      </p:sp>
      <p:sp>
        <p:nvSpPr>
          <p:cNvPr id="3075" name="Rectangle 1048"/>
          <p:cNvSpPr>
            <a:spLocks noGrp="1" noChangeArrowheads="1"/>
          </p:cNvSpPr>
          <p:nvPr>
            <p:ph type="subTitle" idx="1"/>
          </p:nvPr>
        </p:nvSpPr>
        <p:spPr>
          <a:xfrm>
            <a:off x="467544" y="4509120"/>
            <a:ext cx="7466012" cy="1720552"/>
          </a:xfrm>
        </p:spPr>
        <p:txBody>
          <a:bodyPr/>
          <a:lstStyle/>
          <a:p>
            <a:pPr>
              <a:buFont typeface="Wingdings" pitchFamily="2" charset="2"/>
              <a:buNone/>
            </a:pPr>
            <a:endParaRPr lang="nl-NL" sz="2000" dirty="0" smtClean="0">
              <a:ea typeface="ＭＳ Ｐゴシック" pitchFamily="34" charset="-128"/>
            </a:endParaRPr>
          </a:p>
          <a:p>
            <a:pPr>
              <a:buFont typeface="Wingdings" pitchFamily="2" charset="2"/>
              <a:buNone/>
            </a:pPr>
            <a:r>
              <a:rPr lang="nl-NL" sz="2000" dirty="0" smtClean="0">
                <a:ea typeface="ＭＳ Ｐゴシック" pitchFamily="34" charset="-128"/>
              </a:rPr>
              <a:t>NAAM school of instituut</a:t>
            </a:r>
          </a:p>
          <a:p>
            <a:pPr>
              <a:buFont typeface="Wingdings" pitchFamily="2" charset="2"/>
              <a:buNone/>
            </a:pPr>
            <a:r>
              <a:rPr lang="nl-NL" sz="2000" dirty="0" smtClean="0">
                <a:ea typeface="ＭＳ Ｐゴシック" pitchFamily="34" charset="-128"/>
              </a:rPr>
              <a:t>Naam spreker</a:t>
            </a:r>
          </a:p>
          <a:p>
            <a:pPr>
              <a:buFont typeface="Wingdings" pitchFamily="2" charset="2"/>
              <a:buNone/>
            </a:pPr>
            <a:r>
              <a:rPr lang="nl-NL" sz="2000" dirty="0" smtClean="0">
                <a:ea typeface="ＭＳ Ｐゴシック" pitchFamily="34" charset="-128"/>
              </a:rPr>
              <a:t>datum</a:t>
            </a:r>
          </a:p>
        </p:txBody>
      </p:sp>
      <p:sp>
        <p:nvSpPr>
          <p:cNvPr id="3076" name="Rectangle 6"/>
          <p:cNvSpPr>
            <a:spLocks noGrp="1" noChangeArrowheads="1"/>
          </p:cNvSpPr>
          <p:nvPr>
            <p:ph type="sldNum" sz="quarter" idx="11"/>
          </p:nvPr>
        </p:nvSpPr>
        <p:spPr>
          <a:noFill/>
        </p:spPr>
        <p:txBody>
          <a:bodyPr/>
          <a:lstStyle/>
          <a:p>
            <a:fld id="{81AC2E95-F9AD-4A1C-982D-29C3571C67BC}" type="slidenum">
              <a:rPr lang="en-US" smtClean="0"/>
              <a:pPr/>
              <a:t>1</a:t>
            </a:fld>
            <a:endParaRPr lang="en-US" smtClean="0"/>
          </a:p>
        </p:txBody>
      </p:sp>
      <p:sp>
        <p:nvSpPr>
          <p:cNvPr id="3077" name="Rectangle 5"/>
          <p:cNvSpPr>
            <a:spLocks noGrp="1" noChangeArrowheads="1"/>
          </p:cNvSpPr>
          <p:nvPr>
            <p:ph type="ftr" sz="quarter" idx="12"/>
          </p:nvPr>
        </p:nvSpPr>
        <p:spPr>
          <a:noFill/>
        </p:spPr>
        <p:txBody>
          <a:bodyPr/>
          <a:lstStyle/>
          <a:p>
            <a:r>
              <a:rPr lang="en-US" dirty="0" smtClean="0">
                <a:latin typeface="Verdana" pitchFamily="34" charset="0"/>
                <a:ea typeface="ＭＳ Ｐゴシック" pitchFamily="34" charset="-128"/>
              </a:rPr>
              <a:t> ASTRON is part of the Netherlands </a:t>
            </a:r>
            <a:r>
              <a:rPr lang="en-US" dirty="0" err="1" smtClean="0">
                <a:latin typeface="Verdana" pitchFamily="34" charset="0"/>
                <a:ea typeface="ＭＳ Ｐゴシック" pitchFamily="34" charset="-128"/>
              </a:rPr>
              <a:t>Organisation</a:t>
            </a:r>
            <a:r>
              <a:rPr lang="en-US" dirty="0" smtClean="0">
                <a:latin typeface="Verdana" pitchFamily="34" charset="0"/>
                <a:ea typeface="ＭＳ Ｐゴシック" pitchFamily="34" charset="-128"/>
              </a:rPr>
              <a:t> for Scientific Research (NWO)</a:t>
            </a:r>
          </a:p>
        </p:txBody>
      </p:sp>
      <p:sp>
        <p:nvSpPr>
          <p:cNvPr id="3078" name="Rectangle 1041"/>
          <p:cNvSpPr>
            <a:spLocks noChangeArrowheads="1"/>
          </p:cNvSpPr>
          <p:nvPr/>
        </p:nvSpPr>
        <p:spPr bwMode="auto">
          <a:xfrm>
            <a:off x="-165100" y="195263"/>
            <a:ext cx="0" cy="444500"/>
          </a:xfrm>
          <a:prstGeom prst="rect">
            <a:avLst/>
          </a:prstGeom>
          <a:noFill/>
          <a:ln w="9525">
            <a:noFill/>
            <a:miter lim="800000"/>
            <a:headEnd/>
            <a:tailEnd/>
          </a:ln>
        </p:spPr>
        <p:txBody>
          <a:bodyPr wrap="none" lIns="0" tIns="0" rIns="0" bIns="0">
            <a:spAutoFit/>
          </a:bodyPr>
          <a:lstStyle/>
          <a:p>
            <a:endParaRPr lang="nl-NL"/>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p:cNvPicPr>
          <p:nvPr/>
        </p:nvPicPr>
        <p:blipFill>
          <a:blip r:embed="rId3" cstate="print"/>
          <a:srcRect/>
          <a:stretch>
            <a:fillRect/>
          </a:stretch>
        </p:blipFill>
        <p:spPr bwMode="auto">
          <a:xfrm>
            <a:off x="5105400" y="3429000"/>
            <a:ext cx="3860800" cy="2895600"/>
          </a:xfrm>
          <a:prstGeom prst="rect">
            <a:avLst/>
          </a:prstGeom>
          <a:noFill/>
          <a:ln w="9525">
            <a:noFill/>
            <a:miter lim="800000"/>
            <a:headEnd/>
            <a:tailEnd/>
          </a:ln>
        </p:spPr>
      </p:pic>
      <p:sp>
        <p:nvSpPr>
          <p:cNvPr id="9219" name="Titel 1"/>
          <p:cNvSpPr>
            <a:spLocks noGrp="1"/>
          </p:cNvSpPr>
          <p:nvPr>
            <p:ph type="title"/>
          </p:nvPr>
        </p:nvSpPr>
        <p:spPr/>
        <p:txBody>
          <a:bodyPr/>
          <a:lstStyle/>
          <a:p>
            <a:pPr eaLnBrk="1" hangingPunct="1"/>
            <a:r>
              <a:rPr lang="nl-NL" smtClean="0">
                <a:ea typeface="ＭＳ Ｐゴシック" pitchFamily="34" charset="-128"/>
              </a:rPr>
              <a:t>3. Astronomiegroep</a:t>
            </a:r>
          </a:p>
        </p:txBody>
      </p:sp>
      <p:sp>
        <p:nvSpPr>
          <p:cNvPr id="9220"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9221" name="Tijdelijke aanduiding voor dianummer 4"/>
          <p:cNvSpPr>
            <a:spLocks noGrp="1"/>
          </p:cNvSpPr>
          <p:nvPr>
            <p:ph type="sldNum" sz="quarter" idx="12"/>
          </p:nvPr>
        </p:nvSpPr>
        <p:spPr>
          <a:noFill/>
        </p:spPr>
        <p:txBody>
          <a:bodyPr/>
          <a:lstStyle/>
          <a:p>
            <a:fld id="{1DB4808D-5E7C-45C5-9E52-17DCC883239A}" type="slidenum">
              <a:rPr lang="en-US" smtClean="0"/>
              <a:pPr/>
              <a:t>10</a:t>
            </a:fld>
            <a:endParaRPr lang="en-US" smtClean="0"/>
          </a:p>
        </p:txBody>
      </p:sp>
      <p:sp>
        <p:nvSpPr>
          <p:cNvPr id="9222" name="Text Box 2"/>
          <p:cNvSpPr txBox="1">
            <a:spLocks noChangeArrowheads="1"/>
          </p:cNvSpPr>
          <p:nvPr/>
        </p:nvSpPr>
        <p:spPr bwMode="auto">
          <a:xfrm>
            <a:off x="306388" y="1447800"/>
            <a:ext cx="8151812" cy="4689475"/>
          </a:xfrm>
          <a:prstGeom prst="rect">
            <a:avLst/>
          </a:prstGeom>
          <a:noFill/>
          <a:ln w="9525">
            <a:noFill/>
            <a:round/>
            <a:headEnd/>
            <a:tailEnd/>
          </a:ln>
        </p:spPr>
        <p:txBody>
          <a:bodyPr lIns="0" tIns="0" rIns="0" bIns="0"/>
          <a:lstStyle/>
          <a:p>
            <a:pPr marL="192088" indent="-192088">
              <a:spcAft>
                <a:spcPts val="750"/>
              </a:spcAft>
              <a:buClr>
                <a:srgbClr val="FFFFFF"/>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dirty="0">
                <a:solidFill>
                  <a:srgbClr val="10207C"/>
                </a:solidFill>
              </a:rPr>
              <a:t>Antwoord zoeken naar grote vragen in de wereld:</a:t>
            </a:r>
          </a:p>
          <a:p>
            <a:pPr marL="763588" lvl="1" indent="-188913">
              <a:spcAft>
                <a:spcPts val="750"/>
              </a:spcAft>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dirty="0">
                <a:solidFill>
                  <a:srgbClr val="10207C"/>
                </a:solidFill>
              </a:rPr>
              <a:t>Wat is er buiten de Aarde?</a:t>
            </a:r>
          </a:p>
          <a:p>
            <a:pPr marL="763588" lvl="1" indent="-188913">
              <a:spcAft>
                <a:spcPts val="750"/>
              </a:spcAft>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dirty="0">
                <a:solidFill>
                  <a:srgbClr val="10207C"/>
                </a:solidFill>
              </a:rPr>
              <a:t>Wat is de oorsprong van alles?</a:t>
            </a:r>
          </a:p>
          <a:p>
            <a:pPr marL="763588" lvl="1" indent="-188913">
              <a:spcAft>
                <a:spcPts val="750"/>
              </a:spcAft>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dirty="0">
                <a:solidFill>
                  <a:srgbClr val="10207C"/>
                </a:solidFill>
              </a:rPr>
              <a:t>Wat is het uiteindelijke lot van het universum?</a:t>
            </a:r>
          </a:p>
          <a:p>
            <a:pPr marL="763588" lvl="1" indent="-188913">
              <a:spcAft>
                <a:spcPts val="750"/>
              </a:spcAft>
              <a:buClr>
                <a:srgbClr val="FFFFFF"/>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nl-NL" sz="2000" dirty="0">
              <a:solidFill>
                <a:srgbClr val="10207C"/>
              </a:solidFill>
            </a:endParaRPr>
          </a:p>
          <a:p>
            <a:pPr marL="192088" indent="-192088">
              <a:spcAft>
                <a:spcPts val="750"/>
              </a:spcAft>
              <a:buClr>
                <a:srgbClr val="FFFFFF"/>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dirty="0">
                <a:solidFill>
                  <a:srgbClr val="10207C"/>
                </a:solidFill>
              </a:rPr>
              <a:t>Met behulp van:</a:t>
            </a:r>
          </a:p>
          <a:p>
            <a:pPr marL="763588" lvl="1" indent="-188913">
              <a:spcAft>
                <a:spcPts val="750"/>
              </a:spcAft>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dirty="0">
                <a:solidFill>
                  <a:srgbClr val="10207C"/>
                </a:solidFill>
              </a:rPr>
              <a:t>Waarnemingen van telescopen</a:t>
            </a:r>
          </a:p>
          <a:p>
            <a:pPr marL="763588" lvl="1" indent="-188913">
              <a:spcAft>
                <a:spcPts val="750"/>
              </a:spcAft>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dirty="0">
                <a:solidFill>
                  <a:srgbClr val="10207C"/>
                </a:solidFill>
              </a:rPr>
              <a:t>Natuur/wiskundige theorie</a:t>
            </a:r>
          </a:p>
          <a:p>
            <a:pPr marL="763588" lvl="1" indent="-188913">
              <a:spcAft>
                <a:spcPts val="750"/>
              </a:spcAft>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dirty="0">
                <a:solidFill>
                  <a:srgbClr val="10207C"/>
                </a:solidFill>
              </a:rPr>
              <a:t>computersimulaties</a:t>
            </a:r>
          </a:p>
          <a:p>
            <a:pPr marL="763588" lvl="1" indent="-188913">
              <a:spcAft>
                <a:spcPts val="750"/>
              </a:spcAft>
              <a:buClr>
                <a:srgbClr val="FFFFFF"/>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000" dirty="0">
              <a:solidFill>
                <a:srgbClr val="FFFFFF"/>
              </a:solidFill>
            </a:endParaRPr>
          </a:p>
          <a:p>
            <a:pPr marL="763588" lvl="1" indent="-188913">
              <a:spcAft>
                <a:spcPts val="750"/>
              </a:spcAft>
              <a:buClr>
                <a:srgbClr val="FFFFFF"/>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000" dirty="0">
              <a:solidFill>
                <a:srgbClr val="FFFFFF"/>
              </a:solidFill>
            </a:endParaRPr>
          </a:p>
          <a:p>
            <a:pPr marL="192088" indent="-192088">
              <a:spcAft>
                <a:spcPts val="750"/>
              </a:spcAft>
              <a:buClr>
                <a:srgbClr val="FFFFFF"/>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000" dirty="0">
              <a:solidFill>
                <a:srgbClr val="FFFFFF"/>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pPr eaLnBrk="1" hangingPunct="1"/>
            <a:r>
              <a:rPr lang="en-US" smtClean="0">
                <a:ea typeface="ＭＳ Ｐゴシック" pitchFamily="34" charset="-128"/>
              </a:rPr>
              <a:t>3. Astronomiegroep</a:t>
            </a:r>
          </a:p>
        </p:txBody>
      </p:sp>
      <p:sp>
        <p:nvSpPr>
          <p:cNvPr id="10243" name="Tijdelijke aanduiding voor inhoud 2"/>
          <p:cNvSpPr>
            <a:spLocks noGrp="1"/>
          </p:cNvSpPr>
          <p:nvPr>
            <p:ph idx="1"/>
          </p:nvPr>
        </p:nvSpPr>
        <p:spPr>
          <a:xfrm>
            <a:off x="458788" y="1254125"/>
            <a:ext cx="8151812" cy="4689475"/>
          </a:xfrm>
        </p:spPr>
        <p:txBody>
          <a:bodyPr/>
          <a:lstStyle/>
          <a:p>
            <a:r>
              <a:rPr lang="nl-NL" smtClean="0">
                <a:ea typeface="ＭＳ Ｐゴシック" pitchFamily="34" charset="-128"/>
              </a:rPr>
              <a:t>Variatie in onderwerpen, bijvoorbeeld:</a:t>
            </a:r>
          </a:p>
          <a:p>
            <a:pPr lvl="2">
              <a:buFont typeface="Arial" charset="0"/>
              <a:buChar char="•"/>
            </a:pPr>
            <a:r>
              <a:rPr lang="nl-NL" smtClean="0">
                <a:ea typeface="ＭＳ Ｐゴシック" pitchFamily="34" charset="-128"/>
              </a:rPr>
              <a:t>Bijzondere sterren, zoals pulsars</a:t>
            </a:r>
          </a:p>
          <a:p>
            <a:pPr lvl="2">
              <a:buFont typeface="Arial" charset="0"/>
              <a:buChar char="•"/>
            </a:pPr>
            <a:r>
              <a:rPr lang="nl-NL" smtClean="0">
                <a:ea typeface="ＭＳ Ｐゴシック" pitchFamily="34" charset="-128"/>
              </a:rPr>
              <a:t>De geboorte van sterren</a:t>
            </a:r>
          </a:p>
          <a:p>
            <a:pPr lvl="2">
              <a:buFont typeface="Arial" charset="0"/>
              <a:buChar char="•"/>
            </a:pPr>
            <a:r>
              <a:rPr lang="nl-NL" smtClean="0">
                <a:ea typeface="ＭＳ Ｐゴシック" pitchFamily="34" charset="-128"/>
              </a:rPr>
              <a:t>Sterrenstelsels met een centraal actief zwart gat</a:t>
            </a:r>
          </a:p>
          <a:p>
            <a:pPr lvl="2">
              <a:buFont typeface="Arial" charset="0"/>
              <a:buChar char="•"/>
            </a:pPr>
            <a:r>
              <a:rPr lang="nl-NL" smtClean="0">
                <a:ea typeface="ＭＳ Ｐゴシック" pitchFamily="34" charset="-128"/>
              </a:rPr>
              <a:t>Studie van ver weg gelegen sterrenstelsels: structuren en evolutie</a:t>
            </a:r>
            <a:endParaRPr lang="en-US" smtClean="0">
              <a:ea typeface="ＭＳ Ｐゴシック" pitchFamily="34" charset="-128"/>
            </a:endParaRPr>
          </a:p>
          <a:p>
            <a:pPr eaLnBrk="1" hangingPunct="1"/>
            <a:endParaRPr lang="nl-NL" smtClean="0">
              <a:ea typeface="ＭＳ Ｐゴシック" pitchFamily="34" charset="-128"/>
            </a:endParaRPr>
          </a:p>
        </p:txBody>
      </p:sp>
      <p:sp>
        <p:nvSpPr>
          <p:cNvPr id="10244" name="Tijdelijke aanduiding voor voettekst 3"/>
          <p:cNvSpPr>
            <a:spLocks noGrp="1"/>
          </p:cNvSpPr>
          <p:nvPr>
            <p:ph type="ftr" sz="quarter" idx="11"/>
          </p:nvPr>
        </p:nvSpPr>
        <p:spPr>
          <a:xfrm>
            <a:off x="468313" y="6504384"/>
            <a:ext cx="5897562" cy="381000"/>
          </a:xfrm>
          <a:noFill/>
        </p:spPr>
        <p:txBody>
          <a:bodyPr/>
          <a:lstStyle/>
          <a:p>
            <a:r>
              <a:rPr lang="nl-NL" dirty="0" smtClean="0">
                <a:latin typeface="Verdana" pitchFamily="34" charset="0"/>
                <a:ea typeface="ＭＳ Ｐゴシック" pitchFamily="34" charset="-128"/>
              </a:rPr>
              <a:t>Onderzoek bij ASTRON	middelbare school</a:t>
            </a:r>
            <a:endParaRPr lang="en-US" dirty="0" smtClean="0">
              <a:latin typeface="Verdana" pitchFamily="34" charset="0"/>
              <a:ea typeface="ＭＳ Ｐゴシック" pitchFamily="34" charset="-128"/>
            </a:endParaRPr>
          </a:p>
        </p:txBody>
      </p:sp>
      <p:sp>
        <p:nvSpPr>
          <p:cNvPr id="10245" name="Tijdelijke aanduiding voor dianummer 4"/>
          <p:cNvSpPr>
            <a:spLocks noGrp="1"/>
          </p:cNvSpPr>
          <p:nvPr>
            <p:ph type="sldNum" sz="quarter" idx="12"/>
          </p:nvPr>
        </p:nvSpPr>
        <p:spPr>
          <a:noFill/>
        </p:spPr>
        <p:txBody>
          <a:bodyPr/>
          <a:lstStyle/>
          <a:p>
            <a:fld id="{0AD0EE07-1F20-4AB8-BBD9-14A74B68D342}" type="slidenum">
              <a:rPr lang="en-US" smtClean="0"/>
              <a:pPr/>
              <a:t>11</a:t>
            </a:fld>
            <a:endParaRPr lang="en-US" smtClean="0"/>
          </a:p>
        </p:txBody>
      </p:sp>
      <p:pic>
        <p:nvPicPr>
          <p:cNvPr id="10246" name="Picture 4" descr="cyga_radio_colour"/>
          <p:cNvPicPr>
            <a:picLocks noChangeAspect="1" noChangeArrowheads="1"/>
          </p:cNvPicPr>
          <p:nvPr/>
        </p:nvPicPr>
        <p:blipFill>
          <a:blip r:embed="rId3" cstate="print"/>
          <a:srcRect/>
          <a:stretch>
            <a:fillRect/>
          </a:stretch>
        </p:blipFill>
        <p:spPr bwMode="auto">
          <a:xfrm>
            <a:off x="6324600" y="5029200"/>
            <a:ext cx="2667000" cy="1566863"/>
          </a:xfrm>
          <a:prstGeom prst="rect">
            <a:avLst/>
          </a:prstGeom>
          <a:noFill/>
          <a:ln w="9525">
            <a:noFill/>
            <a:miter lim="800000"/>
            <a:headEnd/>
            <a:tailEnd/>
          </a:ln>
        </p:spPr>
      </p:pic>
      <p:pic>
        <p:nvPicPr>
          <p:cNvPr id="10247" name="Picture 8" descr="noao_eagle_nebula_002.jpg                                      009E9AB4Macintosh HD                   C15F70E5:"/>
          <p:cNvPicPr>
            <a:picLocks noChangeAspect="1" noChangeArrowheads="1"/>
          </p:cNvPicPr>
          <p:nvPr/>
        </p:nvPicPr>
        <p:blipFill>
          <a:blip r:embed="rId4" cstate="print"/>
          <a:srcRect/>
          <a:stretch>
            <a:fillRect/>
          </a:stretch>
        </p:blipFill>
        <p:spPr bwMode="auto">
          <a:xfrm>
            <a:off x="3886200" y="3962400"/>
            <a:ext cx="2306638" cy="2362200"/>
          </a:xfrm>
          <a:prstGeom prst="rect">
            <a:avLst/>
          </a:prstGeom>
          <a:noFill/>
          <a:ln w="9525">
            <a:noFill/>
            <a:miter lim="800000"/>
            <a:headEnd/>
            <a:tailEnd/>
          </a:ln>
        </p:spPr>
      </p:pic>
      <p:grpSp>
        <p:nvGrpSpPr>
          <p:cNvPr id="10248" name="Group 13"/>
          <p:cNvGrpSpPr>
            <a:grpSpLocks/>
          </p:cNvGrpSpPr>
          <p:nvPr/>
        </p:nvGrpSpPr>
        <p:grpSpPr bwMode="auto">
          <a:xfrm>
            <a:off x="76200" y="3886200"/>
            <a:ext cx="3684588" cy="2451100"/>
            <a:chOff x="48" y="2448"/>
            <a:chExt cx="2321" cy="1544"/>
          </a:xfrm>
        </p:grpSpPr>
        <p:pic>
          <p:nvPicPr>
            <p:cNvPr id="10252" name="Picture 10" descr="milkyway_garlick.jpg                                           009E9AB4Macintosh HD                   C15F70E5:"/>
            <p:cNvPicPr>
              <a:picLocks noChangeAspect="1" noChangeArrowheads="1"/>
            </p:cNvPicPr>
            <p:nvPr/>
          </p:nvPicPr>
          <p:blipFill>
            <a:blip r:embed="rId5" cstate="print"/>
            <a:srcRect/>
            <a:stretch>
              <a:fillRect/>
            </a:stretch>
          </p:blipFill>
          <p:spPr bwMode="auto">
            <a:xfrm>
              <a:off x="144" y="2496"/>
              <a:ext cx="2225" cy="1496"/>
            </a:xfrm>
            <a:prstGeom prst="rect">
              <a:avLst/>
            </a:prstGeom>
            <a:noFill/>
            <a:ln w="9525">
              <a:noFill/>
              <a:miter lim="800000"/>
              <a:headEnd/>
              <a:tailEnd/>
            </a:ln>
          </p:spPr>
        </p:pic>
        <p:sp>
          <p:nvSpPr>
            <p:cNvPr id="10253" name="AutoShape 11"/>
            <p:cNvSpPr>
              <a:spLocks noChangeArrowheads="1"/>
            </p:cNvSpPr>
            <p:nvPr/>
          </p:nvSpPr>
          <p:spPr bwMode="auto">
            <a:xfrm>
              <a:off x="48" y="2448"/>
              <a:ext cx="624" cy="672"/>
            </a:xfrm>
            <a:prstGeom prst="downArrowCallout">
              <a:avLst>
                <a:gd name="adj1" fmla="val 5204"/>
                <a:gd name="adj2" fmla="val 11282"/>
                <a:gd name="adj3" fmla="val 21917"/>
                <a:gd name="adj4" fmla="val 44347"/>
              </a:avLst>
            </a:prstGeom>
            <a:solidFill>
              <a:schemeClr val="bg1"/>
            </a:solidFill>
            <a:ln w="9525">
              <a:solidFill>
                <a:schemeClr val="tx2"/>
              </a:solidFill>
              <a:miter lim="800000"/>
              <a:headEnd/>
              <a:tailEnd/>
            </a:ln>
          </p:spPr>
          <p:txBody>
            <a:bodyPr wrap="none" lIns="0" tIns="0" rIns="0" bIns="0" anchor="ctr"/>
            <a:lstStyle/>
            <a:p>
              <a:endParaRPr lang="nl-NL"/>
            </a:p>
          </p:txBody>
        </p:sp>
        <p:sp>
          <p:nvSpPr>
            <p:cNvPr id="10254" name="Rectangle 12"/>
            <p:cNvSpPr>
              <a:spLocks noChangeArrowheads="1"/>
            </p:cNvSpPr>
            <p:nvPr/>
          </p:nvSpPr>
          <p:spPr bwMode="auto">
            <a:xfrm>
              <a:off x="48" y="2448"/>
              <a:ext cx="617" cy="280"/>
            </a:xfrm>
            <a:prstGeom prst="rect">
              <a:avLst/>
            </a:prstGeom>
            <a:noFill/>
            <a:ln w="9525">
              <a:noFill/>
              <a:miter lim="800000"/>
              <a:headEnd/>
              <a:tailEnd/>
            </a:ln>
          </p:spPr>
          <p:txBody>
            <a:bodyPr lIns="0" tIns="0" rIns="0" bIns="0">
              <a:spAutoFit/>
            </a:bodyPr>
            <a:lstStyle/>
            <a:p>
              <a:pPr algn="ctr"/>
              <a:r>
                <a:rPr lang="en-US" sz="1200">
                  <a:solidFill>
                    <a:schemeClr val="tx2"/>
                  </a:solidFill>
                </a:rPr>
                <a:t>U bevindt zich hier</a:t>
              </a:r>
              <a:endParaRPr lang="en-US"/>
            </a:p>
          </p:txBody>
        </p:sp>
      </p:grpSp>
      <p:grpSp>
        <p:nvGrpSpPr>
          <p:cNvPr id="10249" name="Group 16"/>
          <p:cNvGrpSpPr>
            <a:grpSpLocks/>
          </p:cNvGrpSpPr>
          <p:nvPr/>
        </p:nvGrpSpPr>
        <p:grpSpPr bwMode="auto">
          <a:xfrm>
            <a:off x="7467600" y="3657600"/>
            <a:ext cx="1562100" cy="1492250"/>
            <a:chOff x="4704" y="2304"/>
            <a:chExt cx="984" cy="940"/>
          </a:xfrm>
        </p:grpSpPr>
        <p:pic>
          <p:nvPicPr>
            <p:cNvPr id="10250" name="Picture 14" descr="blackholejet.jpg                                               009E9AB4Macintosh HD                   C15F70E5:"/>
            <p:cNvPicPr>
              <a:picLocks noChangeAspect="1" noChangeArrowheads="1"/>
            </p:cNvPicPr>
            <p:nvPr/>
          </p:nvPicPr>
          <p:blipFill>
            <a:blip r:embed="rId6" cstate="print"/>
            <a:srcRect/>
            <a:stretch>
              <a:fillRect/>
            </a:stretch>
          </p:blipFill>
          <p:spPr bwMode="auto">
            <a:xfrm>
              <a:off x="4704" y="2304"/>
              <a:ext cx="984" cy="940"/>
            </a:xfrm>
            <a:prstGeom prst="rect">
              <a:avLst/>
            </a:prstGeom>
            <a:noFill/>
            <a:ln w="9525">
              <a:noFill/>
              <a:miter lim="800000"/>
              <a:headEnd/>
              <a:tailEnd/>
            </a:ln>
          </p:spPr>
        </p:pic>
        <p:sp>
          <p:nvSpPr>
            <p:cNvPr id="10251" name="Rectangle 15"/>
            <p:cNvSpPr>
              <a:spLocks noChangeArrowheads="1"/>
            </p:cNvSpPr>
            <p:nvPr/>
          </p:nvSpPr>
          <p:spPr bwMode="auto">
            <a:xfrm>
              <a:off x="4704" y="2400"/>
              <a:ext cx="240" cy="288"/>
            </a:xfrm>
            <a:prstGeom prst="rect">
              <a:avLst/>
            </a:prstGeom>
            <a:solidFill>
              <a:schemeClr val="tx1"/>
            </a:solidFill>
            <a:ln w="9525">
              <a:noFill/>
              <a:miter lim="800000"/>
              <a:headEnd/>
              <a:tailEnd/>
            </a:ln>
          </p:spPr>
          <p:txBody>
            <a:bodyPr wrap="none" lIns="0" tIns="0" rIns="0" bIns="0" anchor="ctr"/>
            <a:lstStyle/>
            <a:p>
              <a:endParaRPr lang="nl-NL"/>
            </a:p>
          </p:txBody>
        </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1280" y="81280"/>
            <a:ext cx="7529338" cy="914400"/>
          </a:xfrm>
        </p:spPr>
        <p:txBody>
          <a:bodyPr/>
          <a:lstStyle/>
          <a:p>
            <a:r>
              <a:rPr lang="nl-NL" dirty="0" smtClean="0"/>
              <a:t>Astronomen bij ASTRON werken aan veel verschillende wetenschappelijke onderwerpen. </a:t>
            </a:r>
            <a:endParaRPr lang="nl-NL" dirty="0"/>
          </a:p>
        </p:txBody>
      </p:sp>
      <p:sp>
        <p:nvSpPr>
          <p:cNvPr id="4" name="Footer Placeholder 3"/>
          <p:cNvSpPr>
            <a:spLocks noGrp="1"/>
          </p:cNvSpPr>
          <p:nvPr>
            <p:ph type="ftr" sz="quarter" idx="11"/>
          </p:nvPr>
        </p:nvSpPr>
        <p:spPr/>
        <p:txBody>
          <a:bodyPr/>
          <a:lstStyle/>
          <a:p>
            <a:pPr>
              <a:defRPr/>
            </a:pPr>
            <a:r>
              <a:rPr lang="en-US" smtClean="0"/>
              <a:t> </a:t>
            </a:r>
            <a:endParaRPr lang="en-US"/>
          </a:p>
        </p:txBody>
      </p:sp>
      <p:sp>
        <p:nvSpPr>
          <p:cNvPr id="5" name="Slide Number Placeholder 4"/>
          <p:cNvSpPr>
            <a:spLocks noGrp="1"/>
          </p:cNvSpPr>
          <p:nvPr>
            <p:ph type="sldNum" sz="quarter" idx="12"/>
          </p:nvPr>
        </p:nvSpPr>
        <p:spPr/>
        <p:txBody>
          <a:bodyPr/>
          <a:lstStyle/>
          <a:p>
            <a:pPr>
              <a:defRPr/>
            </a:pPr>
            <a:fld id="{DF1D5A25-FA65-4FBF-B455-E581190A0B9C}" type="slidenum">
              <a:rPr lang="en-US" smtClean="0"/>
              <a:pPr>
                <a:defRPr/>
              </a:pPr>
              <a:t>12</a:t>
            </a:fld>
            <a:endParaRPr lang="en-US"/>
          </a:p>
        </p:txBody>
      </p:sp>
      <p:pic>
        <p:nvPicPr>
          <p:cNvPr id="121858" name="Picture 2"/>
          <p:cNvPicPr>
            <a:picLocks noGrp="1" noChangeAspect="1" noChangeArrowheads="1"/>
          </p:cNvPicPr>
          <p:nvPr>
            <p:ph idx="1"/>
          </p:nvPr>
        </p:nvPicPr>
        <p:blipFill>
          <a:blip r:embed="rId3" cstate="print"/>
          <a:srcRect/>
          <a:stretch>
            <a:fillRect/>
          </a:stretch>
        </p:blipFill>
        <p:spPr bwMode="auto">
          <a:xfrm>
            <a:off x="683568" y="1412776"/>
            <a:ext cx="7056784" cy="5137229"/>
          </a:xfrm>
          <a:prstGeom prst="rect">
            <a:avLst/>
          </a:prstGeom>
          <a:noFill/>
          <a:ln w="9525">
            <a:noFill/>
            <a:miter lim="800000"/>
            <a:headEnd/>
            <a:tailEnd/>
          </a:ln>
        </p:spPr>
      </p:pic>
      <p:sp>
        <p:nvSpPr>
          <p:cNvPr id="7" name="TextBox 6"/>
          <p:cNvSpPr txBox="1"/>
          <p:nvPr/>
        </p:nvSpPr>
        <p:spPr>
          <a:xfrm>
            <a:off x="5508104" y="3068960"/>
            <a:ext cx="2952328" cy="295466"/>
          </a:xfrm>
          <a:prstGeom prst="rect">
            <a:avLst/>
          </a:prstGeom>
          <a:noFill/>
        </p:spPr>
        <p:txBody>
          <a:bodyPr wrap="square" rtlCol="0">
            <a:spAutoFit/>
          </a:bodyPr>
          <a:lstStyle/>
          <a:p>
            <a:r>
              <a:rPr lang="nl-NL" sz="1100" b="1" dirty="0" smtClean="0"/>
              <a:t>Diffuse ionized interstellar medium</a:t>
            </a:r>
            <a:endParaRPr lang="nl-NL" sz="1100" b="1" dirty="0"/>
          </a:p>
        </p:txBody>
      </p:sp>
      <p:sp>
        <p:nvSpPr>
          <p:cNvPr id="8" name="TextBox 7"/>
          <p:cNvSpPr txBox="1"/>
          <p:nvPr/>
        </p:nvSpPr>
        <p:spPr>
          <a:xfrm>
            <a:off x="755576" y="6327538"/>
            <a:ext cx="1944216" cy="295466"/>
          </a:xfrm>
          <a:prstGeom prst="rect">
            <a:avLst/>
          </a:prstGeom>
          <a:noFill/>
        </p:spPr>
        <p:txBody>
          <a:bodyPr wrap="square" rtlCol="0">
            <a:spAutoFit/>
          </a:bodyPr>
          <a:lstStyle/>
          <a:p>
            <a:r>
              <a:rPr lang="nl-NL" sz="1100" dirty="0" smtClean="0"/>
              <a:t>Active Galactic Nuclei </a:t>
            </a:r>
            <a:endParaRPr lang="nl-NL" sz="11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a:xfrm>
            <a:off x="395288" y="0"/>
            <a:ext cx="6126162" cy="914400"/>
          </a:xfrm>
        </p:spPr>
        <p:txBody>
          <a:bodyPr/>
          <a:lstStyle/>
          <a:p>
            <a:pPr eaLnBrk="1" hangingPunct="1">
              <a:lnSpc>
                <a:spcPct val="150000"/>
              </a:lnSpc>
            </a:pPr>
            <a:r>
              <a:rPr lang="nl-NL" smtClean="0">
                <a:ea typeface="ＭＳ Ｐゴシック" pitchFamily="34" charset="-128"/>
              </a:rPr>
              <a:t>Hoe werken astronomen?</a:t>
            </a:r>
            <a:br>
              <a:rPr lang="nl-NL" smtClean="0">
                <a:ea typeface="ＭＳ Ｐゴシック" pitchFamily="34" charset="-128"/>
              </a:rPr>
            </a:br>
            <a:r>
              <a:rPr lang="nl-NL" sz="2000" i="1" smtClean="0">
                <a:ea typeface="ＭＳ Ｐゴシック" pitchFamily="34" charset="-128"/>
              </a:rPr>
              <a:t>Wetenschappelijk</a:t>
            </a:r>
          </a:p>
        </p:txBody>
      </p:sp>
      <p:sp>
        <p:nvSpPr>
          <p:cNvPr id="16387" name="Tijdelijke aanduiding voor voettekst 3"/>
          <p:cNvSpPr>
            <a:spLocks noGrp="1"/>
          </p:cNvSpPr>
          <p:nvPr>
            <p:ph type="ftr" sz="quarter" idx="11"/>
          </p:nvPr>
        </p:nvSpPr>
        <p:spPr>
          <a:xfrm>
            <a:off x="427038" y="6503988"/>
            <a:ext cx="5897562" cy="381000"/>
          </a:xfrm>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16388" name="Tijdelijke aanduiding voor dianummer 4"/>
          <p:cNvSpPr>
            <a:spLocks noGrp="1"/>
          </p:cNvSpPr>
          <p:nvPr>
            <p:ph type="sldNum" sz="quarter" idx="12"/>
          </p:nvPr>
        </p:nvSpPr>
        <p:spPr>
          <a:noFill/>
        </p:spPr>
        <p:txBody>
          <a:bodyPr/>
          <a:lstStyle/>
          <a:p>
            <a:fld id="{BBBDABFF-3B28-41E0-84F5-C9A73A2DE914}" type="slidenum">
              <a:rPr lang="en-US" smtClean="0"/>
              <a:pPr/>
              <a:t>13</a:t>
            </a:fld>
            <a:endParaRPr lang="en-US" smtClean="0"/>
          </a:p>
        </p:txBody>
      </p:sp>
      <p:sp>
        <p:nvSpPr>
          <p:cNvPr id="16389" name="Tekstvak 7"/>
          <p:cNvSpPr txBox="1">
            <a:spLocks noChangeArrowheads="1"/>
          </p:cNvSpPr>
          <p:nvPr/>
        </p:nvSpPr>
        <p:spPr bwMode="auto">
          <a:xfrm>
            <a:off x="2143125" y="1643063"/>
            <a:ext cx="4929188" cy="1244600"/>
          </a:xfrm>
          <a:prstGeom prst="rect">
            <a:avLst/>
          </a:prstGeom>
          <a:noFill/>
          <a:ln w="9525">
            <a:noFill/>
            <a:miter lim="800000"/>
            <a:headEnd/>
            <a:tailEnd/>
          </a:ln>
        </p:spPr>
        <p:txBody>
          <a:bodyPr>
            <a:spAutoFit/>
          </a:bodyPr>
          <a:lstStyle/>
          <a:p>
            <a:r>
              <a:rPr lang="nl-NL" sz="2000">
                <a:solidFill>
                  <a:schemeClr val="tx2"/>
                </a:solidFill>
              </a:rPr>
              <a:t>Voorstel voor waarnemingen</a:t>
            </a:r>
          </a:p>
          <a:p>
            <a:r>
              <a:rPr lang="nl-NL" sz="1400">
                <a:solidFill>
                  <a:schemeClr val="tx2"/>
                </a:solidFill>
              </a:rPr>
              <a:t>Het voorstel wordt beoordeeld:</a:t>
            </a:r>
          </a:p>
          <a:p>
            <a:r>
              <a:rPr lang="nl-NL" sz="1400">
                <a:solidFill>
                  <a:schemeClr val="tx2"/>
                </a:solidFill>
              </a:rPr>
              <a:t>• Interessante vraag?</a:t>
            </a:r>
          </a:p>
          <a:p>
            <a:r>
              <a:rPr lang="nl-NL" sz="1400">
                <a:solidFill>
                  <a:schemeClr val="tx2"/>
                </a:solidFill>
              </a:rPr>
              <a:t>• Wat draagt de waarneming bij? </a:t>
            </a:r>
          </a:p>
        </p:txBody>
      </p:sp>
      <p:sp>
        <p:nvSpPr>
          <p:cNvPr id="16390" name="Tekstvak 8"/>
          <p:cNvSpPr txBox="1">
            <a:spLocks noChangeArrowheads="1"/>
          </p:cNvSpPr>
          <p:nvPr/>
        </p:nvSpPr>
        <p:spPr bwMode="auto">
          <a:xfrm>
            <a:off x="6215063" y="2500313"/>
            <a:ext cx="2714625" cy="463550"/>
          </a:xfrm>
          <a:prstGeom prst="rect">
            <a:avLst/>
          </a:prstGeom>
          <a:noFill/>
          <a:ln w="9525">
            <a:noFill/>
            <a:miter lim="800000"/>
            <a:headEnd/>
            <a:tailEnd/>
          </a:ln>
        </p:spPr>
        <p:txBody>
          <a:bodyPr>
            <a:spAutoFit/>
          </a:bodyPr>
          <a:lstStyle/>
          <a:p>
            <a:r>
              <a:rPr lang="nl-NL" sz="2000">
                <a:solidFill>
                  <a:schemeClr val="tx2"/>
                </a:solidFill>
              </a:rPr>
              <a:t>Bekijk de gegevens</a:t>
            </a:r>
          </a:p>
        </p:txBody>
      </p:sp>
      <p:pic>
        <p:nvPicPr>
          <p:cNvPr id="16391" name="Picture 3"/>
          <p:cNvPicPr>
            <a:picLocks noChangeAspect="1" noChangeArrowheads="1"/>
          </p:cNvPicPr>
          <p:nvPr/>
        </p:nvPicPr>
        <p:blipFill>
          <a:blip r:embed="rId3" cstate="print"/>
          <a:srcRect/>
          <a:stretch>
            <a:fillRect/>
          </a:stretch>
        </p:blipFill>
        <p:spPr bwMode="auto">
          <a:xfrm>
            <a:off x="5903913" y="2997200"/>
            <a:ext cx="2916237" cy="1944688"/>
          </a:xfrm>
          <a:prstGeom prst="rect">
            <a:avLst/>
          </a:prstGeom>
          <a:noFill/>
          <a:ln w="9525">
            <a:noFill/>
            <a:miter lim="800000"/>
            <a:headEnd/>
            <a:tailEnd/>
          </a:ln>
        </p:spPr>
      </p:pic>
      <p:sp>
        <p:nvSpPr>
          <p:cNvPr id="16392" name="Tekstvak 10"/>
          <p:cNvSpPr txBox="1">
            <a:spLocks noChangeArrowheads="1"/>
          </p:cNvSpPr>
          <p:nvPr/>
        </p:nvSpPr>
        <p:spPr bwMode="auto">
          <a:xfrm>
            <a:off x="6300788" y="4868863"/>
            <a:ext cx="2357437" cy="463550"/>
          </a:xfrm>
          <a:prstGeom prst="rect">
            <a:avLst/>
          </a:prstGeom>
          <a:noFill/>
          <a:ln w="9525">
            <a:noFill/>
            <a:miter lim="800000"/>
            <a:headEnd/>
            <a:tailEnd/>
          </a:ln>
        </p:spPr>
        <p:txBody>
          <a:bodyPr>
            <a:spAutoFit/>
          </a:bodyPr>
          <a:lstStyle/>
          <a:p>
            <a:r>
              <a:rPr lang="nl-NL" sz="2000">
                <a:solidFill>
                  <a:schemeClr val="tx2"/>
                </a:solidFill>
              </a:rPr>
              <a:t>Antwoorden???</a:t>
            </a:r>
          </a:p>
        </p:txBody>
      </p:sp>
      <p:sp>
        <p:nvSpPr>
          <p:cNvPr id="16393" name="Tekstvak 11"/>
          <p:cNvSpPr txBox="1">
            <a:spLocks noChangeArrowheads="1"/>
          </p:cNvSpPr>
          <p:nvPr/>
        </p:nvSpPr>
        <p:spPr bwMode="auto">
          <a:xfrm>
            <a:off x="3286125" y="5500688"/>
            <a:ext cx="3571875" cy="835025"/>
          </a:xfrm>
          <a:prstGeom prst="rect">
            <a:avLst/>
          </a:prstGeom>
          <a:noFill/>
          <a:ln w="9525">
            <a:noFill/>
            <a:miter lim="800000"/>
            <a:headEnd/>
            <a:tailEnd/>
          </a:ln>
        </p:spPr>
        <p:txBody>
          <a:bodyPr>
            <a:spAutoFit/>
          </a:bodyPr>
          <a:lstStyle/>
          <a:p>
            <a:r>
              <a:rPr lang="nl-NL" sz="2000">
                <a:solidFill>
                  <a:schemeClr val="tx2"/>
                </a:solidFill>
              </a:rPr>
              <a:t>Artikelen schrijven en spreken op conferenties </a:t>
            </a:r>
          </a:p>
        </p:txBody>
      </p:sp>
      <p:pic>
        <p:nvPicPr>
          <p:cNvPr id="16394" name="Picture 4"/>
          <p:cNvPicPr>
            <a:picLocks noChangeAspect="1" noChangeArrowheads="1"/>
          </p:cNvPicPr>
          <p:nvPr/>
        </p:nvPicPr>
        <p:blipFill>
          <a:blip r:embed="rId4" cstate="print"/>
          <a:srcRect/>
          <a:stretch>
            <a:fillRect/>
          </a:stretch>
        </p:blipFill>
        <p:spPr bwMode="auto">
          <a:xfrm>
            <a:off x="684213" y="4005263"/>
            <a:ext cx="2386012" cy="1785937"/>
          </a:xfrm>
          <a:prstGeom prst="rect">
            <a:avLst/>
          </a:prstGeom>
          <a:noFill/>
          <a:ln w="9525">
            <a:noFill/>
            <a:miter lim="800000"/>
            <a:headEnd/>
            <a:tailEnd/>
          </a:ln>
        </p:spPr>
      </p:pic>
      <p:sp>
        <p:nvSpPr>
          <p:cNvPr id="16395" name="Tekstvak 13"/>
          <p:cNvSpPr txBox="1">
            <a:spLocks noChangeArrowheads="1"/>
          </p:cNvSpPr>
          <p:nvPr/>
        </p:nvSpPr>
        <p:spPr bwMode="auto">
          <a:xfrm>
            <a:off x="285750" y="3143250"/>
            <a:ext cx="3714750" cy="463550"/>
          </a:xfrm>
          <a:prstGeom prst="rect">
            <a:avLst/>
          </a:prstGeom>
          <a:noFill/>
          <a:ln w="9525">
            <a:noFill/>
            <a:miter lim="800000"/>
            <a:headEnd/>
            <a:tailEnd/>
          </a:ln>
        </p:spPr>
        <p:txBody>
          <a:bodyPr>
            <a:spAutoFit/>
          </a:bodyPr>
          <a:lstStyle/>
          <a:p>
            <a:r>
              <a:rPr lang="nl-NL" sz="2000">
                <a:solidFill>
                  <a:schemeClr val="tx2"/>
                </a:solidFill>
              </a:rPr>
              <a:t>Nieuwe ideeën en vragen!</a:t>
            </a:r>
          </a:p>
        </p:txBody>
      </p:sp>
      <p:sp>
        <p:nvSpPr>
          <p:cNvPr id="19" name="Gekromde PIJL-OMLAAG 18"/>
          <p:cNvSpPr/>
          <p:nvPr/>
        </p:nvSpPr>
        <p:spPr bwMode="auto">
          <a:xfrm rot="2003250">
            <a:off x="5927154" y="1536822"/>
            <a:ext cx="1428760" cy="642942"/>
          </a:xfrm>
          <a:prstGeom prst="curvedDownArrow">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w="9525" cap="flat" cmpd="sng" algn="ct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round/>
            <a:headEnd type="none" w="med" len="med"/>
            <a:tailEnd type="none" w="med" len="med"/>
          </a:ln>
          <a:effectLst/>
        </p:spPr>
        <p:txBody>
          <a:bodyPr lIns="0" tIns="0" rIns="0" bIns="0"/>
          <a:lstStyle/>
          <a:p>
            <a:pPr>
              <a:defRPr/>
            </a:pPr>
            <a:endParaRPr lang="nl-NL">
              <a:latin typeface="Verdana" pitchFamily="1" charset="0"/>
              <a:ea typeface="ＭＳ Ｐゴシック" pitchFamily="1" charset="-128"/>
            </a:endParaRPr>
          </a:p>
        </p:txBody>
      </p:sp>
      <p:sp>
        <p:nvSpPr>
          <p:cNvPr id="16399" name="Gekromde PIJL-LINKS 19"/>
          <p:cNvSpPr>
            <a:spLocks noChangeArrowheads="1"/>
          </p:cNvSpPr>
          <p:nvPr/>
        </p:nvSpPr>
        <p:spPr bwMode="auto">
          <a:xfrm rot="2794653">
            <a:off x="6971506" y="5403057"/>
            <a:ext cx="550863" cy="1092200"/>
          </a:xfrm>
          <a:prstGeom prst="curvedLeftArrow">
            <a:avLst>
              <a:gd name="adj1" fmla="val 24995"/>
              <a:gd name="adj2" fmla="val 50017"/>
              <a:gd name="adj3" fmla="val 25000"/>
            </a:avLst>
          </a:prstGeom>
          <a:solidFill>
            <a:schemeClr val="tx2"/>
          </a:solidFill>
          <a:ln w="9525">
            <a:noFill/>
            <a:round/>
            <a:headEnd/>
            <a:tailEnd/>
          </a:ln>
        </p:spPr>
        <p:txBody>
          <a:bodyPr lIns="0" tIns="0" rIns="0" bIns="0"/>
          <a:lstStyle/>
          <a:p>
            <a:endParaRPr lang="nl-NL"/>
          </a:p>
        </p:txBody>
      </p:sp>
      <p:sp>
        <p:nvSpPr>
          <p:cNvPr id="21" name="Gekromde PIJL-LINKS 20"/>
          <p:cNvSpPr/>
          <p:nvPr/>
        </p:nvSpPr>
        <p:spPr bwMode="auto">
          <a:xfrm rot="10628049">
            <a:off x="19354" y="3516017"/>
            <a:ext cx="642942" cy="790298"/>
          </a:xfrm>
          <a:prstGeom prst="curvedLeftArrow">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w="9525" cap="flat" cmpd="sng" algn="ct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round/>
            <a:headEnd type="none" w="med" len="med"/>
            <a:tailEnd type="none" w="med" len="med"/>
          </a:ln>
          <a:effectLst/>
        </p:spPr>
        <p:txBody>
          <a:bodyPr lIns="0" tIns="0" rIns="0" bIns="0"/>
          <a:lstStyle/>
          <a:p>
            <a:pPr>
              <a:defRPr/>
            </a:pPr>
            <a:endParaRPr lang="nl-NL">
              <a:latin typeface="Verdana" pitchFamily="1" charset="0"/>
              <a:ea typeface="ＭＳ Ｐゴシック" pitchFamily="1" charset="-128"/>
            </a:endParaRPr>
          </a:p>
        </p:txBody>
      </p:sp>
      <p:sp>
        <p:nvSpPr>
          <p:cNvPr id="22" name="Gekromde PIJL-LINKS 21"/>
          <p:cNvSpPr/>
          <p:nvPr/>
        </p:nvSpPr>
        <p:spPr bwMode="auto">
          <a:xfrm rot="7106334">
            <a:off x="2232672" y="5463150"/>
            <a:ext cx="642942" cy="1285884"/>
          </a:xfrm>
          <a:prstGeom prst="curvedLeftArrow">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w="9525" cap="flat" cmpd="sng" algn="ct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round/>
            <a:headEnd type="none" w="med" len="med"/>
            <a:tailEnd type="none" w="med" len="med"/>
          </a:ln>
          <a:effectLst/>
        </p:spPr>
        <p:txBody>
          <a:bodyPr lIns="0" tIns="0" rIns="0" bIns="0"/>
          <a:lstStyle/>
          <a:p>
            <a:pPr>
              <a:defRPr/>
            </a:pPr>
            <a:endParaRPr lang="nl-NL">
              <a:latin typeface="Verdana" pitchFamily="1" charset="0"/>
              <a:ea typeface="ＭＳ Ｐゴシック" pitchFamily="1" charset="-128"/>
            </a:endParaRPr>
          </a:p>
        </p:txBody>
      </p:sp>
      <p:sp>
        <p:nvSpPr>
          <p:cNvPr id="23" name="Gekromde PIJL-LINKS 22"/>
          <p:cNvSpPr/>
          <p:nvPr/>
        </p:nvSpPr>
        <p:spPr bwMode="auto">
          <a:xfrm rot="13469111">
            <a:off x="1038756" y="917779"/>
            <a:ext cx="673207" cy="2220723"/>
          </a:xfrm>
          <a:prstGeom prst="curvedLeftArrow">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w="9525" cap="flat" cmpd="sng" algn="ct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round/>
            <a:headEnd type="none" w="med" len="med"/>
            <a:tailEnd type="none" w="med" len="med"/>
          </a:ln>
          <a:effectLst/>
        </p:spPr>
        <p:txBody>
          <a:bodyPr lIns="0" tIns="0" rIns="0" bIns="0"/>
          <a:lstStyle/>
          <a:p>
            <a:pPr>
              <a:defRPr/>
            </a:pPr>
            <a:endParaRPr lang="nl-NL">
              <a:latin typeface="Verdana" pitchFamily="1" charset="0"/>
              <a:ea typeface="ＭＳ Ｐゴシック" pitchFamily="1" charset="-128"/>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427038" y="228600"/>
            <a:ext cx="6645275" cy="914400"/>
          </a:xfrm>
        </p:spPr>
        <p:txBody>
          <a:bodyPr/>
          <a:lstStyle/>
          <a:p>
            <a:pPr eaLnBrk="1" hangingPunct="1"/>
            <a:r>
              <a:rPr lang="nl-NL" smtClean="0">
                <a:ea typeface="ＭＳ Ｐゴシック" pitchFamily="34" charset="-128"/>
              </a:rPr>
              <a:t>Elektromagnetisch spectrum</a:t>
            </a:r>
            <a:br>
              <a:rPr lang="nl-NL" smtClean="0">
                <a:ea typeface="ＭＳ Ｐゴシック" pitchFamily="34" charset="-128"/>
              </a:rPr>
            </a:br>
            <a:endParaRPr lang="nl-NL" smtClean="0">
              <a:ea typeface="ＭＳ Ｐゴシック" pitchFamily="34" charset="-128"/>
            </a:endParaRPr>
          </a:p>
        </p:txBody>
      </p:sp>
      <p:pic>
        <p:nvPicPr>
          <p:cNvPr id="11267" name="Picture 2"/>
          <p:cNvPicPr>
            <a:picLocks noGrp="1" noChangeAspect="1" noChangeArrowheads="1"/>
          </p:cNvPicPr>
          <p:nvPr>
            <p:ph idx="1"/>
          </p:nvPr>
        </p:nvPicPr>
        <p:blipFill>
          <a:blip r:embed="rId3" cstate="print"/>
          <a:srcRect r="15096" b="65190"/>
          <a:stretch>
            <a:fillRect/>
          </a:stretch>
        </p:blipFill>
        <p:spPr>
          <a:xfrm>
            <a:off x="304800" y="1371600"/>
            <a:ext cx="8299648" cy="1679575"/>
          </a:xfrm>
          <a:noFill/>
        </p:spPr>
      </p:pic>
      <p:sp>
        <p:nvSpPr>
          <p:cNvPr id="11268"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11269" name="Tijdelijke aanduiding voor dianummer 4"/>
          <p:cNvSpPr>
            <a:spLocks noGrp="1"/>
          </p:cNvSpPr>
          <p:nvPr>
            <p:ph type="sldNum" sz="quarter" idx="12"/>
          </p:nvPr>
        </p:nvSpPr>
        <p:spPr>
          <a:noFill/>
        </p:spPr>
        <p:txBody>
          <a:bodyPr/>
          <a:lstStyle/>
          <a:p>
            <a:fld id="{D06DD1AA-6707-45DB-9D82-F340BE992F1E}" type="slidenum">
              <a:rPr lang="en-US" smtClean="0"/>
              <a:pPr/>
              <a:t>14</a:t>
            </a:fld>
            <a:endParaRPr lang="en-US" smtClean="0"/>
          </a:p>
        </p:txBody>
      </p:sp>
      <p:grpSp>
        <p:nvGrpSpPr>
          <p:cNvPr id="2" name="Group 18"/>
          <p:cNvGrpSpPr>
            <a:grpSpLocks/>
          </p:cNvGrpSpPr>
          <p:nvPr/>
        </p:nvGrpSpPr>
        <p:grpSpPr bwMode="auto">
          <a:xfrm>
            <a:off x="395536" y="3140968"/>
            <a:ext cx="1516063" cy="2362200"/>
            <a:chOff x="672" y="1968"/>
            <a:chExt cx="955" cy="1488"/>
          </a:xfrm>
        </p:grpSpPr>
        <p:sp>
          <p:nvSpPr>
            <p:cNvPr id="11282" name="Line 6"/>
            <p:cNvSpPr>
              <a:spLocks noChangeShapeType="1"/>
            </p:cNvSpPr>
            <p:nvPr/>
          </p:nvSpPr>
          <p:spPr bwMode="auto">
            <a:xfrm flipH="1">
              <a:off x="1152" y="1968"/>
              <a:ext cx="155" cy="384"/>
            </a:xfrm>
            <a:prstGeom prst="line">
              <a:avLst/>
            </a:prstGeom>
            <a:noFill/>
            <a:ln w="25400">
              <a:solidFill>
                <a:schemeClr val="tx1"/>
              </a:solidFill>
              <a:round/>
              <a:headEnd/>
              <a:tailEnd type="triangle" w="med" len="med"/>
            </a:ln>
          </p:spPr>
          <p:txBody>
            <a:bodyPr wrap="none" lIns="0" tIns="0" rIns="0" bIns="0" anchor="ctr"/>
            <a:lstStyle/>
            <a:p>
              <a:endParaRPr lang="nl-NL"/>
            </a:p>
          </p:txBody>
        </p:sp>
        <p:pic>
          <p:nvPicPr>
            <p:cNvPr id="11283" name="Picture 9" descr="xray_person.jpg                                                00775C52Macintosh HD                   C15F70E5:"/>
            <p:cNvPicPr>
              <a:picLocks noChangeAspect="1" noChangeArrowheads="1"/>
            </p:cNvPicPr>
            <p:nvPr/>
          </p:nvPicPr>
          <p:blipFill>
            <a:blip r:embed="rId4" cstate="print"/>
            <a:srcRect/>
            <a:stretch>
              <a:fillRect/>
            </a:stretch>
          </p:blipFill>
          <p:spPr bwMode="auto">
            <a:xfrm>
              <a:off x="672" y="2400"/>
              <a:ext cx="955" cy="1056"/>
            </a:xfrm>
            <a:prstGeom prst="rect">
              <a:avLst/>
            </a:prstGeom>
            <a:noFill/>
            <a:ln w="9525">
              <a:noFill/>
              <a:miter lim="800000"/>
              <a:headEnd/>
              <a:tailEnd/>
            </a:ln>
          </p:spPr>
        </p:pic>
      </p:grpSp>
      <p:grpSp>
        <p:nvGrpSpPr>
          <p:cNvPr id="5" name="Group 21"/>
          <p:cNvGrpSpPr>
            <a:grpSpLocks/>
          </p:cNvGrpSpPr>
          <p:nvPr/>
        </p:nvGrpSpPr>
        <p:grpSpPr bwMode="auto">
          <a:xfrm>
            <a:off x="6660232" y="3140968"/>
            <a:ext cx="2143125" cy="2324100"/>
            <a:chOff x="3792" y="1968"/>
            <a:chExt cx="1350" cy="1464"/>
          </a:xfrm>
        </p:grpSpPr>
        <p:sp>
          <p:nvSpPr>
            <p:cNvPr id="11274" name="Line 14"/>
            <p:cNvSpPr>
              <a:spLocks noChangeShapeType="1"/>
            </p:cNvSpPr>
            <p:nvPr/>
          </p:nvSpPr>
          <p:spPr bwMode="auto">
            <a:xfrm>
              <a:off x="3936" y="1968"/>
              <a:ext cx="336" cy="576"/>
            </a:xfrm>
            <a:prstGeom prst="line">
              <a:avLst/>
            </a:prstGeom>
            <a:noFill/>
            <a:ln w="25400">
              <a:solidFill>
                <a:schemeClr val="tx1"/>
              </a:solidFill>
              <a:round/>
              <a:headEnd/>
              <a:tailEnd type="triangle" w="med" len="med"/>
            </a:ln>
          </p:spPr>
          <p:txBody>
            <a:bodyPr wrap="none" lIns="0" tIns="0" rIns="0" bIns="0" anchor="ctr"/>
            <a:lstStyle/>
            <a:p>
              <a:endParaRPr lang="nl-NL"/>
            </a:p>
          </p:txBody>
        </p:sp>
        <p:grpSp>
          <p:nvGrpSpPr>
            <p:cNvPr id="6" name="Group 15"/>
            <p:cNvGrpSpPr>
              <a:grpSpLocks/>
            </p:cNvGrpSpPr>
            <p:nvPr/>
          </p:nvGrpSpPr>
          <p:grpSpPr bwMode="auto">
            <a:xfrm>
              <a:off x="3792" y="2160"/>
              <a:ext cx="1350" cy="1272"/>
              <a:chOff x="96" y="2928"/>
              <a:chExt cx="1350" cy="1272"/>
            </a:xfrm>
          </p:grpSpPr>
          <p:pic>
            <p:nvPicPr>
              <p:cNvPr id="11276" name="Picture 16" descr="wsrt.gif                                                       004D0378Macintosh HD                   C15F70E5:"/>
              <p:cNvPicPr>
                <a:picLocks noChangeAspect="1" noChangeArrowheads="1"/>
              </p:cNvPicPr>
              <p:nvPr/>
            </p:nvPicPr>
            <p:blipFill>
              <a:blip r:embed="rId5" cstate="print"/>
              <a:srcRect/>
              <a:stretch>
                <a:fillRect/>
              </a:stretch>
            </p:blipFill>
            <p:spPr bwMode="auto">
              <a:xfrm>
                <a:off x="96" y="3408"/>
                <a:ext cx="1056" cy="792"/>
              </a:xfrm>
              <a:prstGeom prst="rect">
                <a:avLst/>
              </a:prstGeom>
              <a:noFill/>
              <a:ln w="9525">
                <a:noFill/>
                <a:miter lim="800000"/>
                <a:headEnd/>
                <a:tailEnd/>
              </a:ln>
            </p:spPr>
          </p:pic>
          <p:pic>
            <p:nvPicPr>
              <p:cNvPr id="11277" name="Picture 17" descr="&#10;iphone.jpg                                                     00775C52Macintosh HD                   C15F70E5:"/>
              <p:cNvPicPr>
                <a:picLocks noChangeAspect="1" noChangeArrowheads="1"/>
              </p:cNvPicPr>
              <p:nvPr/>
            </p:nvPicPr>
            <p:blipFill>
              <a:blip r:embed="rId6" cstate="print"/>
              <a:srcRect/>
              <a:stretch>
                <a:fillRect/>
              </a:stretch>
            </p:blipFill>
            <p:spPr bwMode="auto">
              <a:xfrm>
                <a:off x="1008" y="2928"/>
                <a:ext cx="438" cy="816"/>
              </a:xfrm>
              <a:prstGeom prst="rect">
                <a:avLst/>
              </a:prstGeom>
              <a:noFill/>
              <a:ln w="9525">
                <a:noFill/>
                <a:miter lim="800000"/>
                <a:headEnd/>
                <a:tailEnd/>
              </a:ln>
            </p:spPr>
          </p:pic>
        </p:grpSp>
      </p:grpSp>
      <p:pic>
        <p:nvPicPr>
          <p:cNvPr id="21" name="Picture 20" descr="infrarood jarno.jpg"/>
          <p:cNvPicPr>
            <a:picLocks noChangeAspect="1"/>
          </p:cNvPicPr>
          <p:nvPr/>
        </p:nvPicPr>
        <p:blipFill>
          <a:blip r:embed="rId7" cstate="print"/>
          <a:stretch>
            <a:fillRect/>
          </a:stretch>
        </p:blipFill>
        <p:spPr>
          <a:xfrm>
            <a:off x="2555776" y="4005064"/>
            <a:ext cx="3744416" cy="2496277"/>
          </a:xfrm>
          <a:prstGeom prst="rect">
            <a:avLst/>
          </a:prstGeom>
        </p:spPr>
      </p:pic>
      <p:cxnSp>
        <p:nvCxnSpPr>
          <p:cNvPr id="23" name="Straight Arrow Connector 22"/>
          <p:cNvCxnSpPr/>
          <p:nvPr/>
        </p:nvCxnSpPr>
        <p:spPr bwMode="auto">
          <a:xfrm rot="16200000" flipH="1">
            <a:off x="3851920" y="3645024"/>
            <a:ext cx="1368152" cy="216024"/>
          </a:xfrm>
          <a:prstGeom prst="straightConnector1">
            <a:avLst/>
          </a:prstGeom>
          <a:noFill/>
          <a:ln w="12700" cap="flat" cmpd="sng" algn="ctr">
            <a:solidFill>
              <a:schemeClr val="tx1"/>
            </a:solidFill>
            <a:prstDash val="solid"/>
            <a:round/>
            <a:headEnd type="none" w="med" len="med"/>
            <a:tailEnd type="triangle"/>
          </a:ln>
          <a:effectLst/>
        </p:spPr>
      </p:cxnSp>
      <p:cxnSp>
        <p:nvCxnSpPr>
          <p:cNvPr id="26" name="Straight Arrow Connector 25"/>
          <p:cNvCxnSpPr/>
          <p:nvPr/>
        </p:nvCxnSpPr>
        <p:spPr bwMode="auto">
          <a:xfrm rot="5400000">
            <a:off x="3348658" y="3500214"/>
            <a:ext cx="792088" cy="73596"/>
          </a:xfrm>
          <a:prstGeom prst="straightConnector1">
            <a:avLst/>
          </a:prstGeom>
          <a:noFill/>
          <a:ln w="12700" cap="flat" cmpd="sng" algn="ctr">
            <a:solidFill>
              <a:schemeClr val="tx1"/>
            </a:solidFill>
            <a:prstDash val="solid"/>
            <a:round/>
            <a:headEnd type="none" w="med" len="med"/>
            <a:tailEnd type="triangle"/>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20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nl-NL" dirty="0" smtClean="0">
                <a:ea typeface="ＭＳ Ｐゴシック" pitchFamily="34" charset="-128"/>
              </a:rPr>
              <a:t>Waarnemingen van elektromagnetische golven</a:t>
            </a:r>
          </a:p>
        </p:txBody>
      </p:sp>
      <p:sp>
        <p:nvSpPr>
          <p:cNvPr id="16387" name="Footer Placeholder 3"/>
          <p:cNvSpPr>
            <a:spLocks noGrp="1"/>
          </p:cNvSpPr>
          <p:nvPr>
            <p:ph type="ftr" sz="quarter" idx="11"/>
          </p:nvPr>
        </p:nvSpPr>
        <p:spPr>
          <a:noFill/>
        </p:spPr>
        <p:txBody>
          <a:bodyPr/>
          <a:lstStyle/>
          <a:p>
            <a:r>
              <a:rPr lang="en-US" smtClean="0">
                <a:latin typeface="Verdana" pitchFamily="34" charset="0"/>
                <a:ea typeface="ＭＳ Ｐゴシック" pitchFamily="34" charset="-128"/>
              </a:rPr>
              <a:t> </a:t>
            </a:r>
          </a:p>
        </p:txBody>
      </p:sp>
      <p:sp>
        <p:nvSpPr>
          <p:cNvPr id="16388" name="Slide Number Placeholder 4"/>
          <p:cNvSpPr>
            <a:spLocks noGrp="1"/>
          </p:cNvSpPr>
          <p:nvPr>
            <p:ph type="sldNum" sz="quarter" idx="12"/>
          </p:nvPr>
        </p:nvSpPr>
        <p:spPr>
          <a:noFill/>
        </p:spPr>
        <p:txBody>
          <a:bodyPr/>
          <a:lstStyle/>
          <a:p>
            <a:fld id="{1E1CA491-7157-45B2-8669-77E6811464BA}" type="slidenum">
              <a:rPr lang="en-US" smtClean="0">
                <a:latin typeface="Verdana" pitchFamily="34" charset="0"/>
                <a:ea typeface="ＭＳ Ｐゴシック" pitchFamily="34" charset="-128"/>
              </a:rPr>
              <a:pPr/>
              <a:t>15</a:t>
            </a:fld>
            <a:endParaRPr lang="en-US" smtClean="0">
              <a:latin typeface="Verdana" pitchFamily="34" charset="0"/>
              <a:ea typeface="ＭＳ Ｐゴシック" pitchFamily="34" charset="-128"/>
            </a:endParaRPr>
          </a:p>
        </p:txBody>
      </p:sp>
      <p:pic>
        <p:nvPicPr>
          <p:cNvPr id="16389" name="Picture 7"/>
          <p:cNvPicPr>
            <a:picLocks noChangeAspect="1" noChangeArrowheads="1"/>
          </p:cNvPicPr>
          <p:nvPr/>
        </p:nvPicPr>
        <p:blipFill>
          <a:blip r:embed="rId3" cstate="print"/>
          <a:srcRect/>
          <a:stretch>
            <a:fillRect/>
          </a:stretch>
        </p:blipFill>
        <p:spPr bwMode="auto">
          <a:xfrm>
            <a:off x="1042988" y="1341438"/>
            <a:ext cx="7129462" cy="4933950"/>
          </a:xfrm>
          <a:prstGeom prst="rect">
            <a:avLst/>
          </a:prstGeom>
          <a:noFill/>
          <a:ln w="9525">
            <a:noFill/>
            <a:miter lim="800000"/>
            <a:headEnd/>
            <a:tailEnd/>
          </a:ln>
        </p:spPr>
      </p:pic>
      <p:sp>
        <p:nvSpPr>
          <p:cNvPr id="16390" name="Tijdelijke aanduiding voor voettekst 3"/>
          <p:cNvSpPr txBox="1">
            <a:spLocks/>
          </p:cNvSpPr>
          <p:nvPr/>
        </p:nvSpPr>
        <p:spPr bwMode="auto">
          <a:xfrm>
            <a:off x="579438" y="6629400"/>
            <a:ext cx="5897562" cy="381000"/>
          </a:xfrm>
          <a:prstGeom prst="rect">
            <a:avLst/>
          </a:prstGeom>
          <a:noFill/>
          <a:ln w="9525">
            <a:noFill/>
            <a:miter lim="800000"/>
            <a:headEnd/>
            <a:tailEnd/>
          </a:ln>
        </p:spPr>
        <p:txBody>
          <a:bodyPr lIns="0" tIns="0" rIns="0" bIns="0"/>
          <a:lstStyle/>
          <a:p>
            <a:r>
              <a:rPr lang="nl-NL" sz="900">
                <a:solidFill>
                  <a:schemeClr val="bg1"/>
                </a:solidFill>
              </a:rPr>
              <a:t>Onderzoek bij ASTRON	middelbare school</a:t>
            </a:r>
            <a:endParaRPr lang="en-US" sz="900">
              <a:solidFill>
                <a:schemeClr val="bg1"/>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427038" y="6477000"/>
            <a:ext cx="5897562" cy="379413"/>
          </a:xfrm>
          <a:prstGeom prst="rect">
            <a:avLst/>
          </a:prstGeom>
          <a:noFill/>
          <a:ln w="9525">
            <a:noFill/>
            <a:round/>
            <a:headEnd/>
            <a:tailEnd/>
          </a:ln>
        </p:spPr>
        <p:txBody>
          <a:bodyPr lIns="90000" tIns="45000" rIns="90000" bIns="45000"/>
          <a:lstStyle/>
          <a:p>
            <a:pPr>
              <a:lnSpc>
                <a:spcPct val="120000"/>
              </a:lnSpc>
              <a:tabLst>
                <a:tab pos="723900" algn="l"/>
                <a:tab pos="1447800" algn="l"/>
                <a:tab pos="2171700" algn="l"/>
                <a:tab pos="2895600" algn="l"/>
                <a:tab pos="3619500" algn="l"/>
                <a:tab pos="4343400" algn="l"/>
                <a:tab pos="5067300" algn="l"/>
                <a:tab pos="5791200" algn="l"/>
              </a:tabLst>
            </a:pPr>
            <a:r>
              <a:rPr lang="ru-RU" sz="900">
                <a:solidFill>
                  <a:srgbClr val="FFFFFF"/>
                </a:solidFill>
                <a:latin typeface="Verdana" pitchFamily="34" charset="0"/>
                <a:ea typeface="MS PGothic" pitchFamily="34" charset="-128"/>
              </a:rPr>
              <a:t> </a:t>
            </a:r>
          </a:p>
        </p:txBody>
      </p:sp>
      <p:sp>
        <p:nvSpPr>
          <p:cNvPr id="19459" name="Rectangle 2"/>
          <p:cNvSpPr>
            <a:spLocks noChangeArrowheads="1"/>
          </p:cNvSpPr>
          <p:nvPr/>
        </p:nvSpPr>
        <p:spPr bwMode="auto">
          <a:xfrm>
            <a:off x="7366000" y="6477000"/>
            <a:ext cx="1219200" cy="379413"/>
          </a:xfrm>
          <a:prstGeom prst="rect">
            <a:avLst/>
          </a:prstGeom>
          <a:noFill/>
          <a:ln w="9525">
            <a:noFill/>
            <a:round/>
            <a:headEnd/>
            <a:tailEnd/>
          </a:ln>
        </p:spPr>
        <p:txBody>
          <a:bodyPr lIns="90000" tIns="45000" rIns="90000" bIns="45000"/>
          <a:lstStyle/>
          <a:p>
            <a:pPr>
              <a:lnSpc>
                <a:spcPct val="120000"/>
              </a:lnSpc>
              <a:tabLst>
                <a:tab pos="723900" algn="l"/>
              </a:tabLst>
            </a:pPr>
            <a:fld id="{0C3C02AB-0B61-4B14-8FB9-9FEF6B7CCA6C}" type="slidenum">
              <a:rPr lang="ru-RU" sz="1000">
                <a:solidFill>
                  <a:srgbClr val="FFFFFF"/>
                </a:solidFill>
                <a:latin typeface="Verdana" pitchFamily="34" charset="0"/>
                <a:ea typeface="MS PGothic" pitchFamily="34" charset="-128"/>
              </a:rPr>
              <a:pPr>
                <a:lnSpc>
                  <a:spcPct val="120000"/>
                </a:lnSpc>
                <a:tabLst>
                  <a:tab pos="723900" algn="l"/>
                </a:tabLst>
              </a:pPr>
              <a:t>16</a:t>
            </a:fld>
            <a:endParaRPr lang="ru-RU" sz="1000">
              <a:solidFill>
                <a:srgbClr val="FFFFFF"/>
              </a:solidFill>
              <a:latin typeface="Verdana" pitchFamily="34" charset="0"/>
              <a:ea typeface="MS PGothic" pitchFamily="34" charset="-128"/>
            </a:endParaRPr>
          </a:p>
        </p:txBody>
      </p:sp>
      <p:pic>
        <p:nvPicPr>
          <p:cNvPr id="19462" name="Picture 5"/>
          <p:cNvPicPr>
            <a:picLocks noChangeAspect="1" noChangeArrowheads="1"/>
          </p:cNvPicPr>
          <p:nvPr/>
        </p:nvPicPr>
        <p:blipFill>
          <a:blip r:embed="rId3" cstate="print"/>
          <a:srcRect/>
          <a:stretch>
            <a:fillRect/>
          </a:stretch>
        </p:blipFill>
        <p:spPr bwMode="auto">
          <a:xfrm>
            <a:off x="5580063" y="3884613"/>
            <a:ext cx="3208337" cy="2416175"/>
          </a:xfrm>
          <a:prstGeom prst="rect">
            <a:avLst/>
          </a:prstGeom>
          <a:noFill/>
          <a:ln w="9525">
            <a:noFill/>
            <a:round/>
            <a:headEnd/>
            <a:tailEnd/>
          </a:ln>
        </p:spPr>
      </p:pic>
      <p:pic>
        <p:nvPicPr>
          <p:cNvPr id="19463" name="Picture 6"/>
          <p:cNvPicPr>
            <a:picLocks noChangeAspect="1" noChangeArrowheads="1"/>
          </p:cNvPicPr>
          <p:nvPr/>
        </p:nvPicPr>
        <p:blipFill>
          <a:blip r:embed="rId4" cstate="print"/>
          <a:srcRect/>
          <a:stretch>
            <a:fillRect/>
          </a:stretch>
        </p:blipFill>
        <p:spPr bwMode="auto">
          <a:xfrm>
            <a:off x="5554663" y="1262063"/>
            <a:ext cx="3265487" cy="2517775"/>
          </a:xfrm>
          <a:prstGeom prst="rect">
            <a:avLst/>
          </a:prstGeom>
          <a:noFill/>
          <a:ln w="9525">
            <a:noFill/>
            <a:round/>
            <a:headEnd/>
            <a:tailEnd/>
          </a:ln>
        </p:spPr>
      </p:pic>
      <p:pic>
        <p:nvPicPr>
          <p:cNvPr id="19464" name="Picture 7"/>
          <p:cNvPicPr>
            <a:picLocks noChangeAspect="1" noChangeArrowheads="1"/>
          </p:cNvPicPr>
          <p:nvPr/>
        </p:nvPicPr>
        <p:blipFill>
          <a:blip r:embed="rId5" cstate="print"/>
          <a:srcRect/>
          <a:stretch>
            <a:fillRect/>
          </a:stretch>
        </p:blipFill>
        <p:spPr bwMode="auto">
          <a:xfrm>
            <a:off x="130175" y="3779838"/>
            <a:ext cx="3470275" cy="2603500"/>
          </a:xfrm>
          <a:prstGeom prst="rect">
            <a:avLst/>
          </a:prstGeom>
          <a:noFill/>
          <a:ln w="9525">
            <a:noFill/>
            <a:round/>
            <a:headEnd/>
            <a:tailEnd/>
          </a:ln>
        </p:spPr>
      </p:pic>
      <p:pic>
        <p:nvPicPr>
          <p:cNvPr id="19465" name="Picture 8"/>
          <p:cNvPicPr>
            <a:picLocks noChangeAspect="1" noChangeArrowheads="1"/>
          </p:cNvPicPr>
          <p:nvPr/>
        </p:nvPicPr>
        <p:blipFill>
          <a:blip r:embed="rId6" cstate="print"/>
          <a:srcRect/>
          <a:stretch>
            <a:fillRect/>
          </a:stretch>
        </p:blipFill>
        <p:spPr bwMode="auto">
          <a:xfrm>
            <a:off x="395536" y="1340768"/>
            <a:ext cx="2870200" cy="2159000"/>
          </a:xfrm>
          <a:prstGeom prst="rect">
            <a:avLst/>
          </a:prstGeom>
          <a:noFill/>
          <a:ln w="9525">
            <a:noFill/>
            <a:round/>
            <a:headEnd/>
            <a:tailEnd/>
          </a:ln>
        </p:spPr>
      </p:pic>
      <p:sp>
        <p:nvSpPr>
          <p:cNvPr id="19466" name="Rectangle 9"/>
          <p:cNvSpPr>
            <a:spLocks noChangeArrowheads="1"/>
          </p:cNvSpPr>
          <p:nvPr/>
        </p:nvSpPr>
        <p:spPr bwMode="auto">
          <a:xfrm>
            <a:off x="395536" y="260648"/>
            <a:ext cx="6515893" cy="671512"/>
          </a:xfrm>
          <a:prstGeom prst="rect">
            <a:avLst/>
          </a:prstGeom>
          <a:noFill/>
          <a:ln w="9525">
            <a:noFill/>
            <a:round/>
            <a:headEnd/>
            <a:tailEnd/>
          </a:ln>
        </p:spPr>
        <p:txBody>
          <a:bodyPr lIns="90000" tIns="45000" rIns="90000" bIns="45000"/>
          <a:lstStyle/>
          <a:p>
            <a:pPr>
              <a:lnSpc>
                <a:spcPct val="100000"/>
              </a:lnSpc>
              <a:tabLst>
                <a:tab pos="723900" algn="l"/>
                <a:tab pos="1447800" algn="l"/>
                <a:tab pos="2171700" algn="l"/>
                <a:tab pos="2895600" algn="l"/>
                <a:tab pos="3619500" algn="l"/>
                <a:tab pos="4343400" algn="l"/>
                <a:tab pos="5067300" algn="l"/>
                <a:tab pos="5791200" algn="l"/>
              </a:tabLst>
            </a:pPr>
            <a:r>
              <a:rPr lang="nl-NL" dirty="0" smtClean="0">
                <a:solidFill>
                  <a:srgbClr val="10207C"/>
                </a:solidFill>
                <a:ea typeface="MS PGothic" pitchFamily="34" charset="-128"/>
              </a:rPr>
              <a:t>Satelieten voor röntgen, optisch en infrarood straling</a:t>
            </a:r>
            <a:endParaRPr lang="ru-RU" sz="2400" dirty="0">
              <a:solidFill>
                <a:srgbClr val="10207C"/>
              </a:solidFill>
              <a:latin typeface="Verdana" pitchFamily="34" charset="0"/>
              <a:ea typeface="MS PGothic" pitchFamily="34" charset="-128"/>
            </a:endParaRPr>
          </a:p>
        </p:txBody>
      </p:sp>
      <p:sp>
        <p:nvSpPr>
          <p:cNvPr id="19467" name="Text Box 10"/>
          <p:cNvSpPr txBox="1">
            <a:spLocks noChangeArrowheads="1"/>
          </p:cNvSpPr>
          <p:nvPr/>
        </p:nvSpPr>
        <p:spPr bwMode="auto">
          <a:xfrm>
            <a:off x="4319588" y="1633538"/>
            <a:ext cx="901700" cy="346075"/>
          </a:xfrm>
          <a:prstGeom prst="rect">
            <a:avLst/>
          </a:prstGeom>
          <a:noFill/>
          <a:ln w="9525">
            <a:noFill/>
            <a:round/>
            <a:headEnd/>
            <a:tailEnd/>
          </a:ln>
        </p:spPr>
        <p:txBody>
          <a:bodyPr wrap="none" lIns="90000" tIns="60876" rIns="90000" bIns="45000"/>
          <a:lstStyle/>
          <a:p>
            <a:pPr>
              <a:tabLst>
                <a:tab pos="723900" algn="l"/>
              </a:tabLst>
            </a:pPr>
            <a:r>
              <a:rPr lang="ru-RU">
                <a:solidFill>
                  <a:srgbClr val="000000"/>
                </a:solidFill>
              </a:rPr>
              <a:t>Hubble</a:t>
            </a:r>
          </a:p>
        </p:txBody>
      </p:sp>
      <p:sp>
        <p:nvSpPr>
          <p:cNvPr id="19468" name="Text Box 11"/>
          <p:cNvSpPr txBox="1">
            <a:spLocks noChangeArrowheads="1"/>
          </p:cNvSpPr>
          <p:nvPr/>
        </p:nvSpPr>
        <p:spPr bwMode="auto">
          <a:xfrm>
            <a:off x="3275856" y="2492896"/>
            <a:ext cx="763588" cy="346075"/>
          </a:xfrm>
          <a:prstGeom prst="rect">
            <a:avLst/>
          </a:prstGeom>
          <a:noFill/>
          <a:ln w="9525">
            <a:noFill/>
            <a:round/>
            <a:headEnd/>
            <a:tailEnd/>
          </a:ln>
        </p:spPr>
        <p:txBody>
          <a:bodyPr wrap="none" lIns="90000" tIns="60876" rIns="90000" bIns="45000"/>
          <a:lstStyle/>
          <a:p>
            <a:pPr>
              <a:tabLst>
                <a:tab pos="723900" algn="l"/>
              </a:tabLst>
            </a:pPr>
            <a:r>
              <a:rPr lang="ru-RU" dirty="0">
                <a:solidFill>
                  <a:srgbClr val="000000"/>
                </a:solidFill>
              </a:rPr>
              <a:t>Fermi</a:t>
            </a:r>
          </a:p>
        </p:txBody>
      </p:sp>
      <p:sp>
        <p:nvSpPr>
          <p:cNvPr id="19469" name="Text Box 12"/>
          <p:cNvSpPr txBox="1">
            <a:spLocks noChangeArrowheads="1"/>
          </p:cNvSpPr>
          <p:nvPr/>
        </p:nvSpPr>
        <p:spPr bwMode="auto">
          <a:xfrm>
            <a:off x="4355976" y="6093296"/>
            <a:ext cx="1054100" cy="346075"/>
          </a:xfrm>
          <a:prstGeom prst="rect">
            <a:avLst/>
          </a:prstGeom>
          <a:noFill/>
          <a:ln w="9525">
            <a:noFill/>
            <a:round/>
            <a:headEnd/>
            <a:tailEnd/>
          </a:ln>
        </p:spPr>
        <p:txBody>
          <a:bodyPr wrap="none" lIns="90000" tIns="60876" rIns="90000" bIns="45000"/>
          <a:lstStyle/>
          <a:p>
            <a:pPr>
              <a:tabLst>
                <a:tab pos="723900" algn="l"/>
              </a:tabLst>
            </a:pPr>
            <a:r>
              <a:rPr lang="ru-RU" dirty="0">
                <a:solidFill>
                  <a:srgbClr val="000000"/>
                </a:solidFill>
              </a:rPr>
              <a:t>Chandra</a:t>
            </a:r>
          </a:p>
        </p:txBody>
      </p:sp>
      <p:sp>
        <p:nvSpPr>
          <p:cNvPr id="19470" name="Text Box 13"/>
          <p:cNvSpPr txBox="1">
            <a:spLocks noChangeArrowheads="1"/>
          </p:cNvSpPr>
          <p:nvPr/>
        </p:nvSpPr>
        <p:spPr bwMode="auto">
          <a:xfrm>
            <a:off x="2843808" y="6309320"/>
            <a:ext cx="890587" cy="346075"/>
          </a:xfrm>
          <a:prstGeom prst="rect">
            <a:avLst/>
          </a:prstGeom>
          <a:noFill/>
          <a:ln w="9525">
            <a:noFill/>
            <a:round/>
            <a:headEnd/>
            <a:tailEnd/>
          </a:ln>
        </p:spPr>
        <p:txBody>
          <a:bodyPr wrap="none" lIns="90000" tIns="60876" rIns="90000" bIns="45000"/>
          <a:lstStyle/>
          <a:p>
            <a:pPr>
              <a:tabLst>
                <a:tab pos="723900" algn="l"/>
              </a:tabLst>
            </a:pPr>
            <a:r>
              <a:rPr lang="ru-RU" dirty="0">
                <a:solidFill>
                  <a:srgbClr val="000000"/>
                </a:solidFill>
              </a:rPr>
              <a:t>Spitzer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idx="4294967295"/>
          </p:nvPr>
        </p:nvSpPr>
        <p:spPr>
          <a:xfrm>
            <a:off x="427038" y="228600"/>
            <a:ext cx="6645275" cy="914400"/>
          </a:xfrm>
        </p:spPr>
        <p:txBody>
          <a:bodyPr/>
          <a:lstStyle/>
          <a:p>
            <a:pPr eaLnBrk="1" hangingPunct="1"/>
            <a:r>
              <a:rPr lang="nl-NL" smtClean="0">
                <a:ea typeface="ＭＳ Ｐゴシック" pitchFamily="34" charset="-128"/>
              </a:rPr>
              <a:t>Elektromagnetisch spectrum</a:t>
            </a:r>
            <a:br>
              <a:rPr lang="nl-NL" smtClean="0">
                <a:ea typeface="ＭＳ Ｐゴシック" pitchFamily="34" charset="-128"/>
              </a:rPr>
            </a:br>
            <a:r>
              <a:rPr lang="nl-NL" smtClean="0">
                <a:ea typeface="ＭＳ Ｐゴシック" pitchFamily="34" charset="-128"/>
              </a:rPr>
              <a:t>M81 gezien door verschillende EM-golven</a:t>
            </a:r>
          </a:p>
        </p:txBody>
      </p:sp>
      <p:pic>
        <p:nvPicPr>
          <p:cNvPr id="12291" name="Picture 2"/>
          <p:cNvPicPr>
            <a:picLocks noGrp="1" noChangeAspect="1" noChangeArrowheads="1"/>
          </p:cNvPicPr>
          <p:nvPr>
            <p:ph idx="4294967295"/>
          </p:nvPr>
        </p:nvPicPr>
        <p:blipFill>
          <a:blip r:embed="rId3" cstate="print"/>
          <a:srcRect/>
          <a:stretch>
            <a:fillRect/>
          </a:stretch>
        </p:blipFill>
        <p:spPr>
          <a:xfrm>
            <a:off x="323850" y="1341438"/>
            <a:ext cx="8429625" cy="4826000"/>
          </a:xfrm>
        </p:spPr>
      </p:pic>
      <p:sp>
        <p:nvSpPr>
          <p:cNvPr id="12292" name="Tijdelijke aanduiding voor voettekst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nl-NL" sz="900">
                <a:solidFill>
                  <a:schemeClr val="bg1"/>
                </a:solidFill>
              </a:rPr>
              <a:t>Onderzoek bij ASTRON	middelbare school</a:t>
            </a:r>
            <a:endParaRPr lang="en-US" sz="900">
              <a:solidFill>
                <a:schemeClr val="bg1"/>
              </a:solidFill>
            </a:endParaRPr>
          </a:p>
        </p:txBody>
      </p:sp>
      <p:sp>
        <p:nvSpPr>
          <p:cNvPr id="12293" name="Tijdelijke aanduiding voor dianumm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2FF452A3-8176-444B-81CB-145BCD417CE9}" type="slidenum">
              <a:rPr lang="en-US" sz="1000">
                <a:solidFill>
                  <a:schemeClr val="bg1"/>
                </a:solidFill>
              </a:rPr>
              <a:pPr algn="r" eaLnBrk="0" hangingPunct="0">
                <a:lnSpc>
                  <a:spcPct val="100000"/>
                </a:lnSpc>
              </a:pPr>
              <a:t>17</a:t>
            </a:fld>
            <a:endParaRPr lang="en-US" sz="1000">
              <a:solidFill>
                <a:schemeClr val="bg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ea typeface="ＭＳ Ｐゴシック" pitchFamily="34" charset="-128"/>
              </a:rPr>
              <a:t>Wat maakt radiostraling?</a:t>
            </a:r>
          </a:p>
        </p:txBody>
      </p:sp>
      <p:sp>
        <p:nvSpPr>
          <p:cNvPr id="13315"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pic>
        <p:nvPicPr>
          <p:cNvPr id="13316" name="Picture 4" descr="synch-anim3.gif"/>
          <p:cNvPicPr>
            <a:picLocks noChangeAspect="1"/>
          </p:cNvPicPr>
          <p:nvPr/>
        </p:nvPicPr>
        <p:blipFill>
          <a:blip r:embed="rId3" cstate="print"/>
          <a:srcRect/>
          <a:stretch>
            <a:fillRect/>
          </a:stretch>
        </p:blipFill>
        <p:spPr bwMode="auto">
          <a:xfrm>
            <a:off x="2457450" y="2295525"/>
            <a:ext cx="4229100" cy="2266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ea typeface="ＭＳ Ｐゴシック" pitchFamily="34" charset="-128"/>
              </a:rPr>
              <a:t>Wat maakt radiostraling?</a:t>
            </a:r>
          </a:p>
        </p:txBody>
      </p:sp>
      <p:sp>
        <p:nvSpPr>
          <p:cNvPr id="14339"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4" name="Rectangle 3"/>
          <p:cNvSpPr/>
          <p:nvPr/>
        </p:nvSpPr>
        <p:spPr>
          <a:xfrm>
            <a:off x="1547813" y="4437063"/>
            <a:ext cx="7345362" cy="830262"/>
          </a:xfrm>
          <a:prstGeom prst="rect">
            <a:avLst/>
          </a:prstGeom>
        </p:spPr>
        <p:txBody>
          <a:bodyPr>
            <a:spAutoFit/>
          </a:bodyPr>
          <a:lstStyle/>
          <a:p>
            <a:pPr>
              <a:defRPr/>
            </a:pPr>
            <a:r>
              <a:rPr lang="nl-NL" sz="2000" dirty="0">
                <a:latin typeface="+mn-lt"/>
                <a:ea typeface="ＭＳ Ｐゴシック" pitchFamily="1" charset="-128"/>
              </a:rPr>
              <a:t>Energie overgang met als gevolg:</a:t>
            </a:r>
          </a:p>
          <a:p>
            <a:pPr>
              <a:defRPr/>
            </a:pPr>
            <a:r>
              <a:rPr lang="nl-NL" sz="2000" dirty="0">
                <a:latin typeface="+mn-lt"/>
                <a:ea typeface="ＭＳ Ｐゴシック" pitchFamily="1" charset="-128"/>
              </a:rPr>
              <a:t>Straling met een golflengte van 21 cm (radiogolf)</a:t>
            </a:r>
          </a:p>
        </p:txBody>
      </p:sp>
      <p:pic>
        <p:nvPicPr>
          <p:cNvPr id="14341" name="Picture 7" descr="spinflip-anim15.gif"/>
          <p:cNvPicPr>
            <a:picLocks noChangeAspect="1"/>
          </p:cNvPicPr>
          <p:nvPr/>
        </p:nvPicPr>
        <p:blipFill>
          <a:blip r:embed="rId3" cstate="print"/>
          <a:srcRect/>
          <a:stretch>
            <a:fillRect/>
          </a:stretch>
        </p:blipFill>
        <p:spPr bwMode="auto">
          <a:xfrm>
            <a:off x="1692275" y="1916113"/>
            <a:ext cx="4333875" cy="2190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p:cNvPicPr>
            <a:picLocks noChangeAspect="1"/>
          </p:cNvPicPr>
          <p:nvPr/>
        </p:nvPicPr>
        <p:blipFill>
          <a:blip r:embed="rId3" cstate="print"/>
          <a:srcRect/>
          <a:stretch>
            <a:fillRect/>
          </a:stretch>
        </p:blipFill>
        <p:spPr bwMode="auto">
          <a:xfrm>
            <a:off x="5076056" y="2780928"/>
            <a:ext cx="3613424" cy="2397448"/>
          </a:xfrm>
          <a:prstGeom prst="rect">
            <a:avLst/>
          </a:prstGeom>
          <a:noFill/>
          <a:ln w="9525">
            <a:noFill/>
            <a:miter lim="800000"/>
            <a:headEnd/>
            <a:tailEnd/>
          </a:ln>
        </p:spPr>
      </p:pic>
      <p:sp>
        <p:nvSpPr>
          <p:cNvPr id="4099" name="Title 1"/>
          <p:cNvSpPr>
            <a:spLocks noGrp="1"/>
          </p:cNvSpPr>
          <p:nvPr>
            <p:ph type="title"/>
          </p:nvPr>
        </p:nvSpPr>
        <p:spPr/>
        <p:txBody>
          <a:bodyPr/>
          <a:lstStyle/>
          <a:p>
            <a:r>
              <a:rPr lang="nl-NL" dirty="0" smtClean="0">
                <a:ea typeface="ＭＳ Ｐゴシック" pitchFamily="34" charset="-128"/>
              </a:rPr>
              <a:t>Inhoud</a:t>
            </a:r>
          </a:p>
        </p:txBody>
      </p:sp>
      <p:sp>
        <p:nvSpPr>
          <p:cNvPr id="4100" name="Content Placeholder 2"/>
          <p:cNvSpPr>
            <a:spLocks noGrp="1"/>
          </p:cNvSpPr>
          <p:nvPr>
            <p:ph idx="1"/>
          </p:nvPr>
        </p:nvSpPr>
        <p:spPr>
          <a:xfrm>
            <a:off x="427038" y="1484784"/>
            <a:ext cx="8393434" cy="4804891"/>
          </a:xfrm>
        </p:spPr>
        <p:txBody>
          <a:bodyPr/>
          <a:lstStyle/>
          <a:p>
            <a:r>
              <a:rPr lang="nl-NL" dirty="0" smtClean="0">
                <a:ea typeface="ＭＳ Ｐゴシック" pitchFamily="34" charset="-128"/>
              </a:rPr>
              <a:t>Geschiedenis van astronomie in het kort</a:t>
            </a:r>
          </a:p>
          <a:p>
            <a:r>
              <a:rPr lang="nl-NL" dirty="0" smtClean="0">
                <a:ea typeface="ＭＳ Ｐゴシック" pitchFamily="34" charset="-128"/>
              </a:rPr>
              <a:t>Astron</a:t>
            </a:r>
          </a:p>
          <a:p>
            <a:pPr lvl="1">
              <a:buFont typeface="Arial" charset="0"/>
              <a:buChar char="•"/>
            </a:pPr>
            <a:r>
              <a:rPr lang="nl-NL" dirty="0" smtClean="0">
                <a:ea typeface="ＭＳ Ｐゴシック" pitchFamily="34" charset="-128"/>
              </a:rPr>
              <a:t>Instituut, algemene informatie</a:t>
            </a:r>
          </a:p>
          <a:p>
            <a:pPr lvl="1">
              <a:buFont typeface="Arial" charset="0"/>
              <a:buChar char="•"/>
            </a:pPr>
            <a:r>
              <a:rPr lang="nl-NL" dirty="0" smtClean="0">
                <a:ea typeface="ＭＳ Ｐゴシック" pitchFamily="34" charset="-128"/>
              </a:rPr>
              <a:t>Astronomen</a:t>
            </a:r>
          </a:p>
          <a:p>
            <a:r>
              <a:rPr lang="nl-NL" dirty="0" smtClean="0">
                <a:ea typeface="ＭＳ Ｐゴシック" pitchFamily="34" charset="-128"/>
              </a:rPr>
              <a:t>Radiogolven</a:t>
            </a:r>
          </a:p>
          <a:p>
            <a:r>
              <a:rPr lang="nl-NL" dirty="0" smtClean="0">
                <a:ea typeface="ＭＳ Ｐゴシック" pitchFamily="34" charset="-128"/>
              </a:rPr>
              <a:t>Telescopen van </a:t>
            </a:r>
            <a:r>
              <a:rPr lang="nl-NL" dirty="0" err="1" smtClean="0">
                <a:ea typeface="ＭＳ Ｐゴシック" pitchFamily="34" charset="-128"/>
              </a:rPr>
              <a:t>Astron</a:t>
            </a:r>
            <a:endParaRPr lang="nl-NL" dirty="0" smtClean="0">
              <a:ea typeface="ＭＳ Ｐゴシック" pitchFamily="34" charset="-128"/>
            </a:endParaRPr>
          </a:p>
          <a:p>
            <a:r>
              <a:rPr lang="nl-NL" dirty="0" smtClean="0">
                <a:ea typeface="ＭＳ Ｐゴシック" pitchFamily="34" charset="-128"/>
              </a:rPr>
              <a:t>Studiemogelijkheden</a:t>
            </a:r>
          </a:p>
          <a:p>
            <a:r>
              <a:rPr lang="nl-NL" dirty="0" smtClean="0">
                <a:ea typeface="ＭＳ Ｐゴシック" pitchFamily="34" charset="-128"/>
              </a:rPr>
              <a:t>Quiz</a:t>
            </a:r>
          </a:p>
          <a:p>
            <a:pPr>
              <a:buFont typeface="Wingdings" pitchFamily="2" charset="2"/>
              <a:buNone/>
            </a:pPr>
            <a:r>
              <a:rPr lang="nl-NL" dirty="0" smtClean="0">
                <a:ea typeface="ＭＳ Ｐゴシック" pitchFamily="34" charset="-128"/>
              </a:rPr>
              <a:t>				</a:t>
            </a:r>
          </a:p>
          <a:p>
            <a:pPr>
              <a:buFont typeface="Wingdings" pitchFamily="2" charset="2"/>
              <a:buNone/>
            </a:pPr>
            <a:r>
              <a:rPr lang="nl-NL" dirty="0" smtClean="0">
                <a:ea typeface="ＭＳ Ｐゴシック" pitchFamily="34" charset="-128"/>
              </a:rPr>
              <a:t>				</a:t>
            </a:r>
            <a:r>
              <a:rPr lang="nl-NL" sz="1200" dirty="0" smtClean="0">
                <a:ea typeface="ＭＳ Ｐゴシック" pitchFamily="34" charset="-128"/>
              </a:rPr>
              <a:t>Wil </a:t>
            </a:r>
            <a:r>
              <a:rPr lang="nl-NL" sz="1200" dirty="0" smtClean="0">
                <a:ea typeface="ＭＳ Ｐゴシック" pitchFamily="34" charset="-128"/>
              </a:rPr>
              <a:t>je de mobiele telefoon uitzetten?</a:t>
            </a:r>
          </a:p>
          <a:p>
            <a:endParaRPr lang="nl-NL" dirty="0" smtClean="0">
              <a:ea typeface="ＭＳ Ｐゴシック" pitchFamily="34" charset="-128"/>
            </a:endParaRPr>
          </a:p>
          <a:p>
            <a:endParaRPr lang="nl-NL" dirty="0" smtClean="0">
              <a:ea typeface="ＭＳ Ｐゴシック" pitchFamily="34" charset="-128"/>
            </a:endParaRPr>
          </a:p>
          <a:p>
            <a:endParaRPr lang="nl-NL" dirty="0" smtClean="0">
              <a:ea typeface="ＭＳ Ｐゴシック" pitchFamily="34" charset="-128"/>
            </a:endParaRPr>
          </a:p>
        </p:txBody>
      </p:sp>
      <p:sp>
        <p:nvSpPr>
          <p:cNvPr id="4101" name="Footer Placeholder 3"/>
          <p:cNvSpPr>
            <a:spLocks noGrp="1"/>
          </p:cNvSpPr>
          <p:nvPr>
            <p:ph type="ftr" sz="quarter" idx="11"/>
          </p:nvPr>
        </p:nvSpPr>
        <p:spPr>
          <a:noFill/>
        </p:spPr>
        <p:txBody>
          <a:bodyPr/>
          <a:lstStyle/>
          <a:p>
            <a:r>
              <a:rPr lang="en-US" smtClean="0">
                <a:latin typeface="Verdana" pitchFamily="34" charset="0"/>
                <a:ea typeface="ＭＳ Ｐゴシック" pitchFamily="34" charset="-128"/>
              </a:rPr>
              <a:t> </a:t>
            </a:r>
          </a:p>
        </p:txBody>
      </p:sp>
      <p:sp>
        <p:nvSpPr>
          <p:cNvPr id="4102" name="Slide Number Placeholder 4"/>
          <p:cNvSpPr>
            <a:spLocks noGrp="1"/>
          </p:cNvSpPr>
          <p:nvPr>
            <p:ph type="sldNum" sz="quarter" idx="12"/>
          </p:nvPr>
        </p:nvSpPr>
        <p:spPr>
          <a:noFill/>
        </p:spPr>
        <p:txBody>
          <a:bodyPr/>
          <a:lstStyle/>
          <a:p>
            <a:fld id="{B19A264C-D418-4ED1-983F-511CE4E5A5A7}" type="slidenum">
              <a:rPr lang="en-US" smtClean="0"/>
              <a:pPr/>
              <a:t>2</a:t>
            </a:fld>
            <a:endParaRPr lang="en-US" smtClean="0"/>
          </a:p>
        </p:txBody>
      </p:sp>
      <p:sp>
        <p:nvSpPr>
          <p:cNvPr id="4103"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pic>
        <p:nvPicPr>
          <p:cNvPr id="4104" name="Picture 27" descr="&#10;iphone.jpg                                                     00775C52Macintosh HD                   C15F70E5:"/>
          <p:cNvPicPr>
            <a:picLocks noChangeAspect="1" noChangeArrowheads="1"/>
          </p:cNvPicPr>
          <p:nvPr/>
        </p:nvPicPr>
        <p:blipFill>
          <a:blip r:embed="rId4" cstate="print"/>
          <a:srcRect/>
          <a:stretch>
            <a:fillRect/>
          </a:stretch>
        </p:blipFill>
        <p:spPr bwMode="auto">
          <a:xfrm rot="919614">
            <a:off x="2470053" y="5213615"/>
            <a:ext cx="569895" cy="10625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Resolutie optisch tegenover radio</a:t>
            </a:r>
            <a:endParaRPr lang="nl-NL" dirty="0"/>
          </a:p>
        </p:txBody>
      </p:sp>
      <p:sp>
        <p:nvSpPr>
          <p:cNvPr id="3" name="TextBox 2"/>
          <p:cNvSpPr txBox="1"/>
          <p:nvPr/>
        </p:nvSpPr>
        <p:spPr>
          <a:xfrm>
            <a:off x="1259632" y="1412776"/>
            <a:ext cx="5400600" cy="1348061"/>
          </a:xfrm>
          <a:prstGeom prst="rect">
            <a:avLst/>
          </a:prstGeom>
          <a:noFill/>
        </p:spPr>
        <p:txBody>
          <a:bodyPr wrap="square" rtlCol="0">
            <a:spAutoFit/>
          </a:bodyPr>
          <a:lstStyle/>
          <a:p>
            <a:r>
              <a:rPr lang="nl-NL" dirty="0" smtClean="0"/>
              <a:t>De resolutie van een telescoop: </a:t>
            </a:r>
          </a:p>
          <a:p>
            <a:pPr>
              <a:buFont typeface="Symbol" pitchFamily="18" charset="2"/>
              <a:buChar char="q"/>
            </a:pPr>
            <a:r>
              <a:rPr lang="nl-NL" dirty="0" smtClean="0">
                <a:sym typeface="Symbol"/>
              </a:rPr>
              <a:t>= 1,22 / D</a:t>
            </a:r>
          </a:p>
          <a:p>
            <a:r>
              <a:rPr lang="nl-NL" sz="2000" dirty="0" smtClean="0">
                <a:sym typeface="Symbol"/>
              </a:rPr>
              <a:t>waarbij D = diameter telescoop.</a:t>
            </a:r>
          </a:p>
        </p:txBody>
      </p:sp>
      <p:sp>
        <p:nvSpPr>
          <p:cNvPr id="4" name="TextBox 3"/>
          <p:cNvSpPr txBox="1"/>
          <p:nvPr/>
        </p:nvSpPr>
        <p:spPr>
          <a:xfrm>
            <a:off x="251520" y="4771275"/>
            <a:ext cx="4320480" cy="2086725"/>
          </a:xfrm>
          <a:prstGeom prst="rect">
            <a:avLst/>
          </a:prstGeom>
          <a:noFill/>
        </p:spPr>
        <p:txBody>
          <a:bodyPr wrap="square" rtlCol="0">
            <a:spAutoFit/>
          </a:bodyPr>
          <a:lstStyle/>
          <a:p>
            <a:r>
              <a:rPr lang="nl-NL" sz="2000" u="sng" dirty="0" smtClean="0"/>
              <a:t>Een optische telescoop</a:t>
            </a:r>
            <a:r>
              <a:rPr lang="nl-NL" sz="2000" dirty="0" smtClean="0"/>
              <a:t>:</a:t>
            </a:r>
          </a:p>
          <a:p>
            <a:r>
              <a:rPr lang="nl-NL" sz="1600" dirty="0" smtClean="0"/>
              <a:t>golven met </a:t>
            </a:r>
            <a:r>
              <a:rPr lang="nl-NL" sz="1600" dirty="0" smtClean="0">
                <a:sym typeface="Symbol"/>
              </a:rPr>
              <a:t> = 550 nm,     </a:t>
            </a:r>
            <a:br>
              <a:rPr lang="nl-NL" sz="1600" dirty="0" smtClean="0">
                <a:sym typeface="Symbol"/>
              </a:rPr>
            </a:br>
            <a:r>
              <a:rPr lang="nl-NL" sz="1600" dirty="0" smtClean="0">
                <a:sym typeface="Symbol"/>
              </a:rPr>
              <a:t>Diameter telescoop = 5 meter </a:t>
            </a:r>
            <a:br>
              <a:rPr lang="nl-NL" sz="1600" dirty="0" smtClean="0">
                <a:sym typeface="Symbol"/>
              </a:rPr>
            </a:br>
            <a:r>
              <a:rPr lang="nl-NL" sz="1600" dirty="0" smtClean="0">
                <a:sym typeface="Symbol"/>
              </a:rPr>
              <a:t>geeft resolutie van 0,75  10 </a:t>
            </a:r>
            <a:r>
              <a:rPr lang="nl-NL" sz="1600" baseline="30000" dirty="0" smtClean="0">
                <a:sym typeface="Symbol"/>
              </a:rPr>
              <a:t>-5 </a:t>
            </a:r>
            <a:r>
              <a:rPr lang="nl-NL" sz="1600" dirty="0" smtClean="0">
                <a:sym typeface="Symbol"/>
              </a:rPr>
              <a:t> graden.</a:t>
            </a:r>
          </a:p>
          <a:p>
            <a:endParaRPr lang="nl-NL" sz="2000" dirty="0" smtClean="0">
              <a:sym typeface="Symbol"/>
            </a:endParaRPr>
          </a:p>
          <a:p>
            <a:endParaRPr lang="nl-NL" sz="2000" dirty="0"/>
          </a:p>
        </p:txBody>
      </p:sp>
      <p:sp>
        <p:nvSpPr>
          <p:cNvPr id="5" name="TextBox 4"/>
          <p:cNvSpPr txBox="1"/>
          <p:nvPr/>
        </p:nvSpPr>
        <p:spPr>
          <a:xfrm>
            <a:off x="4788024" y="4797152"/>
            <a:ext cx="3888432" cy="1348061"/>
          </a:xfrm>
          <a:prstGeom prst="rect">
            <a:avLst/>
          </a:prstGeom>
          <a:noFill/>
        </p:spPr>
        <p:txBody>
          <a:bodyPr wrap="square" rtlCol="0">
            <a:spAutoFit/>
          </a:bodyPr>
          <a:lstStyle/>
          <a:p>
            <a:r>
              <a:rPr lang="nl-NL" sz="2000" u="sng" dirty="0" smtClean="0">
                <a:sym typeface="Symbol"/>
              </a:rPr>
              <a:t>Een radiotelescoop:</a:t>
            </a:r>
          </a:p>
          <a:p>
            <a:r>
              <a:rPr lang="nl-NL" sz="1600" dirty="0" smtClean="0">
                <a:sym typeface="Symbol"/>
              </a:rPr>
              <a:t>Voor dezelfde resolutie </a:t>
            </a:r>
            <a:br>
              <a:rPr lang="nl-NL" sz="1600" dirty="0" smtClean="0">
                <a:sym typeface="Symbol"/>
              </a:rPr>
            </a:br>
            <a:r>
              <a:rPr lang="nl-NL" sz="1600" dirty="0" smtClean="0">
                <a:sym typeface="Symbol"/>
              </a:rPr>
              <a:t>bij een golflengte van 21 cm  </a:t>
            </a:r>
            <a:br>
              <a:rPr lang="nl-NL" sz="1600" dirty="0" smtClean="0">
                <a:sym typeface="Symbol"/>
              </a:rPr>
            </a:br>
            <a:r>
              <a:rPr lang="nl-NL" sz="1600" dirty="0" smtClean="0">
                <a:sym typeface="Symbol"/>
              </a:rPr>
              <a:t>is een </a:t>
            </a:r>
            <a:r>
              <a:rPr lang="nl-NL" sz="1600" dirty="0" smtClean="0">
                <a:sym typeface="Symbol"/>
              </a:rPr>
              <a:t>D =350 km nodig!</a:t>
            </a:r>
            <a:endParaRPr lang="nl-NL" sz="1600" dirty="0"/>
          </a:p>
        </p:txBody>
      </p:sp>
      <p:pic>
        <p:nvPicPr>
          <p:cNvPr id="6" name="Picture 35" descr="Celestron telescoop.gif"/>
          <p:cNvPicPr>
            <a:picLocks noChangeAspect="1"/>
          </p:cNvPicPr>
          <p:nvPr/>
        </p:nvPicPr>
        <p:blipFill>
          <a:blip r:embed="rId3" cstate="print"/>
          <a:srcRect/>
          <a:stretch>
            <a:fillRect/>
          </a:stretch>
        </p:blipFill>
        <p:spPr bwMode="auto">
          <a:xfrm>
            <a:off x="323528" y="2852936"/>
            <a:ext cx="1623765" cy="1855814"/>
          </a:xfrm>
          <a:prstGeom prst="rect">
            <a:avLst/>
          </a:prstGeom>
          <a:noFill/>
          <a:ln w="9525">
            <a:noFill/>
            <a:miter lim="800000"/>
            <a:headEnd/>
            <a:tailEnd/>
          </a:ln>
        </p:spPr>
      </p:pic>
      <p:pic>
        <p:nvPicPr>
          <p:cNvPr id="7" name="Picture 13" descr="http://www.astron.nl/sites/astron.nl/files/cms/Westerbork.JPG"/>
          <p:cNvPicPr>
            <a:picLocks noChangeAspect="1" noChangeArrowheads="1"/>
          </p:cNvPicPr>
          <p:nvPr/>
        </p:nvPicPr>
        <p:blipFill>
          <a:blip r:embed="rId4" cstate="print"/>
          <a:srcRect/>
          <a:stretch>
            <a:fillRect/>
          </a:stretch>
        </p:blipFill>
        <p:spPr bwMode="auto">
          <a:xfrm>
            <a:off x="6660232" y="2348880"/>
            <a:ext cx="1838276" cy="2448454"/>
          </a:xfrm>
          <a:prstGeom prst="rect">
            <a:avLst/>
          </a:prstGeom>
          <a:noFill/>
          <a:ln w="9525">
            <a:noFill/>
            <a:miter lim="800000"/>
            <a:headEnd/>
            <a:tailEnd/>
          </a:ln>
        </p:spPr>
      </p:pic>
      <p:sp>
        <p:nvSpPr>
          <p:cNvPr id="8"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p:txBody>
          <a:bodyPr/>
          <a:lstStyle/>
          <a:p>
            <a:r>
              <a:rPr lang="nl-NL" smtClean="0">
                <a:ea typeface="ＭＳ Ｐゴシック" pitchFamily="34" charset="-128"/>
              </a:rPr>
              <a:t>Radiogolven waarnemen</a:t>
            </a:r>
          </a:p>
        </p:txBody>
      </p:sp>
      <p:sp>
        <p:nvSpPr>
          <p:cNvPr id="45059" name="Content Placeholder 2"/>
          <p:cNvSpPr>
            <a:spLocks noGrp="1"/>
          </p:cNvSpPr>
          <p:nvPr>
            <p:ph idx="4294967295"/>
          </p:nvPr>
        </p:nvSpPr>
        <p:spPr/>
        <p:txBody>
          <a:bodyPr/>
          <a:lstStyle/>
          <a:p>
            <a:pPr>
              <a:buFont typeface="Wingdings" pitchFamily="2" charset="2"/>
              <a:buNone/>
            </a:pPr>
            <a:endParaRPr lang="nl-NL" dirty="0" smtClean="0">
              <a:ea typeface="ＭＳ Ｐゴシック" pitchFamily="34" charset="-128"/>
            </a:endParaRPr>
          </a:p>
        </p:txBody>
      </p:sp>
      <p:sp>
        <p:nvSpPr>
          <p:cNvPr id="45060"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45061"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92B063AD-01F5-488D-92F8-1F854EF28A43}" type="slidenum">
              <a:rPr lang="en-US" sz="1000">
                <a:solidFill>
                  <a:schemeClr val="bg1"/>
                </a:solidFill>
              </a:rPr>
              <a:pPr algn="r" eaLnBrk="0" hangingPunct="0">
                <a:lnSpc>
                  <a:spcPct val="100000"/>
                </a:lnSpc>
              </a:pPr>
              <a:t>21</a:t>
            </a:fld>
            <a:endParaRPr lang="en-US" sz="1000">
              <a:solidFill>
                <a:schemeClr val="bg1"/>
              </a:solidFill>
            </a:endParaRPr>
          </a:p>
        </p:txBody>
      </p:sp>
      <p:pic>
        <p:nvPicPr>
          <p:cNvPr id="45062" name="Content Placeholder 7" descr="absorptie atmosfeer.jpg"/>
          <p:cNvPicPr>
            <a:picLocks noChangeAspect="1"/>
          </p:cNvPicPr>
          <p:nvPr/>
        </p:nvPicPr>
        <p:blipFill>
          <a:blip r:embed="rId3" cstate="print"/>
          <a:srcRect/>
          <a:stretch>
            <a:fillRect/>
          </a:stretch>
        </p:blipFill>
        <p:spPr bwMode="auto">
          <a:xfrm>
            <a:off x="395536" y="1484784"/>
            <a:ext cx="8255427" cy="4988793"/>
          </a:xfrm>
          <a:prstGeom prst="rect">
            <a:avLst/>
          </a:prstGeom>
          <a:noFill/>
          <a:ln w="9525">
            <a:noFill/>
            <a:miter lim="800000"/>
            <a:headEnd/>
            <a:tailEnd/>
          </a:ln>
        </p:spPr>
      </p:pic>
      <p:sp>
        <p:nvSpPr>
          <p:cNvPr id="7" name="Tijdelijke aanduiding voor voettekst 3"/>
          <p:cNvSpPr txBox="1">
            <a:spLocks/>
          </p:cNvSpPr>
          <p:nvPr/>
        </p:nvSpPr>
        <p:spPr bwMode="auto">
          <a:xfrm>
            <a:off x="533400" y="6576392"/>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err="1" smtClean="0">
                <a:ea typeface="ＭＳ Ｐゴシック" pitchFamily="34" charset="-128"/>
              </a:rPr>
              <a:t>Waarnemingen</a:t>
            </a:r>
            <a:r>
              <a:rPr lang="en-US" dirty="0" smtClean="0">
                <a:ea typeface="ＭＳ Ｐゴシック" pitchFamily="34" charset="-128"/>
              </a:rPr>
              <a:t>: </a:t>
            </a:r>
            <a:r>
              <a:rPr lang="en-US" dirty="0" err="1" smtClean="0">
                <a:ea typeface="ＭＳ Ｐゴシック" pitchFamily="34" charset="-128"/>
              </a:rPr>
              <a:t>Zwarte</a:t>
            </a:r>
            <a:r>
              <a:rPr lang="en-US" dirty="0" smtClean="0">
                <a:ea typeface="ＭＳ Ｐゴシック" pitchFamily="34" charset="-128"/>
              </a:rPr>
              <a:t> </a:t>
            </a:r>
            <a:r>
              <a:rPr lang="en-US" dirty="0" err="1" smtClean="0">
                <a:ea typeface="ＭＳ Ｐゴシック" pitchFamily="34" charset="-128"/>
              </a:rPr>
              <a:t>gaten</a:t>
            </a:r>
            <a:r>
              <a:rPr lang="en-US" dirty="0" smtClean="0">
                <a:ea typeface="ＭＳ Ｐゴシック" pitchFamily="34" charset="-128"/>
              </a:rPr>
              <a:t> in Quasar </a:t>
            </a:r>
          </a:p>
        </p:txBody>
      </p:sp>
      <p:pic>
        <p:nvPicPr>
          <p:cNvPr id="15363" name="Picture 4" descr="cyga_radio_colour"/>
          <p:cNvPicPr>
            <a:picLocks noChangeAspect="1" noChangeArrowheads="1"/>
          </p:cNvPicPr>
          <p:nvPr/>
        </p:nvPicPr>
        <p:blipFill>
          <a:blip r:embed="rId3" cstate="print"/>
          <a:srcRect/>
          <a:stretch>
            <a:fillRect/>
          </a:stretch>
        </p:blipFill>
        <p:spPr bwMode="auto">
          <a:xfrm>
            <a:off x="0" y="1484313"/>
            <a:ext cx="9144000" cy="5373687"/>
          </a:xfrm>
          <a:prstGeom prst="rect">
            <a:avLst/>
          </a:prstGeom>
          <a:noFill/>
          <a:ln w="9525">
            <a:noFill/>
            <a:miter lim="800000"/>
            <a:headEnd/>
            <a:tailEnd/>
          </a:ln>
        </p:spPr>
      </p:pic>
      <p:pic>
        <p:nvPicPr>
          <p:cNvPr id="13316" name="Picture 6"/>
          <p:cNvPicPr>
            <a:picLocks noChangeAspect="1" noChangeArrowheads="1"/>
          </p:cNvPicPr>
          <p:nvPr/>
        </p:nvPicPr>
        <p:blipFill>
          <a:blip r:embed="rId4" cstate="print"/>
          <a:srcRect/>
          <a:stretch>
            <a:fillRect/>
          </a:stretch>
        </p:blipFill>
        <p:spPr bwMode="auto">
          <a:xfrm>
            <a:off x="3924300" y="3860800"/>
            <a:ext cx="725488" cy="7635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7083776" presetClass="entr" presetSubtype="91955584" fill="hold" nodeType="clickEffect">
                                  <p:stCondLst>
                                    <p:cond delay="0"/>
                                  </p:stCondLst>
                                  <p:childTnLst>
                                    <p:set>
                                      <p:cBhvr>
                                        <p:cTn id="6" dur="1" fill="hold">
                                          <p:stCondLst>
                                            <p:cond delay="499"/>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6126162" cy="914400"/>
          </a:xfrm>
        </p:spPr>
        <p:txBody>
          <a:bodyPr/>
          <a:lstStyle/>
          <a:p>
            <a:r>
              <a:rPr lang="nl-NL" dirty="0" smtClean="0"/>
              <a:t>Quasar</a:t>
            </a:r>
            <a:endParaRPr lang="nl-NL" dirty="0"/>
          </a:p>
        </p:txBody>
      </p:sp>
      <p:sp>
        <p:nvSpPr>
          <p:cNvPr id="3" name="Footer Placeholder 2"/>
          <p:cNvSpPr>
            <a:spLocks noGrp="1"/>
          </p:cNvSpPr>
          <p:nvPr>
            <p:ph type="ftr" sz="quarter" idx="11"/>
          </p:nvPr>
        </p:nvSpPr>
        <p:spPr/>
        <p:txBody>
          <a:bodyPr/>
          <a:lstStyle/>
          <a:p>
            <a:pPr>
              <a:defRPr/>
            </a:pPr>
            <a:r>
              <a:rPr lang="en-US" smtClean="0"/>
              <a:t> </a:t>
            </a:r>
            <a:endParaRPr lang="en-US"/>
          </a:p>
        </p:txBody>
      </p:sp>
      <p:sp>
        <p:nvSpPr>
          <p:cNvPr id="4" name="Slide Number Placeholder 3"/>
          <p:cNvSpPr>
            <a:spLocks noGrp="1"/>
          </p:cNvSpPr>
          <p:nvPr>
            <p:ph type="sldNum" sz="quarter" idx="12"/>
          </p:nvPr>
        </p:nvSpPr>
        <p:spPr/>
        <p:txBody>
          <a:bodyPr/>
          <a:lstStyle/>
          <a:p>
            <a:pPr>
              <a:defRPr/>
            </a:pPr>
            <a:fld id="{DB6C3A0C-621A-4943-89A2-10022A63AA53}" type="slidenum">
              <a:rPr lang="en-US" smtClean="0"/>
              <a:pPr>
                <a:defRPr/>
              </a:pPr>
              <a:t>23</a:t>
            </a:fld>
            <a:endParaRPr lang="en-US"/>
          </a:p>
        </p:txBody>
      </p:sp>
      <p:pic>
        <p:nvPicPr>
          <p:cNvPr id="5" name="Picture 4" descr="Quasar.jpg"/>
          <p:cNvPicPr>
            <a:picLocks noChangeAspect="1"/>
          </p:cNvPicPr>
          <p:nvPr/>
        </p:nvPicPr>
        <p:blipFill>
          <a:blip r:embed="rId3" cstate="print"/>
          <a:stretch>
            <a:fillRect/>
          </a:stretch>
        </p:blipFill>
        <p:spPr>
          <a:xfrm>
            <a:off x="1143000" y="1872026"/>
            <a:ext cx="5445224" cy="4204923"/>
          </a:xfrm>
          <a:prstGeom prst="rect">
            <a:avLst/>
          </a:prstGeom>
        </p:spPr>
      </p:pic>
      <p:sp>
        <p:nvSpPr>
          <p:cNvPr id="6" name="Rectangle 2"/>
          <p:cNvSpPr txBox="1">
            <a:spLocks noChangeArrowheads="1"/>
          </p:cNvSpPr>
          <p:nvPr/>
        </p:nvSpPr>
        <p:spPr bwMode="auto">
          <a:xfrm>
            <a:off x="427038" y="228600"/>
            <a:ext cx="6126162" cy="914400"/>
          </a:xfrm>
          <a:prstGeom prst="rect">
            <a:avLst/>
          </a:prstGeom>
          <a:noFill/>
          <a:ln w="9525">
            <a:noFill/>
            <a:miter lim="800000"/>
            <a:headEnd/>
            <a:tailEnd/>
          </a:ln>
        </p:spPr>
        <p:txBody>
          <a:bodyPr vert="horz" wrap="square" lIns="0" tIns="0" rIns="18000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Lst>
              <a:defRPr/>
            </a:pPr>
            <a:r>
              <a:rPr kumimoji="0" lang="en-US" sz="2400" b="0" i="0" u="none" strike="noStrike" kern="0" cap="none" spc="0" normalizeH="0" baseline="0" noProof="0" smtClean="0">
                <a:ln>
                  <a:noFill/>
                </a:ln>
                <a:solidFill>
                  <a:schemeClr val="tx2"/>
                </a:solidFill>
                <a:effectLst/>
                <a:uLnTx/>
                <a:uFillTx/>
                <a:latin typeface="+mj-lt"/>
                <a:ea typeface="ＭＳ Ｐゴシック" pitchFamily="34" charset="-128"/>
                <a:cs typeface="ＭＳ Ｐゴシック" charset="-128"/>
              </a:rPr>
              <a:t>Wat meten radioastronomen?</a:t>
            </a:r>
            <a:endParaRPr kumimoji="0" lang="en-US" sz="2400" b="0" i="0" u="none" strike="noStrike" kern="0" cap="none" spc="0" normalizeH="0" baseline="0" noProof="0" dirty="0" smtClean="0">
              <a:ln>
                <a:noFill/>
              </a:ln>
              <a:solidFill>
                <a:schemeClr val="tx2"/>
              </a:solidFill>
              <a:effectLst/>
              <a:uLnTx/>
              <a:uFillTx/>
              <a:latin typeface="+mj-lt"/>
              <a:ea typeface="ＭＳ Ｐゴシック" pitchFamily="34" charset="-128"/>
              <a:cs typeface="ＭＳ Ｐゴシック" charset="-128"/>
            </a:endParaRPr>
          </a:p>
        </p:txBody>
      </p:sp>
      <p:sp>
        <p:nvSpPr>
          <p:cNvPr id="7" name="Tijdelijke aanduiding voor voettekst 3"/>
          <p:cNvSpPr txBox="1">
            <a:spLocks/>
          </p:cNvSpPr>
          <p:nvPr/>
        </p:nvSpPr>
        <p:spPr bwMode="auto">
          <a:xfrm>
            <a:off x="533400" y="6576392"/>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a:xfrm>
            <a:off x="323528" y="1196752"/>
            <a:ext cx="6126162" cy="914400"/>
          </a:xfrm>
        </p:spPr>
        <p:txBody>
          <a:bodyPr/>
          <a:lstStyle/>
          <a:p>
            <a:pPr eaLnBrk="1" hangingPunct="1"/>
            <a:r>
              <a:rPr lang="nl-NL" dirty="0" smtClean="0">
                <a:ea typeface="ＭＳ Ｐゴシック" pitchFamily="34" charset="-128"/>
              </a:rPr>
              <a:t>Waarnemingen: Crab Nevel</a:t>
            </a:r>
          </a:p>
        </p:txBody>
      </p:sp>
      <p:sp>
        <p:nvSpPr>
          <p:cNvPr id="15363" name="Tijdelijke aanduiding voor voettekst 3"/>
          <p:cNvSpPr>
            <a:spLocks noGrp="1"/>
          </p:cNvSpPr>
          <p:nvPr>
            <p:ph type="ftr" sz="quarter" idx="11"/>
          </p:nvPr>
        </p:nvSpPr>
        <p:spPr>
          <a:noFill/>
        </p:spPr>
        <p:txBody>
          <a:bodyPr/>
          <a:lstStyle/>
          <a:p>
            <a:r>
              <a:rPr lang="nl-NL" dirty="0" smtClean="0">
                <a:latin typeface="Verdana" pitchFamily="34" charset="0"/>
                <a:ea typeface="ＭＳ Ｐゴシック" pitchFamily="34" charset="-128"/>
              </a:rPr>
              <a:t>Onderzoek bij ASTRON	middelbare school</a:t>
            </a:r>
            <a:endParaRPr lang="en-US" dirty="0" smtClean="0">
              <a:latin typeface="Verdana" pitchFamily="34" charset="0"/>
              <a:ea typeface="ＭＳ Ｐゴシック" pitchFamily="34" charset="-128"/>
            </a:endParaRPr>
          </a:p>
        </p:txBody>
      </p:sp>
      <p:sp>
        <p:nvSpPr>
          <p:cNvPr id="15364" name="Tijdelijke aanduiding voor dianummer 4"/>
          <p:cNvSpPr>
            <a:spLocks noGrp="1"/>
          </p:cNvSpPr>
          <p:nvPr>
            <p:ph type="sldNum" sz="quarter" idx="12"/>
          </p:nvPr>
        </p:nvSpPr>
        <p:spPr>
          <a:noFill/>
        </p:spPr>
        <p:txBody>
          <a:bodyPr/>
          <a:lstStyle/>
          <a:p>
            <a:fld id="{D155B924-26D7-4F7A-BD73-F62B1BFA9774}" type="slidenum">
              <a:rPr lang="en-US" smtClean="0"/>
              <a:pPr/>
              <a:t>24</a:t>
            </a:fld>
            <a:endParaRPr lang="en-US" smtClean="0"/>
          </a:p>
        </p:txBody>
      </p:sp>
      <p:pic>
        <p:nvPicPr>
          <p:cNvPr id="15365" name="Picture 3"/>
          <p:cNvPicPr>
            <a:picLocks noChangeAspect="1" noChangeArrowheads="1"/>
          </p:cNvPicPr>
          <p:nvPr/>
        </p:nvPicPr>
        <p:blipFill>
          <a:blip r:embed="rId3" cstate="print"/>
          <a:srcRect/>
          <a:stretch>
            <a:fillRect/>
          </a:stretch>
        </p:blipFill>
        <p:spPr bwMode="auto">
          <a:xfrm>
            <a:off x="3171280" y="1628800"/>
            <a:ext cx="4752528" cy="4752528"/>
          </a:xfrm>
          <a:prstGeom prst="rect">
            <a:avLst/>
          </a:prstGeom>
          <a:noFill/>
          <a:ln w="9525">
            <a:noFill/>
            <a:miter lim="800000"/>
            <a:headEnd/>
            <a:tailEnd/>
          </a:ln>
        </p:spPr>
      </p:pic>
      <p:sp>
        <p:nvSpPr>
          <p:cNvPr id="6" name="Rectangle 2"/>
          <p:cNvSpPr txBox="1">
            <a:spLocks noChangeArrowheads="1"/>
          </p:cNvSpPr>
          <p:nvPr/>
        </p:nvSpPr>
        <p:spPr bwMode="auto">
          <a:xfrm>
            <a:off x="427038" y="228600"/>
            <a:ext cx="6126162" cy="914400"/>
          </a:xfrm>
          <a:prstGeom prst="rect">
            <a:avLst/>
          </a:prstGeom>
          <a:noFill/>
          <a:ln w="9525">
            <a:noFill/>
            <a:miter lim="800000"/>
            <a:headEnd/>
            <a:tailEnd/>
          </a:ln>
        </p:spPr>
        <p:txBody>
          <a:bodyPr vert="horz" wrap="square" lIns="0" tIns="0" rIns="18000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Lst>
              <a:defRPr/>
            </a:pPr>
            <a:r>
              <a:rPr kumimoji="0" lang="en-US" sz="2400" b="0" i="0" u="none" strike="noStrike" kern="0" cap="none" spc="0" normalizeH="0" baseline="0" noProof="0" smtClean="0">
                <a:ln>
                  <a:noFill/>
                </a:ln>
                <a:solidFill>
                  <a:schemeClr val="tx2"/>
                </a:solidFill>
                <a:effectLst/>
                <a:uLnTx/>
                <a:uFillTx/>
                <a:latin typeface="+mj-lt"/>
                <a:ea typeface="ＭＳ Ｐゴシック" pitchFamily="34" charset="-128"/>
                <a:cs typeface="ＭＳ Ｐゴシック" charset="-128"/>
              </a:rPr>
              <a:t>Wat meten radioastronomen?</a:t>
            </a:r>
            <a:endParaRPr kumimoji="0" lang="en-US" sz="2400" b="0" i="0" u="none" strike="noStrike" kern="0" cap="none" spc="0" normalizeH="0" baseline="0" noProof="0" dirty="0" smtClean="0">
              <a:ln>
                <a:noFill/>
              </a:ln>
              <a:solidFill>
                <a:schemeClr val="tx2"/>
              </a:solidFill>
              <a:effectLst/>
              <a:uLnTx/>
              <a:uFillTx/>
              <a:latin typeface="+mj-lt"/>
              <a:ea typeface="ＭＳ Ｐゴシック" pitchFamily="34" charset="-128"/>
              <a:cs typeface="ＭＳ Ｐゴシック" charset="-128"/>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pPr eaLnBrk="1" hangingPunct="1"/>
            <a:r>
              <a:rPr lang="nl-NL" smtClean="0">
                <a:ea typeface="ＭＳ Ｐゴシック" pitchFamily="34" charset="-128"/>
              </a:rPr>
              <a:t>Waarnemingen: Crab Nevel</a:t>
            </a:r>
          </a:p>
        </p:txBody>
      </p:sp>
      <p:sp>
        <p:nvSpPr>
          <p:cNvPr id="17411"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17412" name="Tijdelijke aanduiding voor dianummer 4"/>
          <p:cNvSpPr>
            <a:spLocks noGrp="1"/>
          </p:cNvSpPr>
          <p:nvPr>
            <p:ph type="sldNum" sz="quarter" idx="12"/>
          </p:nvPr>
        </p:nvSpPr>
        <p:spPr>
          <a:noFill/>
        </p:spPr>
        <p:txBody>
          <a:bodyPr/>
          <a:lstStyle/>
          <a:p>
            <a:fld id="{BBD485B4-A811-40BD-B2B6-1EC404376DC3}" type="slidenum">
              <a:rPr lang="en-US" smtClean="0"/>
              <a:pPr/>
              <a:t>25</a:t>
            </a:fld>
            <a:endParaRPr lang="en-US" smtClean="0"/>
          </a:p>
        </p:txBody>
      </p:sp>
      <p:pic>
        <p:nvPicPr>
          <p:cNvPr id="10" name="chandramovie.mpeg">
            <a:hlinkClick r:id="" action="ppaction://media"/>
          </p:cNvPr>
          <p:cNvPicPr>
            <a:picLocks noRot="1" noChangeAspect="1"/>
          </p:cNvPicPr>
          <p:nvPr>
            <a:videoFile r:link="rId1"/>
          </p:nvPr>
        </p:nvPicPr>
        <p:blipFill>
          <a:blip r:embed="rId4" cstate="print"/>
          <a:stretch>
            <a:fillRect/>
          </a:stretch>
        </p:blipFill>
        <p:spPr>
          <a:xfrm>
            <a:off x="1043608" y="1484784"/>
            <a:ext cx="6858000" cy="4572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pPr eaLnBrk="1" hangingPunct="1"/>
            <a:r>
              <a:rPr lang="nl-NL" smtClean="0">
                <a:ea typeface="ＭＳ Ｐゴシック" pitchFamily="34" charset="-128"/>
              </a:rPr>
              <a:t>Waarnemingen: Pulsars</a:t>
            </a:r>
          </a:p>
        </p:txBody>
      </p:sp>
      <p:sp>
        <p:nvSpPr>
          <p:cNvPr id="14339"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14340" name="Tijdelijke aanduiding voor dianummer 4"/>
          <p:cNvSpPr>
            <a:spLocks noGrp="1"/>
          </p:cNvSpPr>
          <p:nvPr>
            <p:ph type="sldNum" sz="quarter" idx="12"/>
          </p:nvPr>
        </p:nvSpPr>
        <p:spPr>
          <a:noFill/>
        </p:spPr>
        <p:txBody>
          <a:bodyPr/>
          <a:lstStyle/>
          <a:p>
            <a:fld id="{4175F7F6-9B16-4C6A-94A4-469D02779FA4}" type="slidenum">
              <a:rPr lang="en-US" smtClean="0"/>
              <a:pPr/>
              <a:t>26</a:t>
            </a:fld>
            <a:endParaRPr lang="en-US" smtClean="0"/>
          </a:p>
        </p:txBody>
      </p:sp>
      <p:pic>
        <p:nvPicPr>
          <p:cNvPr id="14341" name="Picture 8"/>
          <p:cNvPicPr>
            <a:picLocks noChangeAspect="1"/>
          </p:cNvPicPr>
          <p:nvPr/>
        </p:nvPicPr>
        <p:blipFill>
          <a:blip r:embed="rId5" cstate="print"/>
          <a:srcRect/>
          <a:stretch>
            <a:fillRect/>
          </a:stretch>
        </p:blipFill>
        <p:spPr bwMode="auto">
          <a:xfrm>
            <a:off x="5181600" y="1219200"/>
            <a:ext cx="3657600" cy="4294188"/>
          </a:xfrm>
          <a:prstGeom prst="rect">
            <a:avLst/>
          </a:prstGeom>
          <a:noFill/>
          <a:ln w="9525">
            <a:noFill/>
            <a:miter lim="800000"/>
            <a:headEnd/>
            <a:tailEnd/>
          </a:ln>
        </p:spPr>
      </p:pic>
      <p:sp>
        <p:nvSpPr>
          <p:cNvPr id="14342" name="Titel 1"/>
          <p:cNvSpPr txBox="1">
            <a:spLocks/>
          </p:cNvSpPr>
          <p:nvPr/>
        </p:nvSpPr>
        <p:spPr bwMode="auto">
          <a:xfrm>
            <a:off x="5303838" y="5562600"/>
            <a:ext cx="3840162" cy="609600"/>
          </a:xfrm>
          <a:prstGeom prst="rect">
            <a:avLst/>
          </a:prstGeom>
          <a:noFill/>
          <a:ln w="9525">
            <a:noFill/>
            <a:miter lim="800000"/>
            <a:headEnd/>
            <a:tailEnd/>
          </a:ln>
        </p:spPr>
        <p:txBody>
          <a:bodyPr lIns="0" tIns="0" rIns="180000" bIns="0"/>
          <a:lstStyle/>
          <a:p>
            <a:pPr>
              <a:lnSpc>
                <a:spcPct val="100000"/>
              </a:lnSpc>
              <a:tabLst>
                <a:tab pos="342900" algn="l"/>
              </a:tabLst>
            </a:pPr>
            <a:r>
              <a:rPr lang="nl-NL" sz="2800">
                <a:solidFill>
                  <a:schemeClr val="bg1"/>
                </a:solidFill>
              </a:rPr>
              <a:t>Vuurtoren Ameland</a:t>
            </a:r>
          </a:p>
        </p:txBody>
      </p:sp>
      <p:sp>
        <p:nvSpPr>
          <p:cNvPr id="14343" name="Titel 1"/>
          <p:cNvSpPr txBox="1">
            <a:spLocks/>
          </p:cNvSpPr>
          <p:nvPr/>
        </p:nvSpPr>
        <p:spPr bwMode="auto">
          <a:xfrm>
            <a:off x="228600" y="5562600"/>
            <a:ext cx="6126163" cy="914400"/>
          </a:xfrm>
          <a:prstGeom prst="rect">
            <a:avLst/>
          </a:prstGeom>
          <a:noFill/>
          <a:ln w="9525">
            <a:noFill/>
            <a:miter lim="800000"/>
            <a:headEnd/>
            <a:tailEnd/>
          </a:ln>
        </p:spPr>
        <p:txBody>
          <a:bodyPr lIns="0" tIns="0" rIns="180000" bIns="0"/>
          <a:lstStyle/>
          <a:p>
            <a:pPr>
              <a:lnSpc>
                <a:spcPct val="100000"/>
              </a:lnSpc>
              <a:tabLst>
                <a:tab pos="342900" algn="l"/>
              </a:tabLst>
            </a:pPr>
            <a:r>
              <a:rPr lang="nl-NL" sz="2800">
                <a:solidFill>
                  <a:schemeClr val="bg1"/>
                </a:solidFill>
              </a:rPr>
              <a:t>Pulsar “vuurtoren effect”</a:t>
            </a:r>
          </a:p>
        </p:txBody>
      </p:sp>
      <p:pic>
        <p:nvPicPr>
          <p:cNvPr id="18442" name="lightnew.avi" descr="Macintosh HD:Users:marijke:Working:ASTRON:Outreach:Annette:Excursie28mrt:lightnew.avi">
            <a:hlinkClick r:id="" action="ppaction://media"/>
          </p:cNvPr>
          <p:cNvPicPr>
            <a:picLocks noRot="1" noChangeAspect="1" noChangeArrowheads="1"/>
          </p:cNvPicPr>
          <p:nvPr>
            <a:quickTimeFile r:link="rId1"/>
          </p:nvPr>
        </p:nvPicPr>
        <p:blipFill>
          <a:blip r:embed="rId6" cstate="print"/>
          <a:srcRect/>
          <a:stretch>
            <a:fillRect/>
          </a:stretch>
        </p:blipFill>
        <p:spPr bwMode="auto">
          <a:xfrm>
            <a:off x="304800" y="1885950"/>
            <a:ext cx="4648200" cy="3486150"/>
          </a:xfrm>
          <a:prstGeom prst="rect">
            <a:avLst/>
          </a:prstGeom>
          <a:noFill/>
          <a:ln w="9525">
            <a:noFill/>
            <a:miter lim="800000"/>
            <a:headEnd/>
            <a:tailEnd/>
          </a:ln>
        </p:spPr>
      </p:pic>
      <p:pic>
        <p:nvPicPr>
          <p:cNvPr id="11" name="lightnew.avi">
            <a:hlinkClick r:id="" action="ppaction://media"/>
          </p:cNvPr>
          <p:cNvPicPr>
            <a:picLocks noRot="1" noChangeAspect="1"/>
          </p:cNvPicPr>
          <p:nvPr>
            <a:videoFile r:link="rId2"/>
          </p:nvPr>
        </p:nvPicPr>
        <p:blipFill>
          <a:blip r:embed="rId7" cstate="print"/>
          <a:stretch>
            <a:fillRect/>
          </a:stretch>
        </p:blipFill>
        <p:spPr>
          <a:xfrm>
            <a:off x="683568" y="1772816"/>
            <a:ext cx="3863752" cy="289781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44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6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18442"/>
                </p:tgtEl>
              </p:cMediaNode>
            </p:video>
            <p:seq concurrent="1" nextAc="seek">
              <p:cTn id="11" restart="whenNotActive" fill="hold" evtFilter="cancelBubble" nodeType="interactiveSeq">
                <p:stCondLst>
                  <p:cond evt="onClick" delay="0">
                    <p:tgtEl>
                      <p:spTgt spid="1844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8442"/>
                                        </p:tgtEl>
                                      </p:cBhvr>
                                    </p:cmd>
                                  </p:childTnLst>
                                </p:cTn>
                              </p:par>
                            </p:childTnLst>
                          </p:cTn>
                        </p:par>
                      </p:childTnLst>
                    </p:cTn>
                  </p:par>
                </p:childTnLst>
              </p:cTn>
              <p:nextCondLst>
                <p:cond evt="onClick" delay="0">
                  <p:tgtEl>
                    <p:spTgt spid="18442"/>
                  </p:tgtEl>
                </p:cond>
              </p:nextCondLst>
            </p:seq>
            <p:video>
              <p:cMediaNode>
                <p:cTn id="16" fill="hold" display="0">
                  <p:stCondLst>
                    <p:cond delay="indefinite"/>
                  </p:stCondLst>
                  <p:endCondLst>
                    <p:cond evt="onNext" delay="0">
                      <p:tgtEl>
                        <p:sldTgt/>
                      </p:tgtEl>
                    </p:cond>
                    <p:cond evt="onPrev" delay="0">
                      <p:tgtEl>
                        <p:sldTgt/>
                      </p:tgtEl>
                    </p:cond>
                  </p:endCondLst>
                </p:cTn>
                <p:tgtEl>
                  <p:spTgt spid="11"/>
                </p:tgtEl>
              </p:cMediaNode>
            </p:video>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dichtheid-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9063" y="82550"/>
            <a:ext cx="8905875"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idx="4294967295"/>
          </p:nvPr>
        </p:nvSpPr>
        <p:spPr/>
        <p:txBody>
          <a:bodyPr/>
          <a:lstStyle/>
          <a:p>
            <a:pPr eaLnBrk="1" hangingPunct="1"/>
            <a:endParaRPr lang="nl-NL" dirty="0" smtClean="0"/>
          </a:p>
        </p:txBody>
      </p:sp>
    </p:spTree>
    <p:extLst>
      <p:ext uri="{BB962C8B-B14F-4D97-AF65-F5344CB8AC3E}">
        <p14:creationId xmlns="" xmlns:p14="http://schemas.microsoft.com/office/powerpoint/2010/main" val="290525986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Arecib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9500" y="827088"/>
            <a:ext cx="6985000" cy="5203825"/>
          </a:xfrm>
          <a:prstGeom prst="rect">
            <a:avLst/>
          </a:prstGeom>
          <a:noFill/>
          <a:ln w="9525">
            <a:solidFill>
              <a:srgbClr val="5F5F5F"/>
            </a:solidFill>
            <a:miter lim="800000"/>
            <a:headEnd/>
            <a:tailEnd/>
          </a:ln>
          <a:extLst>
            <a:ext uri="{909E8E84-426E-40DD-AFC4-6F175D3DCCD1}">
              <a14:hiddenFill xmlns="" xmlns:a14="http://schemas.microsoft.com/office/drawing/2010/main">
                <a:solidFill>
                  <a:srgbClr val="FFFFFF"/>
                </a:solidFill>
              </a14:hiddenFill>
            </a:ext>
          </a:extLst>
        </p:spPr>
      </p:pic>
      <p:sp>
        <p:nvSpPr>
          <p:cNvPr id="66563" name="Rectangle 3"/>
          <p:cNvSpPr>
            <a:spLocks noGrp="1" noChangeArrowheads="1"/>
          </p:cNvSpPr>
          <p:nvPr>
            <p:ph type="title" idx="4294967295"/>
          </p:nvPr>
        </p:nvSpPr>
        <p:spPr/>
        <p:txBody>
          <a:bodyPr/>
          <a:lstStyle/>
          <a:p>
            <a:pPr eaLnBrk="1" hangingPunct="1"/>
            <a:r>
              <a:rPr lang="en-US" smtClean="0"/>
              <a:t>arecibo antenne</a:t>
            </a:r>
            <a:endParaRPr lang="nl-NL" smtClean="0"/>
          </a:p>
        </p:txBody>
      </p:sp>
      <p:sp>
        <p:nvSpPr>
          <p:cNvPr id="4"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extLst>
      <p:ext uri="{BB962C8B-B14F-4D97-AF65-F5344CB8AC3E}">
        <p14:creationId xmlns="" xmlns:p14="http://schemas.microsoft.com/office/powerpoint/2010/main" val="350852710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title" idx="4294967295"/>
          </p:nvPr>
        </p:nvSpPr>
        <p:spPr/>
        <p:txBody>
          <a:bodyPr/>
          <a:lstStyle/>
          <a:p>
            <a:pPr eaLnBrk="1" hangingPunct="1"/>
            <a:r>
              <a:rPr lang="en-US" smtClean="0"/>
              <a:t>0329+53 langzaam</a:t>
            </a:r>
            <a:endParaRPr lang="nl-NL" smtClean="0"/>
          </a:p>
        </p:txBody>
      </p:sp>
      <p:pic>
        <p:nvPicPr>
          <p:cNvPr id="67587" name="Picture 4" descr="Arecib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9500" y="827088"/>
            <a:ext cx="6985000" cy="5203825"/>
          </a:xfrm>
          <a:prstGeom prst="rect">
            <a:avLst/>
          </a:prstGeom>
          <a:noFill/>
          <a:ln w="9525">
            <a:solidFill>
              <a:srgbClr val="5F5F5F"/>
            </a:solidFill>
            <a:miter lim="800000"/>
            <a:headEnd/>
            <a:tailEnd/>
          </a:ln>
          <a:extLst>
            <a:ext uri="{909E8E84-426E-40DD-AFC4-6F175D3DCCD1}">
              <a14:hiddenFill xmlns="" xmlns:a14="http://schemas.microsoft.com/office/drawing/2010/main">
                <a:solidFill>
                  <a:srgbClr val="FFFFFF"/>
                </a:solidFill>
              </a14:hiddenFill>
            </a:ext>
          </a:extLst>
        </p:spPr>
      </p:pic>
      <p:pic>
        <p:nvPicPr>
          <p:cNvPr id="165893" name="1-B0329.wav">
            <a:hlinkClick r:id="" action="ppaction://media"/>
          </p:cNvPr>
          <p:cNvPicPr>
            <a:picLocks noRot="1" noChangeAspect="1" noChangeArrowheads="1"/>
          </p:cNvPicPr>
          <p:nvPr>
            <a:audioFile r:link="rId1"/>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70866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extLst>
      <p:ext uri="{BB962C8B-B14F-4D97-AF65-F5344CB8AC3E}">
        <p14:creationId xmlns="" xmlns:p14="http://schemas.microsoft.com/office/powerpoint/2010/main" val="14759558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529" fill="hold"/>
                                        <p:tgtEl>
                                          <p:spTgt spid="16589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589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cstate="print"/>
          <a:srcRect/>
          <a:stretch>
            <a:fillRect/>
          </a:stretch>
        </p:blipFill>
        <p:spPr bwMode="auto">
          <a:xfrm>
            <a:off x="6335713" y="1276350"/>
            <a:ext cx="2794000" cy="3403600"/>
          </a:xfrm>
          <a:prstGeom prst="rect">
            <a:avLst/>
          </a:prstGeom>
          <a:noFill/>
          <a:ln w="9525">
            <a:noFill/>
            <a:round/>
            <a:headEnd/>
            <a:tailEnd/>
          </a:ln>
        </p:spPr>
      </p:pic>
      <p:sp>
        <p:nvSpPr>
          <p:cNvPr id="9219" name="Rectangle 2"/>
          <p:cNvSpPr>
            <a:spLocks noChangeArrowheads="1"/>
          </p:cNvSpPr>
          <p:nvPr/>
        </p:nvSpPr>
        <p:spPr bwMode="auto">
          <a:xfrm>
            <a:off x="427038" y="6477000"/>
            <a:ext cx="5897562" cy="379413"/>
          </a:xfrm>
          <a:prstGeom prst="rect">
            <a:avLst/>
          </a:prstGeom>
          <a:noFill/>
          <a:ln w="9525">
            <a:noFill/>
            <a:round/>
            <a:headEnd/>
            <a:tailEnd/>
          </a:ln>
        </p:spPr>
        <p:txBody>
          <a:bodyPr lIns="90000" tIns="45000" rIns="90000" bIns="45000"/>
          <a:lstStyle/>
          <a:p>
            <a:pPr>
              <a:lnSpc>
                <a:spcPct val="120000"/>
              </a:lnSpc>
              <a:tabLst>
                <a:tab pos="723900" algn="l"/>
                <a:tab pos="1447800" algn="l"/>
                <a:tab pos="2171700" algn="l"/>
                <a:tab pos="2895600" algn="l"/>
                <a:tab pos="3619500" algn="l"/>
                <a:tab pos="4343400" algn="l"/>
                <a:tab pos="5067300" algn="l"/>
                <a:tab pos="5791200" algn="l"/>
              </a:tabLst>
            </a:pPr>
            <a:r>
              <a:rPr lang="ru-RU" sz="900">
                <a:solidFill>
                  <a:srgbClr val="FFFFFF"/>
                </a:solidFill>
                <a:latin typeface="Verdana" pitchFamily="34" charset="0"/>
                <a:ea typeface="ＭＳ Ｐゴシック" pitchFamily="34" charset="-128"/>
              </a:rPr>
              <a:t> </a:t>
            </a:r>
          </a:p>
        </p:txBody>
      </p:sp>
      <p:sp>
        <p:nvSpPr>
          <p:cNvPr id="9220" name="Rectangle 3"/>
          <p:cNvSpPr>
            <a:spLocks noChangeArrowheads="1"/>
          </p:cNvSpPr>
          <p:nvPr/>
        </p:nvSpPr>
        <p:spPr bwMode="auto">
          <a:xfrm>
            <a:off x="7366000" y="6477000"/>
            <a:ext cx="1219200" cy="379413"/>
          </a:xfrm>
          <a:prstGeom prst="rect">
            <a:avLst/>
          </a:prstGeom>
          <a:noFill/>
          <a:ln w="9525">
            <a:noFill/>
            <a:round/>
            <a:headEnd/>
            <a:tailEnd/>
          </a:ln>
        </p:spPr>
        <p:txBody>
          <a:bodyPr lIns="90000" tIns="45000" rIns="90000" bIns="45000"/>
          <a:lstStyle/>
          <a:p>
            <a:pPr>
              <a:lnSpc>
                <a:spcPct val="120000"/>
              </a:lnSpc>
              <a:tabLst>
                <a:tab pos="723900" algn="l"/>
              </a:tabLst>
            </a:pPr>
            <a:fld id="{51FF509B-D390-47D3-BC44-21A28D190ACF}" type="slidenum">
              <a:rPr lang="ru-RU" sz="1000">
                <a:solidFill>
                  <a:srgbClr val="FFFFFF"/>
                </a:solidFill>
                <a:latin typeface="Verdana" pitchFamily="34" charset="0"/>
                <a:ea typeface="ＭＳ Ｐゴシック" pitchFamily="34" charset="-128"/>
              </a:rPr>
              <a:pPr>
                <a:lnSpc>
                  <a:spcPct val="120000"/>
                </a:lnSpc>
                <a:tabLst>
                  <a:tab pos="723900" algn="l"/>
                </a:tabLst>
              </a:pPr>
              <a:t>3</a:t>
            </a:fld>
            <a:endParaRPr lang="ru-RU" sz="1000">
              <a:solidFill>
                <a:srgbClr val="FFFFFF"/>
              </a:solidFill>
              <a:latin typeface="Verdana" pitchFamily="34" charset="0"/>
              <a:ea typeface="ＭＳ Ｐゴシック" pitchFamily="34" charset="-128"/>
            </a:endParaRPr>
          </a:p>
        </p:txBody>
      </p:sp>
      <p:pic>
        <p:nvPicPr>
          <p:cNvPr id="9222" name="Picture 5"/>
          <p:cNvPicPr>
            <a:picLocks noChangeAspect="1" noChangeArrowheads="1"/>
          </p:cNvPicPr>
          <p:nvPr/>
        </p:nvPicPr>
        <p:blipFill>
          <a:blip r:embed="rId4" cstate="print"/>
          <a:srcRect/>
          <a:stretch>
            <a:fillRect/>
          </a:stretch>
        </p:blipFill>
        <p:spPr bwMode="auto">
          <a:xfrm>
            <a:off x="3160713" y="3203575"/>
            <a:ext cx="3714750" cy="3257550"/>
          </a:xfrm>
          <a:prstGeom prst="rect">
            <a:avLst/>
          </a:prstGeom>
          <a:noFill/>
          <a:ln w="9525">
            <a:noFill/>
            <a:round/>
            <a:headEnd/>
            <a:tailEnd/>
          </a:ln>
        </p:spPr>
      </p:pic>
      <p:pic>
        <p:nvPicPr>
          <p:cNvPr id="9223" name="Picture 6"/>
          <p:cNvPicPr>
            <a:picLocks noChangeAspect="1" noChangeArrowheads="1"/>
          </p:cNvPicPr>
          <p:nvPr/>
        </p:nvPicPr>
        <p:blipFill>
          <a:blip r:embed="rId5" cstate="print"/>
          <a:srcRect/>
          <a:stretch>
            <a:fillRect/>
          </a:stretch>
        </p:blipFill>
        <p:spPr bwMode="auto">
          <a:xfrm>
            <a:off x="36513" y="1223963"/>
            <a:ext cx="4510087" cy="3330575"/>
          </a:xfrm>
          <a:prstGeom prst="rect">
            <a:avLst/>
          </a:prstGeom>
          <a:noFill/>
          <a:ln w="9525">
            <a:noFill/>
            <a:round/>
            <a:headEnd/>
            <a:tailEnd/>
          </a:ln>
        </p:spPr>
      </p:pic>
      <p:sp>
        <p:nvSpPr>
          <p:cNvPr id="9224" name="Rectangle 7"/>
          <p:cNvSpPr>
            <a:spLocks noChangeArrowheads="1"/>
          </p:cNvSpPr>
          <p:nvPr/>
        </p:nvSpPr>
        <p:spPr bwMode="auto">
          <a:xfrm>
            <a:off x="360363" y="360363"/>
            <a:ext cx="6126162" cy="671512"/>
          </a:xfrm>
          <a:prstGeom prst="rect">
            <a:avLst/>
          </a:prstGeom>
          <a:noFill/>
          <a:ln w="9525">
            <a:noFill/>
            <a:round/>
            <a:headEnd/>
            <a:tailEnd/>
          </a:ln>
        </p:spPr>
        <p:txBody>
          <a:bodyPr lIns="90000" tIns="45000" rIns="90000" bIns="45000"/>
          <a:lstStyle/>
          <a:p>
            <a:pPr>
              <a:lnSpc>
                <a:spcPct val="100000"/>
              </a:lnSpc>
              <a:tabLst>
                <a:tab pos="723900" algn="l"/>
                <a:tab pos="1447800" algn="l"/>
                <a:tab pos="2171700" algn="l"/>
                <a:tab pos="2895600" algn="l"/>
                <a:tab pos="3619500" algn="l"/>
                <a:tab pos="4343400" algn="l"/>
                <a:tab pos="5067300" algn="l"/>
                <a:tab pos="5791200" algn="l"/>
              </a:tabLst>
            </a:pPr>
            <a:r>
              <a:rPr lang="nl-NL" dirty="0" smtClean="0">
                <a:solidFill>
                  <a:srgbClr val="10207C"/>
                </a:solidFill>
              </a:rPr>
              <a:t>Astronomie met het blote oog</a:t>
            </a:r>
            <a:endParaRPr lang="ru-RU" sz="2400" dirty="0">
              <a:solidFill>
                <a:srgbClr val="10207C"/>
              </a:solidFill>
              <a:latin typeface="Verdana" pitchFamily="34" charset="0"/>
              <a:ea typeface="ＭＳ Ｐゴシック" pitchFamily="34" charset="-128"/>
            </a:endParaRPr>
          </a:p>
        </p:txBody>
      </p:sp>
      <p:sp>
        <p:nvSpPr>
          <p:cNvPr id="9225" name="Text Box 8"/>
          <p:cNvSpPr txBox="1">
            <a:spLocks noChangeArrowheads="1"/>
          </p:cNvSpPr>
          <p:nvPr/>
        </p:nvSpPr>
        <p:spPr bwMode="auto">
          <a:xfrm>
            <a:off x="7272338" y="4751388"/>
            <a:ext cx="1333500" cy="346075"/>
          </a:xfrm>
          <a:prstGeom prst="rect">
            <a:avLst/>
          </a:prstGeom>
          <a:noFill/>
          <a:ln w="9525">
            <a:noFill/>
            <a:round/>
            <a:headEnd/>
            <a:tailEnd/>
          </a:ln>
        </p:spPr>
        <p:txBody>
          <a:bodyPr wrap="none" lIns="90000" tIns="60876" rIns="90000" bIns="45000"/>
          <a:lstStyle/>
          <a:p>
            <a:pPr>
              <a:tabLst>
                <a:tab pos="723900" algn="l"/>
              </a:tabLst>
            </a:pPr>
            <a:r>
              <a:rPr lang="ru-RU">
                <a:solidFill>
                  <a:srgbClr val="000000"/>
                </a:solidFill>
              </a:rPr>
              <a:t>Hipparchus</a:t>
            </a:r>
          </a:p>
        </p:txBody>
      </p:sp>
      <p:sp>
        <p:nvSpPr>
          <p:cNvPr id="9226" name="Text Box 9"/>
          <p:cNvSpPr txBox="1">
            <a:spLocks noChangeArrowheads="1"/>
          </p:cNvSpPr>
          <p:nvPr/>
        </p:nvSpPr>
        <p:spPr bwMode="auto">
          <a:xfrm>
            <a:off x="612775" y="4813300"/>
            <a:ext cx="1816100" cy="346075"/>
          </a:xfrm>
          <a:prstGeom prst="rect">
            <a:avLst/>
          </a:prstGeom>
          <a:noFill/>
          <a:ln w="9525">
            <a:noFill/>
            <a:round/>
            <a:headEnd/>
            <a:tailEnd/>
          </a:ln>
        </p:spPr>
        <p:txBody>
          <a:bodyPr wrap="none" lIns="90000" tIns="60876" rIns="90000" bIns="45000"/>
          <a:lstStyle/>
          <a:p>
            <a:pPr>
              <a:tabLst>
                <a:tab pos="723900" algn="l"/>
                <a:tab pos="1447800" algn="l"/>
              </a:tabLst>
            </a:pPr>
            <a:r>
              <a:rPr lang="nl-NL" dirty="0" smtClean="0">
                <a:solidFill>
                  <a:srgbClr val="000000"/>
                </a:solidFill>
              </a:rPr>
              <a:t>Eerste hemelatlas</a:t>
            </a:r>
            <a:endParaRPr lang="ru-RU" dirty="0">
              <a:solidFill>
                <a:srgbClr val="000000"/>
              </a:solidFill>
            </a:endParaRPr>
          </a:p>
        </p:txBody>
      </p:sp>
      <p:sp>
        <p:nvSpPr>
          <p:cNvPr id="11" name="Tijdelijke aanduiding voor voettekst 3"/>
          <p:cNvSpPr txBox="1">
            <a:spLocks/>
          </p:cNvSpPr>
          <p:nvPr/>
        </p:nvSpPr>
        <p:spPr bwMode="auto">
          <a:xfrm>
            <a:off x="539552"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title" idx="4294967295"/>
          </p:nvPr>
        </p:nvSpPr>
        <p:spPr/>
        <p:txBody>
          <a:bodyPr/>
          <a:lstStyle/>
          <a:p>
            <a:pPr eaLnBrk="1" hangingPunct="1"/>
            <a:r>
              <a:rPr lang="en-US" dirty="0" smtClean="0"/>
              <a:t> </a:t>
            </a:r>
            <a:r>
              <a:rPr lang="en-US" dirty="0" err="1" smtClean="0"/>
              <a:t>snel</a:t>
            </a:r>
            <a:endParaRPr lang="nl-NL" dirty="0" smtClean="0"/>
          </a:p>
        </p:txBody>
      </p:sp>
      <p:pic>
        <p:nvPicPr>
          <p:cNvPr id="68611" name="Picture 4" descr="Arecib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9500" y="827088"/>
            <a:ext cx="6985000" cy="5203825"/>
          </a:xfrm>
          <a:prstGeom prst="rect">
            <a:avLst/>
          </a:prstGeom>
          <a:noFill/>
          <a:ln w="9525">
            <a:solidFill>
              <a:srgbClr val="5F5F5F"/>
            </a:solidFill>
            <a:miter lim="800000"/>
            <a:headEnd/>
            <a:tailEnd/>
          </a:ln>
          <a:extLst>
            <a:ext uri="{909E8E84-426E-40DD-AFC4-6F175D3DCCD1}">
              <a14:hiddenFill xmlns="" xmlns:a14="http://schemas.microsoft.com/office/drawing/2010/main">
                <a:solidFill>
                  <a:srgbClr val="FFFFFF"/>
                </a:solidFill>
              </a14:hiddenFill>
            </a:ext>
          </a:extLst>
        </p:spPr>
      </p:pic>
      <p:pic>
        <p:nvPicPr>
          <p:cNvPr id="166917" name="2-Vela.wav">
            <a:hlinkClick r:id="" action="ppaction://media"/>
          </p:cNvPr>
          <p:cNvPicPr>
            <a:picLocks noRot="1" noChangeAspect="1" noChangeArrowheads="1"/>
          </p:cNvPicPr>
          <p:nvPr>
            <a:audioFile r:link="rId1"/>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70866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extLst>
      <p:ext uri="{BB962C8B-B14F-4D97-AF65-F5344CB8AC3E}">
        <p14:creationId xmlns="" xmlns:p14="http://schemas.microsoft.com/office/powerpoint/2010/main" val="39014120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301" fill="hold"/>
                                        <p:tgtEl>
                                          <p:spTgt spid="1669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69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7"/>
          <p:cNvSpPr>
            <a:spLocks noGrp="1" noChangeArrowheads="1"/>
          </p:cNvSpPr>
          <p:nvPr>
            <p:ph type="title" idx="4294967295"/>
          </p:nvPr>
        </p:nvSpPr>
        <p:spPr/>
        <p:txBody>
          <a:bodyPr/>
          <a:lstStyle/>
          <a:p>
            <a:pPr eaLnBrk="1" hangingPunct="1"/>
            <a:r>
              <a:rPr lang="en-US" smtClean="0"/>
              <a:t>1937 zeer snel</a:t>
            </a:r>
            <a:endParaRPr lang="nl-NL" smtClean="0"/>
          </a:p>
        </p:txBody>
      </p:sp>
      <p:pic>
        <p:nvPicPr>
          <p:cNvPr id="69635" name="Picture 1028" descr="Arecib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79500" y="827088"/>
            <a:ext cx="6985000" cy="5203825"/>
          </a:xfrm>
          <a:prstGeom prst="rect">
            <a:avLst/>
          </a:prstGeom>
          <a:noFill/>
          <a:ln w="9525">
            <a:solidFill>
              <a:srgbClr val="5F5F5F"/>
            </a:solidFill>
            <a:miter lim="800000"/>
            <a:headEnd/>
            <a:tailEnd/>
          </a:ln>
          <a:extLst>
            <a:ext uri="{909E8E84-426E-40DD-AFC4-6F175D3DCCD1}">
              <a14:hiddenFill xmlns="" xmlns:a14="http://schemas.microsoft.com/office/drawing/2010/main">
                <a:solidFill>
                  <a:srgbClr val="FFFFFF"/>
                </a:solidFill>
              </a14:hiddenFill>
            </a:ext>
          </a:extLst>
        </p:spPr>
      </p:pic>
      <p:pic>
        <p:nvPicPr>
          <p:cNvPr id="167941" name="3-B1937.wav">
            <a:hlinkClick r:id="" action="ppaction://media"/>
          </p:cNvPr>
          <p:cNvPicPr>
            <a:picLocks noRot="1" noChangeAspect="1" noChangeArrowheads="1"/>
          </p:cNvPicPr>
          <p:nvPr>
            <a:audioFile r:link="rId1"/>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70104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extLst>
      <p:ext uri="{BB962C8B-B14F-4D97-AF65-F5344CB8AC3E}">
        <p14:creationId xmlns="" xmlns:p14="http://schemas.microsoft.com/office/powerpoint/2010/main" val="39924402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383" fill="hold"/>
                                        <p:tgtEl>
                                          <p:spTgt spid="1679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794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051"/>
          <p:cNvSpPr>
            <a:spLocks noGrp="1" noChangeArrowheads="1"/>
          </p:cNvSpPr>
          <p:nvPr>
            <p:ph type="title" idx="4294967295"/>
          </p:nvPr>
        </p:nvSpPr>
        <p:spPr/>
        <p:txBody>
          <a:bodyPr/>
          <a:lstStyle/>
          <a:p>
            <a:pPr eaLnBrk="1" hangingPunct="1"/>
            <a:r>
              <a:rPr lang="en-US" smtClean="0"/>
              <a:t>ambulance</a:t>
            </a:r>
            <a:endParaRPr lang="nl-NL" smtClean="0"/>
          </a:p>
        </p:txBody>
      </p:sp>
      <p:pic>
        <p:nvPicPr>
          <p:cNvPr id="253957" name="4-Ambulanc.wav">
            <a:hlinkClick r:id="" action="ppaction://media"/>
          </p:cNvPr>
          <p:cNvPicPr>
            <a:picLocks noRot="1" noChangeAspect="1" noChangeArrowheads="1"/>
          </p:cNvPicPr>
          <p:nvPr>
            <a:audioFile r:link="rId1"/>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70866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BinaryFirstAnimPAL.mpg">
            <a:hlinkClick r:id="" action="ppaction://media"/>
          </p:cNvPr>
          <p:cNvPicPr>
            <a:picLocks noRot="1" noChangeAspect="1"/>
          </p:cNvPicPr>
          <p:nvPr>
            <a:videoFile r:link="rId2"/>
          </p:nvPr>
        </p:nvPicPr>
        <p:blipFill>
          <a:blip r:embed="rId7" cstate="print"/>
          <a:stretch>
            <a:fillRect/>
          </a:stretch>
        </p:blipFill>
        <p:spPr>
          <a:xfrm>
            <a:off x="1143000" y="685800"/>
            <a:ext cx="6858000" cy="5486400"/>
          </a:xfrm>
          <a:prstGeom prst="rect">
            <a:avLst/>
          </a:prstGeom>
        </p:spPr>
      </p:pic>
      <p:pic>
        <p:nvPicPr>
          <p:cNvPr id="5" name="merge.avi">
            <a:hlinkClick r:id="" action="ppaction://media"/>
          </p:cNvPr>
          <p:cNvPicPr>
            <a:picLocks noRot="1" noChangeAspect="1"/>
          </p:cNvPicPr>
          <p:nvPr>
            <a:videoFile r:link="rId3"/>
          </p:nvPr>
        </p:nvPicPr>
        <p:blipFill>
          <a:blip r:embed="rId8" cstate="print"/>
          <a:stretch>
            <a:fillRect/>
          </a:stretch>
        </p:blipFill>
        <p:spPr>
          <a:xfrm>
            <a:off x="1143000" y="685800"/>
            <a:ext cx="6858000" cy="5486400"/>
          </a:xfrm>
          <a:prstGeom prst="rect">
            <a:avLst/>
          </a:prstGeom>
        </p:spPr>
      </p:pic>
      <p:sp>
        <p:nvSpPr>
          <p:cNvPr id="6"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extLst>
      <p:ext uri="{BB962C8B-B14F-4D97-AF65-F5344CB8AC3E}">
        <p14:creationId xmlns="" xmlns:p14="http://schemas.microsoft.com/office/powerpoint/2010/main" val="24875330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50" fill="hold"/>
                                        <p:tgtEl>
                                          <p:spTgt spid="253957"/>
                                        </p:tgtEl>
                                      </p:cBhvr>
                                    </p:cmd>
                                  </p:childTnLst>
                                </p:cTn>
                              </p:par>
                            </p:childTnLst>
                          </p:cTn>
                        </p:par>
                        <p:par>
                          <p:cTn id="7" fill="hold">
                            <p:stCondLst>
                              <p:cond delay="10250"/>
                            </p:stCondLst>
                            <p:childTnLst>
                              <p:par>
                                <p:cTn id="8" presetID="1" presetClass="mediacall" presetSubtype="0" fill="hold" nodeType="afterEffect">
                                  <p:stCondLst>
                                    <p:cond delay="0"/>
                                  </p:stCondLst>
                                  <p:childTnLst>
                                    <p:cmd type="call" cmd="playFrom(0.0)">
                                      <p:cBhvr>
                                        <p:cTn id="9" dur="20245" fill="hold"/>
                                        <p:tgtEl>
                                          <p:spTgt spid="4"/>
                                        </p:tgtEl>
                                      </p:cBhvr>
                                    </p:cmd>
                                  </p:childTnLst>
                                </p:cTn>
                              </p:par>
                            </p:childTnLst>
                          </p:cTn>
                        </p:par>
                        <p:par>
                          <p:cTn id="10" fill="hold">
                            <p:stCondLst>
                              <p:cond delay="30495"/>
                            </p:stCondLst>
                            <p:childTnLst>
                              <p:par>
                                <p:cTn id="11" presetID="1" presetClass="mediacall" presetSubtype="0" fill="hold" nodeType="afterEffect">
                                  <p:stCondLst>
                                    <p:cond delay="0"/>
                                  </p:stCondLst>
                                  <p:childTnLst>
                                    <p:cmd type="call" cmd="playFrom(0.0)">
                                      <p:cBhvr>
                                        <p:cTn id="12" dur="3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53957"/>
                </p:tgtEl>
              </p:cMediaNode>
            </p:audio>
            <p:video>
              <p:cMediaNode>
                <p:cTn id="14" fill="hold" display="0">
                  <p:stCondLst>
                    <p:cond delay="indefinite"/>
                  </p:stCondLst>
                  <p:endCondLst>
                    <p:cond evt="onNext" delay="0">
                      <p:tgtEl>
                        <p:sldTgt/>
                      </p:tgtEl>
                    </p:cond>
                    <p:cond evt="onPrev" delay="0">
                      <p:tgtEl>
                        <p:sldTgt/>
                      </p:tgtEl>
                    </p:cond>
                  </p:end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p:cTn id="20" fill="hold" display="0">
                  <p:stCondLst>
                    <p:cond delay="indefinite"/>
                  </p:stCondLst>
                  <p:endCondLst>
                    <p:cond evt="onNext" delay="0">
                      <p:tgtEl>
                        <p:sldTgt/>
                      </p:tgtEl>
                    </p:cond>
                    <p:cond evt="onPrev" delay="0">
                      <p:tgtEl>
                        <p:sldTgt/>
                      </p:tgtEl>
                    </p:cond>
                  </p:endCondLst>
                </p:cTn>
                <p:tgtEl>
                  <p:spTgt spid="5"/>
                </p:tgtEl>
              </p:cMediaNode>
            </p:vide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3" name="Content Placeholder 2"/>
          <p:cNvSpPr>
            <a:spLocks noGrp="1"/>
          </p:cNvSpPr>
          <p:nvPr>
            <p:ph idx="1"/>
          </p:nvPr>
        </p:nvSpPr>
        <p:spPr/>
        <p:txBody>
          <a:bodyPr/>
          <a:lstStyle/>
          <a:p>
            <a:r>
              <a:rPr lang="nl-NL" dirty="0" smtClean="0"/>
              <a:t>Eventueel eigen dingen toevoegen door astronoom die de presentatie geeft. </a:t>
            </a:r>
          </a:p>
          <a:p>
            <a:r>
              <a:rPr lang="nl-NL" dirty="0" smtClean="0"/>
              <a:t>Bv eigen onderzoek</a:t>
            </a:r>
          </a:p>
          <a:p>
            <a:endParaRPr lang="nl-NL" dirty="0"/>
          </a:p>
        </p:txBody>
      </p:sp>
      <p:sp>
        <p:nvSpPr>
          <p:cNvPr id="4" name="Footer Placeholder 3"/>
          <p:cNvSpPr>
            <a:spLocks noGrp="1"/>
          </p:cNvSpPr>
          <p:nvPr>
            <p:ph type="ftr" sz="quarter" idx="11"/>
          </p:nvPr>
        </p:nvSpPr>
        <p:spPr/>
        <p:txBody>
          <a:bodyPr/>
          <a:lstStyle/>
          <a:p>
            <a:pPr>
              <a:defRPr/>
            </a:pPr>
            <a:r>
              <a:rPr lang="en-US" smtClean="0"/>
              <a:t> </a:t>
            </a:r>
            <a:endParaRPr lang="en-US"/>
          </a:p>
        </p:txBody>
      </p:sp>
      <p:sp>
        <p:nvSpPr>
          <p:cNvPr id="5" name="Slide Number Placeholder 4"/>
          <p:cNvSpPr>
            <a:spLocks noGrp="1"/>
          </p:cNvSpPr>
          <p:nvPr>
            <p:ph type="sldNum" sz="quarter" idx="12"/>
          </p:nvPr>
        </p:nvSpPr>
        <p:spPr/>
        <p:txBody>
          <a:bodyPr/>
          <a:lstStyle/>
          <a:p>
            <a:pPr>
              <a:defRPr/>
            </a:pPr>
            <a:fld id="{DF1D5A25-FA65-4FBF-B455-E581190A0B9C}" type="slidenum">
              <a:rPr lang="en-US" smtClean="0"/>
              <a:pPr>
                <a:defRPr/>
              </a:pPr>
              <a:t>33</a:t>
            </a:fld>
            <a:endParaRPr lang="en-US"/>
          </a:p>
        </p:txBody>
      </p:sp>
      <p:sp>
        <p:nvSpPr>
          <p:cNvPr id="6"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nl-NL" smtClean="0">
                <a:ea typeface="ＭＳ Ｐゴシック" pitchFamily="34" charset="-128"/>
              </a:rPr>
              <a:t>Telescopen: Dwingeloo telescoop</a:t>
            </a:r>
          </a:p>
        </p:txBody>
      </p:sp>
      <p:sp>
        <p:nvSpPr>
          <p:cNvPr id="17411" name="Tijdelijke aanduiding voor inhoud 2"/>
          <p:cNvSpPr>
            <a:spLocks noGrp="1"/>
          </p:cNvSpPr>
          <p:nvPr>
            <p:ph idx="1"/>
          </p:nvPr>
        </p:nvSpPr>
        <p:spPr>
          <a:xfrm>
            <a:off x="427038" y="1557338"/>
            <a:ext cx="8151812" cy="4689475"/>
          </a:xfrm>
        </p:spPr>
        <p:txBody>
          <a:bodyPr/>
          <a:lstStyle/>
          <a:p>
            <a:r>
              <a:rPr lang="nl-NL" smtClean="0">
                <a:ea typeface="ＭＳ Ｐゴシック" pitchFamily="34" charset="-128"/>
              </a:rPr>
              <a:t>1956 in gebruik genomen</a:t>
            </a:r>
          </a:p>
          <a:p>
            <a:r>
              <a:rPr lang="nl-NL" smtClean="0">
                <a:ea typeface="ＭＳ Ｐゴシック" pitchFamily="34" charset="-128"/>
              </a:rPr>
              <a:t>Grootste radiotelescoop </a:t>
            </a:r>
            <a:br>
              <a:rPr lang="nl-NL" smtClean="0">
                <a:ea typeface="ＭＳ Ｐゴシック" pitchFamily="34" charset="-128"/>
              </a:rPr>
            </a:br>
            <a:r>
              <a:rPr lang="nl-NL" smtClean="0">
                <a:ea typeface="ＭＳ Ｐゴシック" pitchFamily="34" charset="-128"/>
              </a:rPr>
              <a:t>op dat moment</a:t>
            </a:r>
          </a:p>
          <a:p>
            <a:r>
              <a:rPr lang="nl-NL" smtClean="0">
                <a:ea typeface="ＭＳ Ｐゴシック" pitchFamily="34" charset="-128"/>
              </a:rPr>
              <a:t>Ontdekking:structuur gaswolken </a:t>
            </a:r>
            <a:br>
              <a:rPr lang="nl-NL" smtClean="0">
                <a:ea typeface="ＭＳ Ｐゴシック" pitchFamily="34" charset="-128"/>
              </a:rPr>
            </a:br>
            <a:r>
              <a:rPr lang="nl-NL" smtClean="0">
                <a:ea typeface="ＭＳ Ｐゴシック" pitchFamily="34" charset="-128"/>
              </a:rPr>
              <a:t>in ons melkwegstelsel</a:t>
            </a:r>
          </a:p>
          <a:p>
            <a:r>
              <a:rPr lang="nl-NL" smtClean="0">
                <a:ea typeface="ＭＳ Ｐゴシック" pitchFamily="34" charset="-128"/>
              </a:rPr>
              <a:t>Nu beheerd door stichting CAMRAS</a:t>
            </a:r>
          </a:p>
          <a:p>
            <a:endParaRPr lang="nl-NL" smtClean="0">
              <a:ea typeface="ＭＳ Ｐゴシック" pitchFamily="34" charset="-128"/>
            </a:endParaRPr>
          </a:p>
        </p:txBody>
      </p:sp>
      <p:sp>
        <p:nvSpPr>
          <p:cNvPr id="17412" name="Tijdelijke aanduiding voor voettekst 3"/>
          <p:cNvSpPr>
            <a:spLocks noGrp="1"/>
          </p:cNvSpPr>
          <p:nvPr>
            <p:ph type="ftr" sz="quarter" idx="11"/>
          </p:nvPr>
        </p:nvSpPr>
        <p:spPr>
          <a:noFill/>
        </p:spPr>
        <p:txBody>
          <a:bodyPr/>
          <a:lstStyle/>
          <a:p>
            <a:r>
              <a:rPr lang="en-US" smtClean="0">
                <a:latin typeface="Verdana" pitchFamily="34" charset="0"/>
                <a:ea typeface="ＭＳ Ｐゴシック" pitchFamily="34" charset="-128"/>
              </a:rPr>
              <a:t> </a:t>
            </a:r>
          </a:p>
        </p:txBody>
      </p:sp>
      <p:sp>
        <p:nvSpPr>
          <p:cNvPr id="17413" name="Tijdelijke aanduiding voor dianummer 4"/>
          <p:cNvSpPr>
            <a:spLocks noGrp="1"/>
          </p:cNvSpPr>
          <p:nvPr>
            <p:ph type="sldNum" sz="quarter" idx="12"/>
          </p:nvPr>
        </p:nvSpPr>
        <p:spPr>
          <a:noFill/>
        </p:spPr>
        <p:txBody>
          <a:bodyPr/>
          <a:lstStyle/>
          <a:p>
            <a:fld id="{99FB141F-E4CF-4338-A7C2-5D883C5EFEA3}" type="slidenum">
              <a:rPr lang="en-US" smtClean="0"/>
              <a:pPr/>
              <a:t>34</a:t>
            </a:fld>
            <a:endParaRPr lang="en-US" smtClean="0"/>
          </a:p>
        </p:txBody>
      </p:sp>
      <p:pic>
        <p:nvPicPr>
          <p:cNvPr id="17414" name="Picture 7" descr="http://www.astron.nl/sites/astron.nl/files/cms/dloooptical-thumb.jpg"/>
          <p:cNvPicPr>
            <a:picLocks noChangeAspect="1" noChangeArrowheads="1"/>
          </p:cNvPicPr>
          <p:nvPr/>
        </p:nvPicPr>
        <p:blipFill>
          <a:blip r:embed="rId3" cstate="print"/>
          <a:srcRect b="52409"/>
          <a:stretch>
            <a:fillRect/>
          </a:stretch>
        </p:blipFill>
        <p:spPr bwMode="auto">
          <a:xfrm>
            <a:off x="323850" y="4724400"/>
            <a:ext cx="4968875" cy="1689100"/>
          </a:xfrm>
          <a:prstGeom prst="rect">
            <a:avLst/>
          </a:prstGeom>
          <a:noFill/>
          <a:ln w="9525">
            <a:noFill/>
            <a:miter lim="800000"/>
            <a:headEnd/>
            <a:tailEnd/>
          </a:ln>
        </p:spPr>
      </p:pic>
      <p:pic>
        <p:nvPicPr>
          <p:cNvPr id="17415" name="Picture 4"/>
          <p:cNvPicPr>
            <a:picLocks noChangeAspect="1" noChangeArrowheads="1"/>
          </p:cNvPicPr>
          <p:nvPr/>
        </p:nvPicPr>
        <p:blipFill>
          <a:blip r:embed="rId4" cstate="print"/>
          <a:srcRect/>
          <a:stretch>
            <a:fillRect/>
          </a:stretch>
        </p:blipFill>
        <p:spPr bwMode="auto">
          <a:xfrm>
            <a:off x="5435600" y="1628775"/>
            <a:ext cx="3529013" cy="4700588"/>
          </a:xfrm>
          <a:prstGeom prst="rect">
            <a:avLst/>
          </a:prstGeom>
          <a:noFill/>
          <a:ln w="9525">
            <a:noFill/>
            <a:miter lim="800000"/>
            <a:headEnd/>
            <a:tailEnd/>
          </a:ln>
        </p:spPr>
      </p:pic>
      <p:sp>
        <p:nvSpPr>
          <p:cNvPr id="17416" name="Tijdelijke aanduiding voor voettekst 3"/>
          <p:cNvSpPr txBox="1">
            <a:spLocks/>
          </p:cNvSpPr>
          <p:nvPr/>
        </p:nvSpPr>
        <p:spPr bwMode="auto">
          <a:xfrm>
            <a:off x="611188" y="6503988"/>
            <a:ext cx="5897562" cy="381000"/>
          </a:xfrm>
          <a:prstGeom prst="rect">
            <a:avLst/>
          </a:prstGeom>
          <a:noFill/>
          <a:ln w="9525">
            <a:noFill/>
            <a:miter lim="800000"/>
            <a:headEnd/>
            <a:tailEnd/>
          </a:ln>
        </p:spPr>
        <p:txBody>
          <a:bodyPr lIns="0" tIns="0" rIns="0" bIns="0"/>
          <a:lstStyle/>
          <a:p>
            <a:r>
              <a:rPr lang="nl-NL" sz="900">
                <a:solidFill>
                  <a:schemeClr val="bg1"/>
                </a:solidFill>
              </a:rPr>
              <a:t>Onderzoek bij ASTRON	middelbare school</a:t>
            </a:r>
            <a:endParaRPr lang="en-US" sz="900">
              <a:solidFill>
                <a:schemeClr val="bg1"/>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nl-NL" smtClean="0">
                <a:ea typeface="ＭＳ Ｐゴシック" pitchFamily="34" charset="-128"/>
              </a:rPr>
              <a:t>Telescopen: WSRT</a:t>
            </a:r>
          </a:p>
        </p:txBody>
      </p:sp>
      <p:sp>
        <p:nvSpPr>
          <p:cNvPr id="18435" name="Tijdelijke aanduiding voor inhoud 2"/>
          <p:cNvSpPr>
            <a:spLocks noGrp="1"/>
          </p:cNvSpPr>
          <p:nvPr>
            <p:ph idx="1"/>
          </p:nvPr>
        </p:nvSpPr>
        <p:spPr>
          <a:xfrm>
            <a:off x="381000" y="1600200"/>
            <a:ext cx="4637088" cy="4689475"/>
          </a:xfrm>
        </p:spPr>
        <p:txBody>
          <a:bodyPr/>
          <a:lstStyle/>
          <a:p>
            <a:r>
              <a:rPr lang="nl-NL" sz="1800" dirty="0" smtClean="0">
                <a:solidFill>
                  <a:srgbClr val="10207C"/>
                </a:solidFill>
                <a:ea typeface="ＭＳ Ｐゴシック" pitchFamily="34" charset="-128"/>
              </a:rPr>
              <a:t>14 schotels (10 vast, 4 mobiel)</a:t>
            </a:r>
          </a:p>
          <a:p>
            <a:pPr>
              <a:spcAft>
                <a:spcPts val="750"/>
              </a:spcAft>
              <a:buClr>
                <a:srgbClr val="FFFFFF"/>
              </a:buClr>
              <a:buFont typeface="Wingdings" pitchFamily="2" charset="2"/>
              <a:buChar char=""/>
            </a:pPr>
            <a:r>
              <a:rPr lang="nl-NL" sz="1800" dirty="0" smtClean="0">
                <a:solidFill>
                  <a:srgbClr val="10207C"/>
                </a:solidFill>
                <a:ea typeface="ＭＳ Ｐゴシック" pitchFamily="34" charset="-128"/>
              </a:rPr>
              <a:t>Alle 14 samen vormen één telescoop, zo groot als de grootste afstand tussen </a:t>
            </a:r>
            <a:r>
              <a:rPr lang="nl-NL" sz="1800" dirty="0" smtClean="0">
                <a:solidFill>
                  <a:srgbClr val="10207C"/>
                </a:solidFill>
                <a:ea typeface="ＭＳ Ｐゴシック" pitchFamily="34" charset="-128"/>
              </a:rPr>
              <a:t>de buitenste </a:t>
            </a:r>
            <a:r>
              <a:rPr lang="nl-NL" sz="1800" dirty="0" smtClean="0">
                <a:solidFill>
                  <a:srgbClr val="10207C"/>
                </a:solidFill>
                <a:ea typeface="ＭＳ Ｐゴシック" pitchFamily="34" charset="-128"/>
              </a:rPr>
              <a:t>schotels</a:t>
            </a:r>
            <a:endParaRPr lang="nl-NL" sz="1800" dirty="0" smtClean="0">
              <a:ea typeface="ＭＳ Ｐゴシック" pitchFamily="34" charset="-128"/>
            </a:endParaRPr>
          </a:p>
          <a:p>
            <a:endParaRPr lang="nl-NL" dirty="0" smtClean="0">
              <a:ea typeface="ＭＳ Ｐゴシック" pitchFamily="34" charset="-128"/>
            </a:endParaRPr>
          </a:p>
          <a:p>
            <a:endParaRPr lang="nl-NL" dirty="0" smtClean="0">
              <a:solidFill>
                <a:schemeClr val="bg1"/>
              </a:solidFill>
              <a:ea typeface="ＭＳ Ｐゴシック" pitchFamily="34" charset="-128"/>
            </a:endParaRPr>
          </a:p>
          <a:p>
            <a:endParaRPr lang="nl-NL" dirty="0" smtClean="0">
              <a:ea typeface="ＭＳ Ｐゴシック" pitchFamily="34" charset="-128"/>
            </a:endParaRPr>
          </a:p>
        </p:txBody>
      </p:sp>
      <p:sp>
        <p:nvSpPr>
          <p:cNvPr id="18436" name="Tijdelijke aanduiding voor dianummer 4"/>
          <p:cNvSpPr>
            <a:spLocks noGrp="1"/>
          </p:cNvSpPr>
          <p:nvPr>
            <p:ph type="sldNum" sz="quarter" idx="12"/>
          </p:nvPr>
        </p:nvSpPr>
        <p:spPr>
          <a:noFill/>
        </p:spPr>
        <p:txBody>
          <a:bodyPr/>
          <a:lstStyle/>
          <a:p>
            <a:fld id="{C05749A6-FD9C-4777-8020-FFAF525963D0}" type="slidenum">
              <a:rPr lang="en-US" smtClean="0"/>
              <a:pPr/>
              <a:t>35</a:t>
            </a:fld>
            <a:endParaRPr lang="en-US" smtClean="0"/>
          </a:p>
        </p:txBody>
      </p:sp>
      <p:pic>
        <p:nvPicPr>
          <p:cNvPr id="18437" name="Picture 11" descr="http://www.astron.nl/sites/astron.nl/files/cms/frontend2.jpg"/>
          <p:cNvPicPr>
            <a:picLocks noChangeAspect="1" noChangeArrowheads="1"/>
          </p:cNvPicPr>
          <p:nvPr/>
        </p:nvPicPr>
        <p:blipFill>
          <a:blip r:embed="rId3" cstate="print"/>
          <a:srcRect/>
          <a:stretch>
            <a:fillRect/>
          </a:stretch>
        </p:blipFill>
        <p:spPr bwMode="auto">
          <a:xfrm>
            <a:off x="5651500" y="5157788"/>
            <a:ext cx="1114425" cy="1428750"/>
          </a:xfrm>
          <a:prstGeom prst="rect">
            <a:avLst/>
          </a:prstGeom>
          <a:noFill/>
          <a:ln w="9525">
            <a:noFill/>
            <a:miter lim="800000"/>
            <a:headEnd/>
            <a:tailEnd/>
          </a:ln>
        </p:spPr>
      </p:pic>
      <p:pic>
        <p:nvPicPr>
          <p:cNvPr id="18438" name="Picture 5" descr="wp2800x600"/>
          <p:cNvPicPr>
            <a:picLocks noChangeAspect="1" noChangeArrowheads="1"/>
          </p:cNvPicPr>
          <p:nvPr/>
        </p:nvPicPr>
        <p:blipFill>
          <a:blip r:embed="rId4" cstate="print"/>
          <a:srcRect/>
          <a:stretch>
            <a:fillRect/>
          </a:stretch>
        </p:blipFill>
        <p:spPr bwMode="auto">
          <a:xfrm>
            <a:off x="684213" y="3414713"/>
            <a:ext cx="4040187" cy="2978150"/>
          </a:xfrm>
          <a:prstGeom prst="rect">
            <a:avLst/>
          </a:prstGeom>
          <a:noFill/>
          <a:ln w="9525">
            <a:noFill/>
            <a:miter lim="800000"/>
            <a:headEnd/>
            <a:tailEnd/>
          </a:ln>
        </p:spPr>
      </p:pic>
      <p:sp>
        <p:nvSpPr>
          <p:cNvPr id="18439" name="Tijdelijke aanduiding voor voettekst 3"/>
          <p:cNvSpPr txBox="1">
            <a:spLocks/>
          </p:cNvSpPr>
          <p:nvPr/>
        </p:nvSpPr>
        <p:spPr bwMode="auto">
          <a:xfrm>
            <a:off x="579438" y="6629400"/>
            <a:ext cx="5897562" cy="381000"/>
          </a:xfrm>
          <a:prstGeom prst="rect">
            <a:avLst/>
          </a:prstGeom>
          <a:noFill/>
          <a:ln w="9525">
            <a:noFill/>
            <a:miter lim="800000"/>
            <a:headEnd/>
            <a:tailEnd/>
          </a:ln>
        </p:spPr>
        <p:txBody>
          <a:bodyPr lIns="0" tIns="0" rIns="0" bIns="0"/>
          <a:lstStyle/>
          <a:p>
            <a:r>
              <a:rPr lang="nl-NL" sz="900">
                <a:solidFill>
                  <a:schemeClr val="bg1"/>
                </a:solidFill>
              </a:rPr>
              <a:t>Onderzoek bij ASTRON	middelbare school</a:t>
            </a:r>
            <a:endParaRPr lang="en-US" sz="900">
              <a:solidFill>
                <a:schemeClr val="bg1"/>
              </a:solidFill>
            </a:endParaRPr>
          </a:p>
        </p:txBody>
      </p:sp>
      <p:pic>
        <p:nvPicPr>
          <p:cNvPr id="18440" name="Picture 10" descr="westanim.gif"/>
          <p:cNvPicPr>
            <a:picLocks noChangeAspect="1"/>
          </p:cNvPicPr>
          <p:nvPr/>
        </p:nvPicPr>
        <p:blipFill>
          <a:blip r:embed="rId5" cstate="print"/>
          <a:srcRect/>
          <a:stretch>
            <a:fillRect/>
          </a:stretch>
        </p:blipFill>
        <p:spPr bwMode="auto">
          <a:xfrm>
            <a:off x="5076825" y="1268413"/>
            <a:ext cx="3797300" cy="3038475"/>
          </a:xfrm>
          <a:prstGeom prst="rect">
            <a:avLst/>
          </a:prstGeom>
          <a:noFill/>
          <a:ln w="9525">
            <a:noFill/>
            <a:miter lim="800000"/>
            <a:headEnd/>
            <a:tailEnd/>
          </a:ln>
        </p:spPr>
      </p:pic>
      <p:pic>
        <p:nvPicPr>
          <p:cNvPr id="18441" name="Picture 10" descr="west_11_full.gif"/>
          <p:cNvPicPr>
            <a:picLocks noChangeAspect="1"/>
          </p:cNvPicPr>
          <p:nvPr/>
        </p:nvPicPr>
        <p:blipFill>
          <a:blip r:embed="rId6" cstate="print"/>
          <a:srcRect l="8504" r="18898"/>
          <a:stretch>
            <a:fillRect/>
          </a:stretch>
        </p:blipFill>
        <p:spPr bwMode="auto">
          <a:xfrm>
            <a:off x="7451725" y="4508500"/>
            <a:ext cx="1538288" cy="1435100"/>
          </a:xfrm>
          <a:prstGeom prst="rect">
            <a:avLst/>
          </a:prstGeom>
          <a:noFill/>
          <a:ln w="9525">
            <a:noFill/>
            <a:miter lim="800000"/>
            <a:headEnd/>
            <a:tailEnd/>
          </a:ln>
        </p:spPr>
      </p:pic>
      <p:cxnSp>
        <p:nvCxnSpPr>
          <p:cNvPr id="18442" name="Straight Arrow Connector 12"/>
          <p:cNvCxnSpPr>
            <a:cxnSpLocks noChangeShapeType="1"/>
          </p:cNvCxnSpPr>
          <p:nvPr/>
        </p:nvCxnSpPr>
        <p:spPr bwMode="auto">
          <a:xfrm>
            <a:off x="6875463" y="4797425"/>
            <a:ext cx="720725" cy="1588"/>
          </a:xfrm>
          <a:prstGeom prst="straightConnector1">
            <a:avLst/>
          </a:prstGeom>
          <a:noFill/>
          <a:ln w="9525" algn="ctr">
            <a:solidFill>
              <a:schemeClr val="tx2"/>
            </a:solidFill>
            <a:round/>
            <a:headEnd/>
            <a:tailEnd type="arrow" w="med" len="med"/>
          </a:ln>
        </p:spPr>
      </p:cxnSp>
      <p:sp>
        <p:nvSpPr>
          <p:cNvPr id="18443" name="TextBox 13"/>
          <p:cNvSpPr txBox="1">
            <a:spLocks noChangeArrowheads="1"/>
          </p:cNvSpPr>
          <p:nvPr/>
        </p:nvSpPr>
        <p:spPr bwMode="auto">
          <a:xfrm>
            <a:off x="6084888" y="4652963"/>
            <a:ext cx="935037" cy="293687"/>
          </a:xfrm>
          <a:prstGeom prst="rect">
            <a:avLst/>
          </a:prstGeom>
          <a:noFill/>
          <a:ln w="9525">
            <a:noFill/>
            <a:miter lim="800000"/>
            <a:headEnd/>
            <a:tailEnd/>
          </a:ln>
        </p:spPr>
        <p:txBody>
          <a:bodyPr>
            <a:spAutoFit/>
          </a:bodyPr>
          <a:lstStyle/>
          <a:p>
            <a:r>
              <a:rPr lang="nl-NL" sz="1100">
                <a:solidFill>
                  <a:schemeClr val="tx2"/>
                </a:solidFill>
              </a:rPr>
              <a:t>ontvanger</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noFill/>
        </p:spPr>
        <p:txBody>
          <a:bodyPr/>
          <a:lstStyle/>
          <a:p>
            <a:r>
              <a:rPr lang="en-US" smtClean="0">
                <a:ea typeface="ＭＳ Ｐゴシック" pitchFamily="1" charset="-128"/>
              </a:rPr>
              <a:t> </a:t>
            </a:r>
          </a:p>
        </p:txBody>
      </p:sp>
      <p:sp>
        <p:nvSpPr>
          <p:cNvPr id="12291" name="Slide Number Placeholder 5"/>
          <p:cNvSpPr>
            <a:spLocks noGrp="1"/>
          </p:cNvSpPr>
          <p:nvPr>
            <p:ph type="sldNum" sz="quarter" idx="12"/>
          </p:nvPr>
        </p:nvSpPr>
        <p:spPr>
          <a:noFill/>
        </p:spPr>
        <p:txBody>
          <a:bodyPr/>
          <a:lstStyle/>
          <a:p>
            <a:fld id="{FADD98A2-9C43-4CFA-8161-58718788A484}" type="slidenum">
              <a:rPr lang="en-US" smtClean="0">
                <a:ea typeface="ＭＳ Ｐゴシック" pitchFamily="1" charset="-128"/>
              </a:rPr>
              <a:pPr/>
              <a:t>36</a:t>
            </a:fld>
            <a:endParaRPr lang="en-US" smtClean="0">
              <a:ea typeface="ＭＳ Ｐゴシック" pitchFamily="1" charset="-128"/>
            </a:endParaRPr>
          </a:p>
        </p:txBody>
      </p:sp>
      <p:sp>
        <p:nvSpPr>
          <p:cNvPr id="12292" name="Rectangle 2"/>
          <p:cNvSpPr>
            <a:spLocks noGrp="1" noChangeArrowheads="1"/>
          </p:cNvSpPr>
          <p:nvPr>
            <p:ph type="title"/>
          </p:nvPr>
        </p:nvSpPr>
        <p:spPr>
          <a:xfrm>
            <a:off x="395288" y="404813"/>
            <a:ext cx="6124575" cy="536575"/>
          </a:xfrm>
        </p:spPr>
        <p:txBody>
          <a:bodyPr/>
          <a:lstStyle/>
          <a:p>
            <a:pPr algn="ctr" eaLnBrk="1" hangingPunct="1"/>
            <a:r>
              <a:rPr lang="en-US" sz="2000" b="1" smtClean="0"/>
              <a:t>Vele kleine telescopen = grote telescoop</a:t>
            </a:r>
          </a:p>
        </p:txBody>
      </p:sp>
      <p:grpSp>
        <p:nvGrpSpPr>
          <p:cNvPr id="2" name="Group 3"/>
          <p:cNvGrpSpPr>
            <a:grpSpLocks/>
          </p:cNvGrpSpPr>
          <p:nvPr/>
        </p:nvGrpSpPr>
        <p:grpSpPr bwMode="auto">
          <a:xfrm>
            <a:off x="876300" y="1708150"/>
            <a:ext cx="7315200" cy="3657600"/>
            <a:chOff x="528" y="768"/>
            <a:chExt cx="4608" cy="2304"/>
          </a:xfrm>
        </p:grpSpPr>
        <p:grpSp>
          <p:nvGrpSpPr>
            <p:cNvPr id="3" name="Group 4"/>
            <p:cNvGrpSpPr>
              <a:grpSpLocks/>
            </p:cNvGrpSpPr>
            <p:nvPr/>
          </p:nvGrpSpPr>
          <p:grpSpPr bwMode="auto">
            <a:xfrm>
              <a:off x="528" y="768"/>
              <a:ext cx="4608" cy="2304"/>
              <a:chOff x="480" y="864"/>
              <a:chExt cx="4608" cy="2304"/>
            </a:xfrm>
          </p:grpSpPr>
          <p:pic>
            <p:nvPicPr>
              <p:cNvPr id="12297" name="Picture 5" descr="4a"/>
              <p:cNvPicPr>
                <a:picLocks noChangeAspect="1" noChangeArrowheads="1"/>
              </p:cNvPicPr>
              <p:nvPr/>
            </p:nvPicPr>
            <p:blipFill>
              <a:blip r:embed="rId3" cstate="print"/>
              <a:srcRect/>
              <a:stretch>
                <a:fillRect/>
              </a:stretch>
            </p:blipFill>
            <p:spPr bwMode="auto">
              <a:xfrm>
                <a:off x="3936" y="2016"/>
                <a:ext cx="1152" cy="1152"/>
              </a:xfrm>
              <a:prstGeom prst="rect">
                <a:avLst/>
              </a:prstGeom>
              <a:noFill/>
              <a:ln w="9525">
                <a:noFill/>
                <a:miter lim="800000"/>
                <a:headEnd/>
                <a:tailEnd/>
              </a:ln>
            </p:spPr>
          </p:pic>
          <p:pic>
            <p:nvPicPr>
              <p:cNvPr id="12298" name="Picture 6" descr="1"/>
              <p:cNvPicPr>
                <a:picLocks noChangeAspect="1" noChangeArrowheads="1"/>
              </p:cNvPicPr>
              <p:nvPr/>
            </p:nvPicPr>
            <p:blipFill>
              <a:blip r:embed="rId4" cstate="print"/>
              <a:srcRect/>
              <a:stretch>
                <a:fillRect/>
              </a:stretch>
            </p:blipFill>
            <p:spPr bwMode="auto">
              <a:xfrm>
                <a:off x="480" y="864"/>
                <a:ext cx="1152" cy="1152"/>
              </a:xfrm>
              <a:prstGeom prst="rect">
                <a:avLst/>
              </a:prstGeom>
              <a:noFill/>
              <a:ln w="9525">
                <a:noFill/>
                <a:miter lim="800000"/>
                <a:headEnd/>
                <a:tailEnd/>
              </a:ln>
            </p:spPr>
          </p:pic>
          <p:pic>
            <p:nvPicPr>
              <p:cNvPr id="12299" name="Picture 7" descr="1a"/>
              <p:cNvPicPr>
                <a:picLocks noChangeAspect="1" noChangeArrowheads="1"/>
              </p:cNvPicPr>
              <p:nvPr/>
            </p:nvPicPr>
            <p:blipFill>
              <a:blip r:embed="rId5" cstate="print"/>
              <a:srcRect/>
              <a:stretch>
                <a:fillRect/>
              </a:stretch>
            </p:blipFill>
            <p:spPr bwMode="auto">
              <a:xfrm>
                <a:off x="480" y="2016"/>
                <a:ext cx="1152" cy="1152"/>
              </a:xfrm>
              <a:prstGeom prst="rect">
                <a:avLst/>
              </a:prstGeom>
              <a:noFill/>
              <a:ln w="9525">
                <a:noFill/>
                <a:miter lim="800000"/>
                <a:headEnd/>
                <a:tailEnd/>
              </a:ln>
            </p:spPr>
          </p:pic>
          <p:pic>
            <p:nvPicPr>
              <p:cNvPr id="12300" name="Picture 8" descr="2"/>
              <p:cNvPicPr>
                <a:picLocks noChangeAspect="1" noChangeArrowheads="1"/>
              </p:cNvPicPr>
              <p:nvPr/>
            </p:nvPicPr>
            <p:blipFill>
              <a:blip r:embed="rId6" cstate="print"/>
              <a:srcRect/>
              <a:stretch>
                <a:fillRect/>
              </a:stretch>
            </p:blipFill>
            <p:spPr bwMode="auto">
              <a:xfrm>
                <a:off x="1632" y="864"/>
                <a:ext cx="1152" cy="1152"/>
              </a:xfrm>
              <a:prstGeom prst="rect">
                <a:avLst/>
              </a:prstGeom>
              <a:noFill/>
              <a:ln w="9525">
                <a:noFill/>
                <a:miter lim="800000"/>
                <a:headEnd/>
                <a:tailEnd/>
              </a:ln>
            </p:spPr>
          </p:pic>
          <p:pic>
            <p:nvPicPr>
              <p:cNvPr id="12301" name="Picture 9" descr="2a"/>
              <p:cNvPicPr>
                <a:picLocks noChangeAspect="1" noChangeArrowheads="1"/>
              </p:cNvPicPr>
              <p:nvPr/>
            </p:nvPicPr>
            <p:blipFill>
              <a:blip r:embed="rId7" cstate="print"/>
              <a:srcRect/>
              <a:stretch>
                <a:fillRect/>
              </a:stretch>
            </p:blipFill>
            <p:spPr bwMode="auto">
              <a:xfrm>
                <a:off x="1632" y="2016"/>
                <a:ext cx="1152" cy="1152"/>
              </a:xfrm>
              <a:prstGeom prst="rect">
                <a:avLst/>
              </a:prstGeom>
              <a:noFill/>
              <a:ln w="9525">
                <a:noFill/>
                <a:miter lim="800000"/>
                <a:headEnd/>
                <a:tailEnd/>
              </a:ln>
            </p:spPr>
          </p:pic>
          <p:pic>
            <p:nvPicPr>
              <p:cNvPr id="12302" name="Picture 10" descr="3"/>
              <p:cNvPicPr>
                <a:picLocks noChangeAspect="1" noChangeArrowheads="1"/>
              </p:cNvPicPr>
              <p:nvPr/>
            </p:nvPicPr>
            <p:blipFill>
              <a:blip r:embed="rId8" cstate="print"/>
              <a:srcRect/>
              <a:stretch>
                <a:fillRect/>
              </a:stretch>
            </p:blipFill>
            <p:spPr bwMode="auto">
              <a:xfrm>
                <a:off x="2784" y="864"/>
                <a:ext cx="1152" cy="1152"/>
              </a:xfrm>
              <a:prstGeom prst="rect">
                <a:avLst/>
              </a:prstGeom>
              <a:noFill/>
              <a:ln w="9525">
                <a:noFill/>
                <a:miter lim="800000"/>
                <a:headEnd/>
                <a:tailEnd/>
              </a:ln>
            </p:spPr>
          </p:pic>
          <p:pic>
            <p:nvPicPr>
              <p:cNvPr id="12303" name="Picture 11" descr="3a"/>
              <p:cNvPicPr>
                <a:picLocks noChangeAspect="1" noChangeArrowheads="1"/>
              </p:cNvPicPr>
              <p:nvPr/>
            </p:nvPicPr>
            <p:blipFill>
              <a:blip r:embed="rId9" cstate="print"/>
              <a:srcRect/>
              <a:stretch>
                <a:fillRect/>
              </a:stretch>
            </p:blipFill>
            <p:spPr bwMode="auto">
              <a:xfrm>
                <a:off x="2784" y="2016"/>
                <a:ext cx="1152" cy="1152"/>
              </a:xfrm>
              <a:prstGeom prst="rect">
                <a:avLst/>
              </a:prstGeom>
              <a:noFill/>
              <a:ln w="9525">
                <a:noFill/>
                <a:miter lim="800000"/>
                <a:headEnd/>
                <a:tailEnd/>
              </a:ln>
            </p:spPr>
          </p:pic>
          <p:pic>
            <p:nvPicPr>
              <p:cNvPr id="12304" name="Picture 12" descr="4"/>
              <p:cNvPicPr>
                <a:picLocks noChangeAspect="1" noChangeArrowheads="1"/>
              </p:cNvPicPr>
              <p:nvPr/>
            </p:nvPicPr>
            <p:blipFill>
              <a:blip r:embed="rId10" cstate="print"/>
              <a:srcRect/>
              <a:stretch>
                <a:fillRect/>
              </a:stretch>
            </p:blipFill>
            <p:spPr bwMode="auto">
              <a:xfrm>
                <a:off x="3936" y="864"/>
                <a:ext cx="1152" cy="1152"/>
              </a:xfrm>
              <a:prstGeom prst="rect">
                <a:avLst/>
              </a:prstGeom>
              <a:noFill/>
              <a:ln w="9525">
                <a:noFill/>
                <a:miter lim="800000"/>
                <a:headEnd/>
                <a:tailEnd/>
              </a:ln>
            </p:spPr>
          </p:pic>
        </p:grpSp>
        <p:sp>
          <p:nvSpPr>
            <p:cNvPr id="12296" name="Text Box 13"/>
            <p:cNvSpPr txBox="1">
              <a:spLocks noChangeArrowheads="1"/>
            </p:cNvSpPr>
            <p:nvPr/>
          </p:nvSpPr>
          <p:spPr bwMode="auto">
            <a:xfrm>
              <a:off x="3024" y="2822"/>
              <a:ext cx="2110" cy="135"/>
            </a:xfrm>
            <a:prstGeom prst="rect">
              <a:avLst/>
            </a:prstGeom>
            <a:noFill/>
            <a:ln w="9525">
              <a:noFill/>
              <a:miter lim="800000"/>
              <a:headEnd/>
              <a:tailEnd/>
            </a:ln>
          </p:spPr>
          <p:txBody>
            <a:bodyPr lIns="91435" tIns="45718" rIns="91435" bIns="45718">
              <a:spAutoFit/>
            </a:bodyPr>
            <a:lstStyle/>
            <a:p>
              <a:pPr algn="r">
                <a:lnSpc>
                  <a:spcPct val="100000"/>
                </a:lnSpc>
              </a:pPr>
              <a:r>
                <a:rPr lang="en-US" sz="800">
                  <a:latin typeface="Times New Roman" charset="0"/>
                </a:rPr>
                <a:t>Image Credits: Avruch and Pogrebenko</a:t>
              </a:r>
            </a:p>
          </p:txBody>
        </p:sp>
      </p:grpSp>
      <p:sp>
        <p:nvSpPr>
          <p:cNvPr id="12294" name="Text Box 14"/>
          <p:cNvSpPr txBox="1">
            <a:spLocks noChangeArrowheads="1"/>
          </p:cNvSpPr>
          <p:nvPr/>
        </p:nvSpPr>
        <p:spPr bwMode="auto">
          <a:xfrm>
            <a:off x="539750" y="5516563"/>
            <a:ext cx="8169275" cy="742950"/>
          </a:xfrm>
          <a:prstGeom prst="rect">
            <a:avLst/>
          </a:prstGeom>
          <a:noFill/>
          <a:ln w="9525">
            <a:noFill/>
            <a:miter lim="800000"/>
            <a:headEnd/>
            <a:tailEnd/>
          </a:ln>
        </p:spPr>
        <p:txBody>
          <a:bodyPr wrap="none" lIns="0" tIns="0" rIns="0" bIns="0">
            <a:spAutoFit/>
          </a:bodyPr>
          <a:lstStyle/>
          <a:p>
            <a:r>
              <a:rPr lang="en-US" sz="2000">
                <a:solidFill>
                  <a:schemeClr val="tx2"/>
                </a:solidFill>
              </a:rPr>
              <a:t>Een aantal kleine telescopen bootsen een telescoop na, die </a:t>
            </a:r>
          </a:p>
          <a:p>
            <a:r>
              <a:rPr lang="en-US" sz="2000">
                <a:solidFill>
                  <a:schemeClr val="tx2"/>
                </a:solidFill>
              </a:rPr>
              <a:t>zo groot is als de grootste afstand tussen de kleine telescopen.</a:t>
            </a:r>
            <a:r>
              <a:rPr lang="en-US" sz="2000"/>
              <a:t> </a:t>
            </a:r>
          </a:p>
        </p:txBody>
      </p:sp>
      <p:sp>
        <p:nvSpPr>
          <p:cNvPr id="17"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11"/>
          </p:nvPr>
        </p:nvSpPr>
        <p:spPr>
          <a:noFill/>
        </p:spPr>
        <p:txBody>
          <a:bodyPr/>
          <a:lstStyle/>
          <a:p>
            <a:r>
              <a:rPr lang="en-US" smtClean="0">
                <a:ea typeface="ＭＳ Ｐゴシック" pitchFamily="1" charset="-128"/>
              </a:rPr>
              <a:t> </a:t>
            </a:r>
          </a:p>
        </p:txBody>
      </p:sp>
      <p:sp>
        <p:nvSpPr>
          <p:cNvPr id="13315" name="Slide Number Placeholder 5"/>
          <p:cNvSpPr>
            <a:spLocks noGrp="1"/>
          </p:cNvSpPr>
          <p:nvPr>
            <p:ph type="sldNum" sz="quarter" idx="12"/>
          </p:nvPr>
        </p:nvSpPr>
        <p:spPr>
          <a:noFill/>
        </p:spPr>
        <p:txBody>
          <a:bodyPr/>
          <a:lstStyle/>
          <a:p>
            <a:fld id="{62A84C39-9C77-4FD8-A067-A43ABA5F02CA}" type="slidenum">
              <a:rPr lang="en-US" smtClean="0">
                <a:ea typeface="ＭＳ Ｐゴシック" pitchFamily="1" charset="-128"/>
              </a:rPr>
              <a:pPr/>
              <a:t>37</a:t>
            </a:fld>
            <a:endParaRPr lang="en-US" smtClean="0">
              <a:ea typeface="ＭＳ Ｐゴシック" pitchFamily="1" charset="-128"/>
            </a:endParaRPr>
          </a:p>
        </p:txBody>
      </p:sp>
      <p:pic>
        <p:nvPicPr>
          <p:cNvPr id="344066" name="Picture 2"/>
          <p:cNvPicPr>
            <a:picLocks noChangeAspect="1" noChangeArrowheads="1"/>
          </p:cNvPicPr>
          <p:nvPr/>
        </p:nvPicPr>
        <p:blipFill>
          <a:blip r:embed="rId2" cstate="print"/>
          <a:srcRect/>
          <a:stretch>
            <a:fillRect/>
          </a:stretch>
        </p:blipFill>
        <p:spPr bwMode="auto">
          <a:xfrm>
            <a:off x="1331913" y="620713"/>
            <a:ext cx="4794250" cy="6081712"/>
          </a:xfrm>
          <a:prstGeom prst="rect">
            <a:avLst/>
          </a:prstGeom>
          <a:noFill/>
          <a:ln w="12700">
            <a:noFill/>
            <a:round/>
            <a:headEnd/>
            <a:tailEnd/>
          </a:ln>
          <a:effectLst>
            <a:outerShdw dist="203199" dir="1379995" algn="ctr" rotWithShape="0">
              <a:schemeClr val="bg2">
                <a:alpha val="75000"/>
              </a:schemeClr>
            </a:outerShdw>
          </a:effectLst>
        </p:spPr>
      </p:pic>
      <p:sp>
        <p:nvSpPr>
          <p:cNvPr id="13317" name="Text Box 3"/>
          <p:cNvSpPr txBox="1">
            <a:spLocks noChangeArrowheads="1"/>
          </p:cNvSpPr>
          <p:nvPr/>
        </p:nvSpPr>
        <p:spPr bwMode="auto">
          <a:xfrm>
            <a:off x="614363" y="333375"/>
            <a:ext cx="4862512" cy="444500"/>
          </a:xfrm>
          <a:prstGeom prst="rect">
            <a:avLst/>
          </a:prstGeom>
          <a:noFill/>
          <a:ln w="9525">
            <a:noFill/>
            <a:miter lim="800000"/>
            <a:headEnd/>
            <a:tailEnd/>
          </a:ln>
        </p:spPr>
        <p:txBody>
          <a:bodyPr wrap="none" lIns="0" tIns="0" rIns="0" bIns="0">
            <a:spAutoFit/>
          </a:bodyPr>
          <a:lstStyle/>
          <a:p>
            <a:pPr algn="ctr"/>
            <a:r>
              <a:rPr lang="en-US" b="1">
                <a:solidFill>
                  <a:schemeClr val="tx2"/>
                </a:solidFill>
              </a:rPr>
              <a:t>Telescopen samenschakelen</a:t>
            </a:r>
          </a:p>
        </p:txBody>
      </p:sp>
      <p:sp>
        <p:nvSpPr>
          <p:cNvPr id="13318" name="Line 4"/>
          <p:cNvSpPr>
            <a:spLocks noChangeShapeType="1"/>
          </p:cNvSpPr>
          <p:nvPr/>
        </p:nvSpPr>
        <p:spPr bwMode="auto">
          <a:xfrm>
            <a:off x="250825" y="4005263"/>
            <a:ext cx="2089150" cy="1079500"/>
          </a:xfrm>
          <a:prstGeom prst="line">
            <a:avLst/>
          </a:prstGeom>
          <a:noFill/>
          <a:ln w="9525">
            <a:solidFill>
              <a:srgbClr val="FF0000"/>
            </a:solidFill>
            <a:round/>
            <a:headEnd/>
            <a:tailEnd/>
          </a:ln>
        </p:spPr>
        <p:txBody>
          <a:bodyPr lIns="0" tIns="0" rIns="0" bIns="0"/>
          <a:lstStyle/>
          <a:p>
            <a:endParaRPr lang="nl-NL"/>
          </a:p>
        </p:txBody>
      </p:sp>
      <p:sp>
        <p:nvSpPr>
          <p:cNvPr id="13319" name="Line 5"/>
          <p:cNvSpPr>
            <a:spLocks noChangeShapeType="1"/>
          </p:cNvSpPr>
          <p:nvPr/>
        </p:nvSpPr>
        <p:spPr bwMode="auto">
          <a:xfrm>
            <a:off x="1979613" y="908050"/>
            <a:ext cx="2089150" cy="1079500"/>
          </a:xfrm>
          <a:prstGeom prst="line">
            <a:avLst/>
          </a:prstGeom>
          <a:noFill/>
          <a:ln w="9525">
            <a:solidFill>
              <a:srgbClr val="FF0000"/>
            </a:solidFill>
            <a:round/>
            <a:headEnd/>
            <a:tailEnd/>
          </a:ln>
        </p:spPr>
        <p:txBody>
          <a:bodyPr lIns="0" tIns="0" rIns="0" bIns="0"/>
          <a:lstStyle/>
          <a:p>
            <a:endParaRPr lang="nl-NL"/>
          </a:p>
        </p:txBody>
      </p:sp>
      <p:sp>
        <p:nvSpPr>
          <p:cNvPr id="13320" name="Line 6"/>
          <p:cNvSpPr>
            <a:spLocks noChangeShapeType="1"/>
          </p:cNvSpPr>
          <p:nvPr/>
        </p:nvSpPr>
        <p:spPr bwMode="auto">
          <a:xfrm>
            <a:off x="684213" y="2708275"/>
            <a:ext cx="3024187" cy="1584325"/>
          </a:xfrm>
          <a:prstGeom prst="line">
            <a:avLst/>
          </a:prstGeom>
          <a:noFill/>
          <a:ln w="9525">
            <a:solidFill>
              <a:srgbClr val="FF0000"/>
            </a:solidFill>
            <a:round/>
            <a:headEnd/>
            <a:tailEnd/>
          </a:ln>
        </p:spPr>
        <p:txBody>
          <a:bodyPr lIns="0" tIns="0" rIns="0" bIns="0"/>
          <a:lstStyle/>
          <a:p>
            <a:endParaRPr lang="nl-NL"/>
          </a:p>
        </p:txBody>
      </p:sp>
      <p:sp>
        <p:nvSpPr>
          <p:cNvPr id="13321" name="Line 7"/>
          <p:cNvSpPr>
            <a:spLocks noChangeShapeType="1"/>
          </p:cNvSpPr>
          <p:nvPr/>
        </p:nvSpPr>
        <p:spPr bwMode="auto">
          <a:xfrm flipH="1">
            <a:off x="2339975" y="2852738"/>
            <a:ext cx="215900" cy="2232025"/>
          </a:xfrm>
          <a:prstGeom prst="line">
            <a:avLst/>
          </a:prstGeom>
          <a:noFill/>
          <a:ln w="9525">
            <a:solidFill>
              <a:srgbClr val="FF0000"/>
            </a:solidFill>
            <a:round/>
            <a:headEnd/>
            <a:tailEnd/>
          </a:ln>
        </p:spPr>
        <p:txBody>
          <a:bodyPr lIns="0" tIns="0" rIns="0" bIns="0"/>
          <a:lstStyle/>
          <a:p>
            <a:endParaRPr lang="nl-NL"/>
          </a:p>
        </p:txBody>
      </p:sp>
      <p:sp>
        <p:nvSpPr>
          <p:cNvPr id="13322" name="Line 8"/>
          <p:cNvSpPr>
            <a:spLocks noChangeShapeType="1"/>
          </p:cNvSpPr>
          <p:nvPr/>
        </p:nvSpPr>
        <p:spPr bwMode="auto">
          <a:xfrm>
            <a:off x="2555875" y="2781300"/>
            <a:ext cx="1152525" cy="1511300"/>
          </a:xfrm>
          <a:prstGeom prst="line">
            <a:avLst/>
          </a:prstGeom>
          <a:noFill/>
          <a:ln w="9525">
            <a:solidFill>
              <a:srgbClr val="FF0000"/>
            </a:solidFill>
            <a:round/>
            <a:headEnd/>
            <a:tailEnd/>
          </a:ln>
        </p:spPr>
        <p:txBody>
          <a:bodyPr lIns="0" tIns="0" rIns="0" bIns="0"/>
          <a:lstStyle/>
          <a:p>
            <a:endParaRPr lang="nl-NL"/>
          </a:p>
        </p:txBody>
      </p:sp>
      <p:sp>
        <p:nvSpPr>
          <p:cNvPr id="13323" name="Line 9"/>
          <p:cNvSpPr>
            <a:spLocks noChangeShapeType="1"/>
          </p:cNvSpPr>
          <p:nvPr/>
        </p:nvSpPr>
        <p:spPr bwMode="auto">
          <a:xfrm flipH="1">
            <a:off x="2555875" y="1989138"/>
            <a:ext cx="1511300" cy="792162"/>
          </a:xfrm>
          <a:prstGeom prst="line">
            <a:avLst/>
          </a:prstGeom>
          <a:noFill/>
          <a:ln w="9525">
            <a:solidFill>
              <a:srgbClr val="FF0000"/>
            </a:solidFill>
            <a:round/>
            <a:headEnd/>
            <a:tailEnd/>
          </a:ln>
        </p:spPr>
        <p:txBody>
          <a:bodyPr lIns="0" tIns="0" rIns="0" bIns="0"/>
          <a:lstStyle/>
          <a:p>
            <a:endParaRPr lang="nl-NL"/>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4"/>
          <p:cNvSpPr>
            <a:spLocks noGrp="1"/>
          </p:cNvSpPr>
          <p:nvPr>
            <p:ph type="ftr" sz="quarter" idx="11"/>
          </p:nvPr>
        </p:nvSpPr>
        <p:spPr>
          <a:noFill/>
        </p:spPr>
        <p:txBody>
          <a:bodyPr/>
          <a:lstStyle/>
          <a:p>
            <a:r>
              <a:rPr lang="en-US" smtClean="0">
                <a:ea typeface="ＭＳ Ｐゴシック" pitchFamily="1" charset="-128"/>
              </a:rPr>
              <a:t> </a:t>
            </a:r>
          </a:p>
        </p:txBody>
      </p:sp>
      <p:sp>
        <p:nvSpPr>
          <p:cNvPr id="14339" name="Slide Number Placeholder 5"/>
          <p:cNvSpPr>
            <a:spLocks noGrp="1"/>
          </p:cNvSpPr>
          <p:nvPr>
            <p:ph type="sldNum" sz="quarter" idx="12"/>
          </p:nvPr>
        </p:nvSpPr>
        <p:spPr>
          <a:noFill/>
        </p:spPr>
        <p:txBody>
          <a:bodyPr/>
          <a:lstStyle/>
          <a:p>
            <a:fld id="{0CF629D0-2BF8-453A-99FB-3F73741AA905}" type="slidenum">
              <a:rPr lang="en-US" smtClean="0">
                <a:ea typeface="ＭＳ Ｐゴシック" pitchFamily="1" charset="-128"/>
              </a:rPr>
              <a:pPr/>
              <a:t>38</a:t>
            </a:fld>
            <a:endParaRPr lang="en-US" smtClean="0">
              <a:ea typeface="ＭＳ Ｐゴシック" pitchFamily="1" charset="-128"/>
            </a:endParaRPr>
          </a:p>
        </p:txBody>
      </p:sp>
      <p:pic>
        <p:nvPicPr>
          <p:cNvPr id="345090" name="Picture 2"/>
          <p:cNvPicPr>
            <a:picLocks noChangeAspect="1" noChangeArrowheads="1"/>
          </p:cNvPicPr>
          <p:nvPr/>
        </p:nvPicPr>
        <p:blipFill>
          <a:blip r:embed="rId2" cstate="print"/>
          <a:srcRect/>
          <a:stretch>
            <a:fillRect/>
          </a:stretch>
        </p:blipFill>
        <p:spPr bwMode="auto">
          <a:xfrm>
            <a:off x="1331913" y="620713"/>
            <a:ext cx="4794250" cy="6081712"/>
          </a:xfrm>
          <a:prstGeom prst="rect">
            <a:avLst/>
          </a:prstGeom>
          <a:noFill/>
          <a:ln w="12700">
            <a:noFill/>
            <a:round/>
            <a:headEnd/>
            <a:tailEnd/>
          </a:ln>
          <a:effectLst>
            <a:outerShdw dist="203199" dir="1379995" algn="ctr" rotWithShape="0">
              <a:schemeClr val="bg2">
                <a:alpha val="75000"/>
              </a:schemeClr>
            </a:outerShdw>
          </a:effectLst>
        </p:spPr>
      </p:pic>
      <p:sp>
        <p:nvSpPr>
          <p:cNvPr id="14341" name="Text Box 3"/>
          <p:cNvSpPr txBox="1">
            <a:spLocks noChangeArrowheads="1"/>
          </p:cNvSpPr>
          <p:nvPr/>
        </p:nvSpPr>
        <p:spPr bwMode="auto">
          <a:xfrm>
            <a:off x="614363" y="333375"/>
            <a:ext cx="4862512" cy="444500"/>
          </a:xfrm>
          <a:prstGeom prst="rect">
            <a:avLst/>
          </a:prstGeom>
          <a:noFill/>
          <a:ln w="9525">
            <a:noFill/>
            <a:miter lim="800000"/>
            <a:headEnd/>
            <a:tailEnd/>
          </a:ln>
        </p:spPr>
        <p:txBody>
          <a:bodyPr wrap="none" lIns="0" tIns="0" rIns="0" bIns="0">
            <a:spAutoFit/>
          </a:bodyPr>
          <a:lstStyle/>
          <a:p>
            <a:pPr algn="ctr"/>
            <a:r>
              <a:rPr lang="en-US" b="1">
                <a:solidFill>
                  <a:schemeClr val="tx2"/>
                </a:solidFill>
              </a:rPr>
              <a:t>Telescopen samenschakelen</a:t>
            </a:r>
          </a:p>
        </p:txBody>
      </p:sp>
      <p:sp>
        <p:nvSpPr>
          <p:cNvPr id="14342" name="Line 4"/>
          <p:cNvSpPr>
            <a:spLocks noChangeShapeType="1"/>
          </p:cNvSpPr>
          <p:nvPr/>
        </p:nvSpPr>
        <p:spPr bwMode="auto">
          <a:xfrm>
            <a:off x="250825" y="4005263"/>
            <a:ext cx="2089150" cy="1079500"/>
          </a:xfrm>
          <a:prstGeom prst="line">
            <a:avLst/>
          </a:prstGeom>
          <a:noFill/>
          <a:ln w="9525">
            <a:solidFill>
              <a:srgbClr val="FF0000"/>
            </a:solidFill>
            <a:round/>
            <a:headEnd/>
            <a:tailEnd/>
          </a:ln>
        </p:spPr>
        <p:txBody>
          <a:bodyPr lIns="0" tIns="0" rIns="0" bIns="0"/>
          <a:lstStyle/>
          <a:p>
            <a:endParaRPr lang="nl-NL"/>
          </a:p>
        </p:txBody>
      </p:sp>
      <p:sp>
        <p:nvSpPr>
          <p:cNvPr id="14343" name="Line 5"/>
          <p:cNvSpPr>
            <a:spLocks noChangeShapeType="1"/>
          </p:cNvSpPr>
          <p:nvPr/>
        </p:nvSpPr>
        <p:spPr bwMode="auto">
          <a:xfrm>
            <a:off x="1979613" y="908050"/>
            <a:ext cx="2089150" cy="1079500"/>
          </a:xfrm>
          <a:prstGeom prst="line">
            <a:avLst/>
          </a:prstGeom>
          <a:noFill/>
          <a:ln w="9525">
            <a:solidFill>
              <a:srgbClr val="FF0000"/>
            </a:solidFill>
            <a:round/>
            <a:headEnd/>
            <a:tailEnd/>
          </a:ln>
        </p:spPr>
        <p:txBody>
          <a:bodyPr lIns="0" tIns="0" rIns="0" bIns="0"/>
          <a:lstStyle/>
          <a:p>
            <a:endParaRPr lang="nl-NL"/>
          </a:p>
        </p:txBody>
      </p:sp>
      <p:sp>
        <p:nvSpPr>
          <p:cNvPr id="14344" name="Line 6"/>
          <p:cNvSpPr>
            <a:spLocks noChangeShapeType="1"/>
          </p:cNvSpPr>
          <p:nvPr/>
        </p:nvSpPr>
        <p:spPr bwMode="auto">
          <a:xfrm>
            <a:off x="684213" y="2708275"/>
            <a:ext cx="3024187" cy="1584325"/>
          </a:xfrm>
          <a:prstGeom prst="line">
            <a:avLst/>
          </a:prstGeom>
          <a:noFill/>
          <a:ln w="9525">
            <a:solidFill>
              <a:srgbClr val="FF0000"/>
            </a:solidFill>
            <a:round/>
            <a:headEnd/>
            <a:tailEnd/>
          </a:ln>
        </p:spPr>
        <p:txBody>
          <a:bodyPr lIns="0" tIns="0" rIns="0" bIns="0"/>
          <a:lstStyle/>
          <a:p>
            <a:endParaRPr lang="nl-NL"/>
          </a:p>
        </p:txBody>
      </p:sp>
      <p:sp>
        <p:nvSpPr>
          <p:cNvPr id="14345" name="Line 7"/>
          <p:cNvSpPr>
            <a:spLocks noChangeShapeType="1"/>
          </p:cNvSpPr>
          <p:nvPr/>
        </p:nvSpPr>
        <p:spPr bwMode="auto">
          <a:xfrm flipH="1">
            <a:off x="2339975" y="2852738"/>
            <a:ext cx="215900" cy="2232025"/>
          </a:xfrm>
          <a:prstGeom prst="line">
            <a:avLst/>
          </a:prstGeom>
          <a:noFill/>
          <a:ln w="9525">
            <a:solidFill>
              <a:srgbClr val="FF0000"/>
            </a:solidFill>
            <a:round/>
            <a:headEnd/>
            <a:tailEnd/>
          </a:ln>
        </p:spPr>
        <p:txBody>
          <a:bodyPr lIns="0" tIns="0" rIns="0" bIns="0"/>
          <a:lstStyle/>
          <a:p>
            <a:endParaRPr lang="nl-NL"/>
          </a:p>
        </p:txBody>
      </p:sp>
      <p:sp>
        <p:nvSpPr>
          <p:cNvPr id="14346" name="Line 8"/>
          <p:cNvSpPr>
            <a:spLocks noChangeShapeType="1"/>
          </p:cNvSpPr>
          <p:nvPr/>
        </p:nvSpPr>
        <p:spPr bwMode="auto">
          <a:xfrm>
            <a:off x="2555875" y="2781300"/>
            <a:ext cx="1152525" cy="1511300"/>
          </a:xfrm>
          <a:prstGeom prst="line">
            <a:avLst/>
          </a:prstGeom>
          <a:noFill/>
          <a:ln w="9525">
            <a:solidFill>
              <a:srgbClr val="FF0000"/>
            </a:solidFill>
            <a:round/>
            <a:headEnd/>
            <a:tailEnd/>
          </a:ln>
        </p:spPr>
        <p:txBody>
          <a:bodyPr lIns="0" tIns="0" rIns="0" bIns="0"/>
          <a:lstStyle/>
          <a:p>
            <a:endParaRPr lang="nl-NL"/>
          </a:p>
        </p:txBody>
      </p:sp>
      <p:sp>
        <p:nvSpPr>
          <p:cNvPr id="14347" name="Line 9"/>
          <p:cNvSpPr>
            <a:spLocks noChangeShapeType="1"/>
          </p:cNvSpPr>
          <p:nvPr/>
        </p:nvSpPr>
        <p:spPr bwMode="auto">
          <a:xfrm flipH="1">
            <a:off x="2555875" y="1989138"/>
            <a:ext cx="1511300" cy="792162"/>
          </a:xfrm>
          <a:prstGeom prst="line">
            <a:avLst/>
          </a:prstGeom>
          <a:noFill/>
          <a:ln w="9525">
            <a:solidFill>
              <a:srgbClr val="FF0000"/>
            </a:solidFill>
            <a:round/>
            <a:headEnd/>
            <a:tailEnd/>
          </a:ln>
        </p:spPr>
        <p:txBody>
          <a:bodyPr lIns="0" tIns="0" rIns="0" bIns="0"/>
          <a:lstStyle/>
          <a:p>
            <a:endParaRPr lang="nl-NL"/>
          </a:p>
        </p:txBody>
      </p:sp>
      <p:pic>
        <p:nvPicPr>
          <p:cNvPr id="345098" name="Picture 10"/>
          <p:cNvPicPr>
            <a:picLocks noChangeAspect="1" noChangeArrowheads="1"/>
          </p:cNvPicPr>
          <p:nvPr/>
        </p:nvPicPr>
        <p:blipFill>
          <a:blip r:embed="rId3" cstate="print"/>
          <a:srcRect/>
          <a:stretch>
            <a:fillRect/>
          </a:stretch>
        </p:blipFill>
        <p:spPr bwMode="auto">
          <a:xfrm>
            <a:off x="2268538" y="4941888"/>
            <a:ext cx="381000" cy="482600"/>
          </a:xfrm>
          <a:prstGeom prst="rect">
            <a:avLst/>
          </a:prstGeom>
          <a:noFill/>
          <a:ln w="12700">
            <a:noFill/>
            <a:round/>
            <a:headEnd/>
            <a:tailEnd/>
          </a:ln>
          <a:effectLst>
            <a:outerShdw dist="203199" dir="1379995" algn="ctr" rotWithShape="0">
              <a:schemeClr val="bg2">
                <a:alpha val="75000"/>
              </a:schemeClr>
            </a:outerShdw>
          </a:effectLst>
        </p:spPr>
      </p:pic>
      <p:pic>
        <p:nvPicPr>
          <p:cNvPr id="345099" name="Picture 11"/>
          <p:cNvPicPr>
            <a:picLocks noChangeAspect="1" noChangeArrowheads="1"/>
          </p:cNvPicPr>
          <p:nvPr/>
        </p:nvPicPr>
        <p:blipFill>
          <a:blip r:embed="rId3" cstate="print"/>
          <a:srcRect/>
          <a:stretch>
            <a:fillRect/>
          </a:stretch>
        </p:blipFill>
        <p:spPr bwMode="auto">
          <a:xfrm>
            <a:off x="3635375" y="4149725"/>
            <a:ext cx="381000" cy="482600"/>
          </a:xfrm>
          <a:prstGeom prst="rect">
            <a:avLst/>
          </a:prstGeom>
          <a:noFill/>
          <a:ln w="12700">
            <a:noFill/>
            <a:round/>
            <a:headEnd/>
            <a:tailEnd/>
          </a:ln>
          <a:effectLst>
            <a:outerShdw dist="203199" dir="1379995" algn="ctr" rotWithShape="0">
              <a:schemeClr val="bg2">
                <a:alpha val="75000"/>
              </a:schemeClr>
            </a:outerShdw>
          </a:effectLst>
        </p:spPr>
      </p:pic>
      <p:pic>
        <p:nvPicPr>
          <p:cNvPr id="345100" name="Picture 12"/>
          <p:cNvPicPr>
            <a:picLocks noChangeAspect="1" noChangeArrowheads="1"/>
          </p:cNvPicPr>
          <p:nvPr/>
        </p:nvPicPr>
        <p:blipFill>
          <a:blip r:embed="rId3" cstate="print"/>
          <a:srcRect/>
          <a:stretch>
            <a:fillRect/>
          </a:stretch>
        </p:blipFill>
        <p:spPr bwMode="auto">
          <a:xfrm>
            <a:off x="3995738" y="1844675"/>
            <a:ext cx="381000" cy="482600"/>
          </a:xfrm>
          <a:prstGeom prst="rect">
            <a:avLst/>
          </a:prstGeom>
          <a:noFill/>
          <a:ln w="12700">
            <a:noFill/>
            <a:round/>
            <a:headEnd/>
            <a:tailEnd/>
          </a:ln>
          <a:effectLst>
            <a:outerShdw dist="203199" dir="1379995" algn="ctr" rotWithShape="0">
              <a:schemeClr val="bg2">
                <a:alpha val="75000"/>
              </a:schemeClr>
            </a:outerShdw>
          </a:effectLst>
        </p:spPr>
      </p:pic>
      <p:sp>
        <p:nvSpPr>
          <p:cNvPr id="345101" name="Line 13"/>
          <p:cNvSpPr>
            <a:spLocks noChangeShapeType="1"/>
          </p:cNvSpPr>
          <p:nvPr/>
        </p:nvSpPr>
        <p:spPr bwMode="auto">
          <a:xfrm flipV="1">
            <a:off x="3924300" y="3500438"/>
            <a:ext cx="3240088" cy="1081087"/>
          </a:xfrm>
          <a:prstGeom prst="line">
            <a:avLst/>
          </a:prstGeom>
          <a:noFill/>
          <a:ln w="25400">
            <a:solidFill>
              <a:schemeClr val="tx2"/>
            </a:solidFill>
            <a:round/>
            <a:headEnd/>
            <a:tailEnd/>
          </a:ln>
        </p:spPr>
        <p:txBody>
          <a:bodyPr lIns="0" tIns="0" rIns="0" bIns="0"/>
          <a:lstStyle/>
          <a:p>
            <a:endParaRPr lang="nl-NL"/>
          </a:p>
        </p:txBody>
      </p:sp>
      <p:sp>
        <p:nvSpPr>
          <p:cNvPr id="345102" name="Line 14"/>
          <p:cNvSpPr>
            <a:spLocks noChangeShapeType="1"/>
          </p:cNvSpPr>
          <p:nvPr/>
        </p:nvSpPr>
        <p:spPr bwMode="auto">
          <a:xfrm>
            <a:off x="4284663" y="2133600"/>
            <a:ext cx="2808287" cy="1223963"/>
          </a:xfrm>
          <a:prstGeom prst="line">
            <a:avLst/>
          </a:prstGeom>
          <a:noFill/>
          <a:ln w="25400">
            <a:solidFill>
              <a:schemeClr val="tx2"/>
            </a:solidFill>
            <a:round/>
            <a:headEnd/>
            <a:tailEnd/>
          </a:ln>
        </p:spPr>
        <p:txBody>
          <a:bodyPr lIns="0" tIns="0" rIns="0" bIns="0"/>
          <a:lstStyle/>
          <a:p>
            <a:endParaRPr lang="nl-NL"/>
          </a:p>
        </p:txBody>
      </p:sp>
      <p:sp>
        <p:nvSpPr>
          <p:cNvPr id="345103" name="Line 15"/>
          <p:cNvSpPr>
            <a:spLocks noChangeShapeType="1"/>
          </p:cNvSpPr>
          <p:nvPr/>
        </p:nvSpPr>
        <p:spPr bwMode="auto">
          <a:xfrm flipV="1">
            <a:off x="2555875" y="3644900"/>
            <a:ext cx="4608513" cy="1728788"/>
          </a:xfrm>
          <a:prstGeom prst="line">
            <a:avLst/>
          </a:prstGeom>
          <a:noFill/>
          <a:ln w="25400">
            <a:solidFill>
              <a:schemeClr val="tx2"/>
            </a:solidFill>
            <a:round/>
            <a:headEnd/>
            <a:tailEnd/>
          </a:ln>
        </p:spPr>
        <p:txBody>
          <a:bodyPr lIns="0" tIns="0" rIns="0" bIns="0"/>
          <a:lstStyle/>
          <a:p>
            <a:endParaRPr lang="nl-NL"/>
          </a:p>
        </p:txBody>
      </p:sp>
      <p:sp>
        <p:nvSpPr>
          <p:cNvPr id="345104" name="Rectangle 16"/>
          <p:cNvSpPr>
            <a:spLocks noChangeArrowheads="1"/>
          </p:cNvSpPr>
          <p:nvPr/>
        </p:nvSpPr>
        <p:spPr bwMode="auto">
          <a:xfrm>
            <a:off x="7092950" y="2997200"/>
            <a:ext cx="1223963" cy="1008063"/>
          </a:xfrm>
          <a:prstGeom prst="rect">
            <a:avLst/>
          </a:prstGeom>
          <a:solidFill>
            <a:schemeClr val="tx2"/>
          </a:solidFill>
          <a:ln w="25400">
            <a:solidFill>
              <a:schemeClr val="tx2"/>
            </a:solidFill>
            <a:miter lim="800000"/>
            <a:headEnd/>
            <a:tailEnd/>
          </a:ln>
        </p:spPr>
        <p:txBody>
          <a:bodyPr wrap="none" lIns="0" tIns="0" rIns="0" bIns="0" anchor="ctr"/>
          <a:lstStyle/>
          <a:p>
            <a:endParaRPr lang="nl-NL"/>
          </a:p>
        </p:txBody>
      </p:sp>
      <p:sp>
        <p:nvSpPr>
          <p:cNvPr id="345105" name="Text Box 17"/>
          <p:cNvSpPr txBox="1">
            <a:spLocks noChangeArrowheads="1"/>
          </p:cNvSpPr>
          <p:nvPr/>
        </p:nvSpPr>
        <p:spPr bwMode="auto">
          <a:xfrm>
            <a:off x="6011863" y="3284538"/>
            <a:ext cx="831850" cy="333375"/>
          </a:xfrm>
          <a:prstGeom prst="rect">
            <a:avLst/>
          </a:prstGeom>
          <a:noFill/>
          <a:ln w="9525">
            <a:noFill/>
            <a:miter lim="800000"/>
            <a:headEnd/>
            <a:tailEnd/>
          </a:ln>
        </p:spPr>
        <p:txBody>
          <a:bodyPr wrap="none" lIns="0" tIns="0" rIns="0" bIns="0">
            <a:spAutoFit/>
          </a:bodyPr>
          <a:lstStyle/>
          <a:p>
            <a:r>
              <a:rPr lang="en-US" sz="1800" b="1">
                <a:solidFill>
                  <a:schemeClr val="tx2"/>
                </a:solidFill>
              </a:rPr>
              <a:t>kabels</a:t>
            </a:r>
          </a:p>
        </p:txBody>
      </p:sp>
      <p:sp>
        <p:nvSpPr>
          <p:cNvPr id="345106" name="Text Box 18"/>
          <p:cNvSpPr txBox="1">
            <a:spLocks noChangeArrowheads="1"/>
          </p:cNvSpPr>
          <p:nvPr/>
        </p:nvSpPr>
        <p:spPr bwMode="auto">
          <a:xfrm>
            <a:off x="7092950" y="4062413"/>
            <a:ext cx="1417638" cy="371475"/>
          </a:xfrm>
          <a:prstGeom prst="rect">
            <a:avLst/>
          </a:prstGeom>
          <a:noFill/>
          <a:ln w="9525">
            <a:noFill/>
            <a:miter lim="800000"/>
            <a:headEnd/>
            <a:tailEnd/>
          </a:ln>
        </p:spPr>
        <p:txBody>
          <a:bodyPr wrap="none" lIns="0" tIns="0" rIns="0" bIns="0">
            <a:spAutoFit/>
          </a:bodyPr>
          <a:lstStyle/>
          <a:p>
            <a:r>
              <a:rPr lang="en-US" sz="2000" b="1">
                <a:solidFill>
                  <a:schemeClr val="tx2"/>
                </a:solidFill>
              </a:rPr>
              <a:t>correlator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5102"/>
                                        </p:tgtEl>
                                        <p:attrNameLst>
                                          <p:attrName>style.visibility</p:attrName>
                                        </p:attrNameLst>
                                      </p:cBhvr>
                                      <p:to>
                                        <p:strVal val="visible"/>
                                      </p:to>
                                    </p:set>
                                    <p:animEffect transition="in" filter="dissolve">
                                      <p:cBhvr>
                                        <p:cTn id="7" dur="500"/>
                                        <p:tgtEl>
                                          <p:spTgt spid="34510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101"/>
                                        </p:tgtEl>
                                        <p:attrNameLst>
                                          <p:attrName>style.visibility</p:attrName>
                                        </p:attrNameLst>
                                      </p:cBhvr>
                                      <p:to>
                                        <p:strVal val="visible"/>
                                      </p:to>
                                    </p:set>
                                    <p:animEffect transition="in" filter="dissolve">
                                      <p:cBhvr>
                                        <p:cTn id="11" dur="500"/>
                                        <p:tgtEl>
                                          <p:spTgt spid="345101"/>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45103"/>
                                        </p:tgtEl>
                                        <p:attrNameLst>
                                          <p:attrName>style.visibility</p:attrName>
                                        </p:attrNameLst>
                                      </p:cBhvr>
                                      <p:to>
                                        <p:strVal val="visible"/>
                                      </p:to>
                                    </p:set>
                                    <p:animEffect transition="in" filter="dissolve">
                                      <p:cBhvr>
                                        <p:cTn id="15" dur="500"/>
                                        <p:tgtEl>
                                          <p:spTgt spid="34510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45105"/>
                                        </p:tgtEl>
                                        <p:attrNameLst>
                                          <p:attrName>style.visibility</p:attrName>
                                        </p:attrNameLst>
                                      </p:cBhvr>
                                      <p:to>
                                        <p:strVal val="visible"/>
                                      </p:to>
                                    </p:set>
                                    <p:animEffect transition="in" filter="dissolve">
                                      <p:cBhvr>
                                        <p:cTn id="19" dur="500"/>
                                        <p:tgtEl>
                                          <p:spTgt spid="345105"/>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45104"/>
                                        </p:tgtEl>
                                        <p:attrNameLst>
                                          <p:attrName>style.visibility</p:attrName>
                                        </p:attrNameLst>
                                      </p:cBhvr>
                                      <p:to>
                                        <p:strVal val="visible"/>
                                      </p:to>
                                    </p:set>
                                    <p:animEffect transition="in" filter="dissolve">
                                      <p:cBhvr>
                                        <p:cTn id="23" dur="500"/>
                                        <p:tgtEl>
                                          <p:spTgt spid="345104"/>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45106"/>
                                        </p:tgtEl>
                                        <p:attrNameLst>
                                          <p:attrName>style.visibility</p:attrName>
                                        </p:attrNameLst>
                                      </p:cBhvr>
                                      <p:to>
                                        <p:strVal val="visible"/>
                                      </p:to>
                                    </p:set>
                                    <p:animEffect transition="in" filter="dissolve">
                                      <p:cBhvr>
                                        <p:cTn id="27" dur="500"/>
                                        <p:tgtEl>
                                          <p:spTgt spid="345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101" grpId="0" animBg="1"/>
      <p:bldP spid="345102" grpId="0" animBg="1"/>
      <p:bldP spid="345103" grpId="0" animBg="1"/>
      <p:bldP spid="345104" grpId="0" animBg="1"/>
      <p:bldP spid="345105" grpId="0" autoUpdateAnimBg="0"/>
      <p:bldP spid="34510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95288" y="260350"/>
            <a:ext cx="6126162" cy="914400"/>
          </a:xfrm>
        </p:spPr>
        <p:txBody>
          <a:bodyPr/>
          <a:lstStyle/>
          <a:p>
            <a:pPr eaLnBrk="1" hangingPunct="1"/>
            <a:r>
              <a:rPr lang="en-US" smtClean="0">
                <a:ea typeface="ＭＳ Ｐゴシック" pitchFamily="34" charset="-128"/>
              </a:rPr>
              <a:t>WSRT: Interferometrie</a:t>
            </a:r>
          </a:p>
        </p:txBody>
      </p:sp>
      <p:pic>
        <p:nvPicPr>
          <p:cNvPr id="21507" name="Picture 4"/>
          <p:cNvPicPr>
            <a:picLocks noChangeAspect="1" noChangeArrowheads="1"/>
          </p:cNvPicPr>
          <p:nvPr/>
        </p:nvPicPr>
        <p:blipFill>
          <a:blip r:embed="rId3" cstate="print"/>
          <a:srcRect/>
          <a:stretch>
            <a:fillRect/>
          </a:stretch>
        </p:blipFill>
        <p:spPr bwMode="auto">
          <a:xfrm>
            <a:off x="2017713" y="1790700"/>
            <a:ext cx="4711700" cy="3556000"/>
          </a:xfrm>
          <a:prstGeom prst="rect">
            <a:avLst/>
          </a:prstGeom>
          <a:noFill/>
          <a:ln w="9525">
            <a:noFill/>
            <a:miter lim="800000"/>
            <a:headEnd/>
            <a:tailEnd/>
          </a:ln>
        </p:spPr>
      </p:pic>
      <p:sp>
        <p:nvSpPr>
          <p:cNvPr id="4"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6573838" y="4546600"/>
            <a:ext cx="2425700" cy="1789113"/>
          </a:xfrm>
          <a:prstGeom prst="rect">
            <a:avLst/>
          </a:prstGeom>
          <a:noFill/>
          <a:ln w="9525">
            <a:noFill/>
            <a:round/>
            <a:headEnd/>
            <a:tailEnd/>
          </a:ln>
        </p:spPr>
      </p:pic>
      <p:sp>
        <p:nvSpPr>
          <p:cNvPr id="10243" name="Rectangle 3"/>
          <p:cNvSpPr>
            <a:spLocks noChangeArrowheads="1"/>
          </p:cNvSpPr>
          <p:nvPr/>
        </p:nvSpPr>
        <p:spPr bwMode="auto">
          <a:xfrm>
            <a:off x="427038" y="6477000"/>
            <a:ext cx="5897562" cy="379413"/>
          </a:xfrm>
          <a:prstGeom prst="rect">
            <a:avLst/>
          </a:prstGeom>
          <a:noFill/>
          <a:ln w="9525">
            <a:noFill/>
            <a:round/>
            <a:headEnd/>
            <a:tailEnd/>
          </a:ln>
        </p:spPr>
        <p:txBody>
          <a:bodyPr lIns="90000" tIns="45000" rIns="90000" bIns="45000"/>
          <a:lstStyle/>
          <a:p>
            <a:pPr>
              <a:lnSpc>
                <a:spcPct val="120000"/>
              </a:lnSpc>
              <a:tabLst>
                <a:tab pos="723900" algn="l"/>
                <a:tab pos="1447800" algn="l"/>
                <a:tab pos="2171700" algn="l"/>
                <a:tab pos="2895600" algn="l"/>
                <a:tab pos="3619500" algn="l"/>
                <a:tab pos="4343400" algn="l"/>
                <a:tab pos="5067300" algn="l"/>
                <a:tab pos="5791200" algn="l"/>
              </a:tabLst>
            </a:pPr>
            <a:r>
              <a:rPr lang="ru-RU" sz="900">
                <a:solidFill>
                  <a:srgbClr val="FFFFFF"/>
                </a:solidFill>
                <a:latin typeface="Verdana" pitchFamily="34" charset="0"/>
                <a:ea typeface="ＭＳ Ｐゴシック" pitchFamily="34" charset="-128"/>
              </a:rPr>
              <a:t> </a:t>
            </a:r>
          </a:p>
        </p:txBody>
      </p:sp>
      <p:sp>
        <p:nvSpPr>
          <p:cNvPr id="10244" name="Rectangle 4"/>
          <p:cNvSpPr>
            <a:spLocks noChangeArrowheads="1"/>
          </p:cNvSpPr>
          <p:nvPr/>
        </p:nvSpPr>
        <p:spPr bwMode="auto">
          <a:xfrm>
            <a:off x="7366000" y="6477000"/>
            <a:ext cx="1219200" cy="379413"/>
          </a:xfrm>
          <a:prstGeom prst="rect">
            <a:avLst/>
          </a:prstGeom>
          <a:noFill/>
          <a:ln w="9525">
            <a:noFill/>
            <a:round/>
            <a:headEnd/>
            <a:tailEnd/>
          </a:ln>
        </p:spPr>
        <p:txBody>
          <a:bodyPr lIns="90000" tIns="45000" rIns="90000" bIns="45000"/>
          <a:lstStyle/>
          <a:p>
            <a:pPr>
              <a:lnSpc>
                <a:spcPct val="120000"/>
              </a:lnSpc>
              <a:tabLst>
                <a:tab pos="723900" algn="l"/>
              </a:tabLst>
            </a:pPr>
            <a:fld id="{A963D764-3471-4338-9734-8052D0718439}" type="slidenum">
              <a:rPr lang="ru-RU" sz="1000">
                <a:solidFill>
                  <a:srgbClr val="FFFFFF"/>
                </a:solidFill>
                <a:latin typeface="Verdana" pitchFamily="34" charset="0"/>
                <a:ea typeface="ＭＳ Ｐゴシック" pitchFamily="34" charset="-128"/>
              </a:rPr>
              <a:pPr>
                <a:lnSpc>
                  <a:spcPct val="120000"/>
                </a:lnSpc>
                <a:tabLst>
                  <a:tab pos="723900" algn="l"/>
                </a:tabLst>
              </a:pPr>
              <a:t>4</a:t>
            </a:fld>
            <a:endParaRPr lang="ru-RU" sz="1000">
              <a:solidFill>
                <a:srgbClr val="FFFFFF"/>
              </a:solidFill>
              <a:latin typeface="Verdana" pitchFamily="34" charset="0"/>
              <a:ea typeface="ＭＳ Ｐゴシック" pitchFamily="34" charset="-128"/>
            </a:endParaRPr>
          </a:p>
        </p:txBody>
      </p:sp>
      <p:pic>
        <p:nvPicPr>
          <p:cNvPr id="10246" name="Picture 6"/>
          <p:cNvPicPr>
            <a:picLocks noChangeAspect="1" noChangeArrowheads="1"/>
          </p:cNvPicPr>
          <p:nvPr/>
        </p:nvPicPr>
        <p:blipFill>
          <a:blip r:embed="rId4" cstate="print"/>
          <a:srcRect/>
          <a:stretch>
            <a:fillRect/>
          </a:stretch>
        </p:blipFill>
        <p:spPr bwMode="auto">
          <a:xfrm>
            <a:off x="71438" y="1274763"/>
            <a:ext cx="2101850" cy="1938337"/>
          </a:xfrm>
          <a:prstGeom prst="rect">
            <a:avLst/>
          </a:prstGeom>
          <a:noFill/>
          <a:ln w="9525">
            <a:noFill/>
            <a:round/>
            <a:headEnd/>
            <a:tailEnd/>
          </a:ln>
        </p:spPr>
      </p:pic>
      <p:pic>
        <p:nvPicPr>
          <p:cNvPr id="10247" name="Picture 7"/>
          <p:cNvPicPr>
            <a:picLocks noChangeAspect="1" noChangeArrowheads="1"/>
          </p:cNvPicPr>
          <p:nvPr/>
        </p:nvPicPr>
        <p:blipFill>
          <a:blip r:embed="rId5" cstate="print"/>
          <a:srcRect/>
          <a:stretch>
            <a:fillRect/>
          </a:stretch>
        </p:blipFill>
        <p:spPr bwMode="auto">
          <a:xfrm>
            <a:off x="4500563" y="1331913"/>
            <a:ext cx="4549775" cy="3448050"/>
          </a:xfrm>
          <a:prstGeom prst="rect">
            <a:avLst/>
          </a:prstGeom>
          <a:noFill/>
          <a:ln w="9525">
            <a:noFill/>
            <a:round/>
            <a:headEnd/>
            <a:tailEnd/>
          </a:ln>
        </p:spPr>
      </p:pic>
      <p:sp>
        <p:nvSpPr>
          <p:cNvPr id="10248" name="Rectangle 8"/>
          <p:cNvSpPr>
            <a:spLocks noChangeArrowheads="1"/>
          </p:cNvSpPr>
          <p:nvPr/>
        </p:nvSpPr>
        <p:spPr bwMode="auto">
          <a:xfrm>
            <a:off x="360363" y="360363"/>
            <a:ext cx="6126162" cy="671512"/>
          </a:xfrm>
          <a:prstGeom prst="rect">
            <a:avLst/>
          </a:prstGeom>
          <a:noFill/>
          <a:ln w="9525">
            <a:noFill/>
            <a:round/>
            <a:headEnd/>
            <a:tailEnd/>
          </a:ln>
        </p:spPr>
        <p:txBody>
          <a:bodyPr lIns="90000" tIns="45000" rIns="90000" bIns="45000"/>
          <a:lstStyle/>
          <a:p>
            <a:pPr>
              <a:lnSpc>
                <a:spcPct val="100000"/>
              </a:lnSpc>
              <a:tabLst>
                <a:tab pos="723900" algn="l"/>
                <a:tab pos="1447800" algn="l"/>
                <a:tab pos="2171700" algn="l"/>
                <a:tab pos="2895600" algn="l"/>
                <a:tab pos="3619500" algn="l"/>
                <a:tab pos="4343400" algn="l"/>
                <a:tab pos="5067300" algn="l"/>
                <a:tab pos="5791200" algn="l"/>
              </a:tabLst>
            </a:pPr>
            <a:r>
              <a:rPr lang="nl-NL" dirty="0" smtClean="0">
                <a:solidFill>
                  <a:srgbClr val="10207C"/>
                </a:solidFill>
              </a:rPr>
              <a:t>Uitvinding van de telescoop</a:t>
            </a:r>
            <a:endParaRPr lang="ru-RU" sz="2400" dirty="0">
              <a:solidFill>
                <a:srgbClr val="10207C"/>
              </a:solidFill>
              <a:latin typeface="Verdana" pitchFamily="34" charset="0"/>
              <a:ea typeface="ＭＳ Ｐゴシック" pitchFamily="34" charset="-128"/>
            </a:endParaRPr>
          </a:p>
        </p:txBody>
      </p:sp>
      <p:sp>
        <p:nvSpPr>
          <p:cNvPr id="10249" name="Text Box 9"/>
          <p:cNvSpPr txBox="1">
            <a:spLocks noChangeArrowheads="1"/>
          </p:cNvSpPr>
          <p:nvPr/>
        </p:nvSpPr>
        <p:spPr bwMode="auto">
          <a:xfrm>
            <a:off x="2268538" y="1268413"/>
            <a:ext cx="889000" cy="601662"/>
          </a:xfrm>
          <a:prstGeom prst="rect">
            <a:avLst/>
          </a:prstGeom>
          <a:noFill/>
          <a:ln w="9525">
            <a:noFill/>
            <a:round/>
            <a:headEnd/>
            <a:tailEnd/>
          </a:ln>
        </p:spPr>
        <p:txBody>
          <a:bodyPr wrap="none" lIns="90000" tIns="60876" rIns="90000" bIns="45000"/>
          <a:lstStyle/>
          <a:p>
            <a:pPr>
              <a:tabLst>
                <a:tab pos="723900" algn="l"/>
              </a:tabLst>
            </a:pPr>
            <a:r>
              <a:rPr lang="ru-RU">
                <a:solidFill>
                  <a:srgbClr val="000000"/>
                </a:solidFill>
              </a:rPr>
              <a:t>Galileo</a:t>
            </a:r>
          </a:p>
          <a:p>
            <a:pPr>
              <a:tabLst>
                <a:tab pos="723900" algn="l"/>
              </a:tabLst>
            </a:pPr>
            <a:r>
              <a:rPr lang="ru-RU">
                <a:solidFill>
                  <a:srgbClr val="000000"/>
                </a:solidFill>
              </a:rPr>
              <a:t>Galilei</a:t>
            </a:r>
          </a:p>
        </p:txBody>
      </p:sp>
      <p:sp>
        <p:nvSpPr>
          <p:cNvPr id="10250" name="Text Box 10"/>
          <p:cNvSpPr txBox="1">
            <a:spLocks noChangeArrowheads="1"/>
          </p:cNvSpPr>
          <p:nvPr/>
        </p:nvSpPr>
        <p:spPr bwMode="auto">
          <a:xfrm>
            <a:off x="2843213" y="2060575"/>
            <a:ext cx="685800" cy="346075"/>
          </a:xfrm>
          <a:prstGeom prst="rect">
            <a:avLst/>
          </a:prstGeom>
          <a:noFill/>
          <a:ln w="9525">
            <a:noFill/>
            <a:round/>
            <a:headEnd/>
            <a:tailEnd/>
          </a:ln>
        </p:spPr>
        <p:txBody>
          <a:bodyPr wrap="none" lIns="90000" tIns="60876" rIns="90000" bIns="45000"/>
          <a:lstStyle/>
          <a:p>
            <a:r>
              <a:rPr lang="ru-RU">
                <a:solidFill>
                  <a:srgbClr val="000000"/>
                </a:solidFill>
              </a:rPr>
              <a:t>1609</a:t>
            </a:r>
          </a:p>
        </p:txBody>
      </p:sp>
      <p:pic>
        <p:nvPicPr>
          <p:cNvPr id="10251" name="Picture 13" descr="http://upload.wikimedia.org/wikipedia/commons/7/7a/Galileo_moon_phases.jpg"/>
          <p:cNvPicPr>
            <a:picLocks noChangeAspect="1" noChangeArrowheads="1"/>
          </p:cNvPicPr>
          <p:nvPr/>
        </p:nvPicPr>
        <p:blipFill>
          <a:blip r:embed="rId6" cstate="print"/>
          <a:srcRect/>
          <a:stretch>
            <a:fillRect/>
          </a:stretch>
        </p:blipFill>
        <p:spPr bwMode="auto">
          <a:xfrm>
            <a:off x="1692275" y="2708275"/>
            <a:ext cx="2746375" cy="3806825"/>
          </a:xfrm>
          <a:prstGeom prst="rect">
            <a:avLst/>
          </a:prstGeom>
          <a:noFill/>
          <a:ln w="9525">
            <a:noFill/>
            <a:miter lim="800000"/>
            <a:headEnd/>
            <a:tailEnd/>
          </a:ln>
        </p:spPr>
      </p:pic>
      <p:sp>
        <p:nvSpPr>
          <p:cNvPr id="12" name="Tijdelijke aanduiding voor voettekst 3"/>
          <p:cNvSpPr txBox="1">
            <a:spLocks/>
          </p:cNvSpPr>
          <p:nvPr/>
        </p:nvSpPr>
        <p:spPr bwMode="auto">
          <a:xfrm>
            <a:off x="533400" y="6597352"/>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pPr eaLnBrk="1" hangingPunct="1"/>
            <a:r>
              <a:rPr lang="nl-NL" dirty="0" smtClean="0">
                <a:ea typeface="ＭＳ Ｐゴシック" pitchFamily="34" charset="-128"/>
              </a:rPr>
              <a:t>Telescopen: LOFAR</a:t>
            </a:r>
            <a:br>
              <a:rPr lang="nl-NL" dirty="0" smtClean="0">
                <a:ea typeface="ＭＳ Ｐゴシック" pitchFamily="34" charset="-128"/>
              </a:rPr>
            </a:br>
            <a:r>
              <a:rPr lang="nl-NL" sz="2000" b="1" dirty="0" smtClean="0">
                <a:ea typeface="ＭＳ Ｐゴシック" pitchFamily="34" charset="-128"/>
              </a:rPr>
              <a:t>LO</a:t>
            </a:r>
            <a:r>
              <a:rPr lang="nl-NL" sz="2000" dirty="0" smtClean="0">
                <a:ea typeface="ＭＳ Ｐゴシック" pitchFamily="34" charset="-128"/>
              </a:rPr>
              <a:t>w </a:t>
            </a:r>
            <a:r>
              <a:rPr lang="nl-NL" sz="2000" b="1" dirty="0" smtClean="0">
                <a:ea typeface="ＭＳ Ｐゴシック" pitchFamily="34" charset="-128"/>
              </a:rPr>
              <a:t>F</a:t>
            </a:r>
            <a:r>
              <a:rPr lang="nl-NL" sz="2000" dirty="0" smtClean="0">
                <a:ea typeface="ＭＳ Ｐゴシック" pitchFamily="34" charset="-128"/>
              </a:rPr>
              <a:t>requency </a:t>
            </a:r>
            <a:r>
              <a:rPr lang="nl-NL" sz="2000" b="1" dirty="0" smtClean="0">
                <a:ea typeface="ＭＳ Ｐゴシック" pitchFamily="34" charset="-128"/>
              </a:rPr>
              <a:t>AR</a:t>
            </a:r>
            <a:r>
              <a:rPr lang="nl-NL" sz="2000" dirty="0" smtClean="0">
                <a:ea typeface="ＭＳ Ｐゴシック" pitchFamily="34" charset="-128"/>
              </a:rPr>
              <a:t>ray</a:t>
            </a:r>
          </a:p>
        </p:txBody>
      </p:sp>
      <p:sp>
        <p:nvSpPr>
          <p:cNvPr id="22531"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22532" name="Tijdelijke aanduiding voor dianummer 4"/>
          <p:cNvSpPr>
            <a:spLocks noGrp="1"/>
          </p:cNvSpPr>
          <p:nvPr>
            <p:ph type="sldNum" sz="quarter" idx="12"/>
          </p:nvPr>
        </p:nvSpPr>
        <p:spPr>
          <a:noFill/>
        </p:spPr>
        <p:txBody>
          <a:bodyPr/>
          <a:lstStyle/>
          <a:p>
            <a:fld id="{FA559DAF-3B5C-4680-A3AC-B6F861141037}" type="slidenum">
              <a:rPr lang="en-US" smtClean="0"/>
              <a:pPr/>
              <a:t>40</a:t>
            </a:fld>
            <a:endParaRPr lang="en-US" smtClean="0"/>
          </a:p>
        </p:txBody>
      </p:sp>
      <p:pic>
        <p:nvPicPr>
          <p:cNvPr id="9" name="Picture 7" descr="lofar-eu"/>
          <p:cNvPicPr>
            <a:picLocks noChangeAspect="1" noChangeArrowheads="1"/>
          </p:cNvPicPr>
          <p:nvPr/>
        </p:nvPicPr>
        <p:blipFill>
          <a:blip r:embed="rId3" cstate="print"/>
          <a:srcRect/>
          <a:stretch>
            <a:fillRect/>
          </a:stretch>
        </p:blipFill>
        <p:spPr bwMode="auto">
          <a:xfrm>
            <a:off x="684213" y="1557338"/>
            <a:ext cx="5761037" cy="4262437"/>
          </a:xfrm>
          <a:prstGeom prst="rect">
            <a:avLst/>
          </a:prstGeom>
          <a:noFill/>
          <a:ln w="9525">
            <a:noFill/>
            <a:miter lim="800000"/>
            <a:headEnd/>
            <a:tailEnd/>
          </a:ln>
        </p:spPr>
      </p:pic>
      <p:pic>
        <p:nvPicPr>
          <p:cNvPr id="22534" name="Picture 6"/>
          <p:cNvPicPr>
            <a:picLocks noGrp="1" noChangeAspect="1" noChangeArrowheads="1"/>
          </p:cNvPicPr>
          <p:nvPr>
            <p:ph idx="1"/>
          </p:nvPr>
        </p:nvPicPr>
        <p:blipFill>
          <a:blip r:embed="rId4" cstate="print"/>
          <a:srcRect/>
          <a:stretch>
            <a:fillRect/>
          </a:stretch>
        </p:blipFill>
        <p:spPr>
          <a:xfrm>
            <a:off x="2843213" y="1412875"/>
            <a:ext cx="5402262" cy="4689475"/>
          </a:xfr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534"/>
                                        </p:tgtEl>
                                        <p:attrNameLst>
                                          <p:attrName>style.visibility</p:attrName>
                                        </p:attrNameLst>
                                      </p:cBhvr>
                                      <p:to>
                                        <p:strVal val="visible"/>
                                      </p:to>
                                    </p:set>
                                    <p:anim calcmode="lin" valueType="num">
                                      <p:cBhvr additive="base">
                                        <p:cTn id="12" dur="500" fill="hold"/>
                                        <p:tgtEl>
                                          <p:spTgt spid="22534"/>
                                        </p:tgtEl>
                                        <p:attrNameLst>
                                          <p:attrName>ppt_x</p:attrName>
                                        </p:attrNameLst>
                                      </p:cBhvr>
                                      <p:tavLst>
                                        <p:tav tm="0">
                                          <p:val>
                                            <p:strVal val="#ppt_x"/>
                                          </p:val>
                                        </p:tav>
                                        <p:tav tm="100000">
                                          <p:val>
                                            <p:strVal val="#ppt_x"/>
                                          </p:val>
                                        </p:tav>
                                      </p:tavLst>
                                    </p:anim>
                                    <p:anim calcmode="lin" valueType="num">
                                      <p:cBhvr additive="base">
                                        <p:cTn id="13" dur="500" fill="hold"/>
                                        <p:tgtEl>
                                          <p:spTgt spid="22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pPr eaLnBrk="1" hangingPunct="1"/>
            <a:r>
              <a:rPr lang="nl-NL" smtClean="0">
                <a:ea typeface="ＭＳ Ｐゴシック" pitchFamily="34" charset="-128"/>
              </a:rPr>
              <a:t>Locatie LOFAR</a:t>
            </a:r>
          </a:p>
        </p:txBody>
      </p:sp>
      <p:sp>
        <p:nvSpPr>
          <p:cNvPr id="20483"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20484" name="Tijdelijke aanduiding voor dianummer 4"/>
          <p:cNvSpPr>
            <a:spLocks noGrp="1"/>
          </p:cNvSpPr>
          <p:nvPr>
            <p:ph type="sldNum" sz="quarter" idx="12"/>
          </p:nvPr>
        </p:nvSpPr>
        <p:spPr>
          <a:noFill/>
        </p:spPr>
        <p:txBody>
          <a:bodyPr/>
          <a:lstStyle/>
          <a:p>
            <a:fld id="{F7E9870C-1754-47A0-95CD-5CC9A686DE57}" type="slidenum">
              <a:rPr lang="en-US" smtClean="0"/>
              <a:pPr/>
              <a:t>41</a:t>
            </a:fld>
            <a:endParaRPr lang="en-US" smtClean="0"/>
          </a:p>
        </p:txBody>
      </p:sp>
      <p:pic>
        <p:nvPicPr>
          <p:cNvPr id="20485" name="Picture 6"/>
          <p:cNvPicPr>
            <a:picLocks noChangeAspect="1"/>
          </p:cNvPicPr>
          <p:nvPr/>
        </p:nvPicPr>
        <p:blipFill>
          <a:blip r:embed="rId3" cstate="print"/>
          <a:srcRect/>
          <a:stretch>
            <a:fillRect/>
          </a:stretch>
        </p:blipFill>
        <p:spPr bwMode="auto">
          <a:xfrm>
            <a:off x="1066800" y="1219200"/>
            <a:ext cx="6908800" cy="5029200"/>
          </a:xfrm>
          <a:prstGeom prst="rect">
            <a:avLst/>
          </a:prstGeom>
          <a:noFill/>
          <a:ln w="9525">
            <a:noFill/>
            <a:miter lim="800000"/>
            <a:headEnd/>
            <a:tailEnd/>
          </a:ln>
        </p:spPr>
      </p:pic>
      <p:sp>
        <p:nvSpPr>
          <p:cNvPr id="20486" name="Titel 1"/>
          <p:cNvSpPr txBox="1">
            <a:spLocks/>
          </p:cNvSpPr>
          <p:nvPr/>
        </p:nvSpPr>
        <p:spPr bwMode="auto">
          <a:xfrm>
            <a:off x="1143000" y="1371600"/>
            <a:ext cx="6126163" cy="914400"/>
          </a:xfrm>
          <a:prstGeom prst="rect">
            <a:avLst/>
          </a:prstGeom>
          <a:noFill/>
          <a:ln w="9525">
            <a:noFill/>
            <a:miter lim="800000"/>
            <a:headEnd/>
            <a:tailEnd/>
          </a:ln>
        </p:spPr>
        <p:txBody>
          <a:bodyPr lIns="0" tIns="0" rIns="180000" bIns="0"/>
          <a:lstStyle/>
          <a:p>
            <a:pPr>
              <a:lnSpc>
                <a:spcPct val="100000"/>
              </a:lnSpc>
              <a:tabLst>
                <a:tab pos="342900" algn="l"/>
              </a:tabLst>
            </a:pPr>
            <a:r>
              <a:rPr lang="nl-NL" sz="2800">
                <a:solidFill>
                  <a:schemeClr val="bg1"/>
                </a:solidFill>
              </a:rPr>
              <a:t>LOFAR “Superterp”</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p:txBody>
          <a:bodyPr/>
          <a:lstStyle/>
          <a:p>
            <a:pPr eaLnBrk="1" hangingPunct="1"/>
            <a:r>
              <a:rPr lang="nl-NL" smtClean="0">
                <a:ea typeface="ＭＳ Ｐゴシック" pitchFamily="34" charset="-128"/>
              </a:rPr>
              <a:t>Locatie LOFAR</a:t>
            </a:r>
          </a:p>
        </p:txBody>
      </p:sp>
      <p:sp>
        <p:nvSpPr>
          <p:cNvPr id="21507"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21508" name="Tijdelijke aanduiding voor dianummer 4"/>
          <p:cNvSpPr>
            <a:spLocks noGrp="1"/>
          </p:cNvSpPr>
          <p:nvPr>
            <p:ph type="sldNum" sz="quarter" idx="12"/>
          </p:nvPr>
        </p:nvSpPr>
        <p:spPr>
          <a:noFill/>
        </p:spPr>
        <p:txBody>
          <a:bodyPr/>
          <a:lstStyle/>
          <a:p>
            <a:fld id="{2FF99E73-5656-4F5E-9790-AECBDE5FAE91}" type="slidenum">
              <a:rPr lang="en-US" smtClean="0"/>
              <a:pPr/>
              <a:t>42</a:t>
            </a:fld>
            <a:endParaRPr lang="en-US" smtClean="0"/>
          </a:p>
        </p:txBody>
      </p:sp>
      <p:pic>
        <p:nvPicPr>
          <p:cNvPr id="21509" name="Picture 10" descr="http://www.astron.nl/sites/astron.nl/files/cms/LOFAR_1e_station.jpg"/>
          <p:cNvPicPr>
            <a:picLocks noChangeAspect="1" noChangeArrowheads="1"/>
          </p:cNvPicPr>
          <p:nvPr/>
        </p:nvPicPr>
        <p:blipFill>
          <a:blip r:embed="rId3" cstate="print"/>
          <a:srcRect/>
          <a:stretch>
            <a:fillRect/>
          </a:stretch>
        </p:blipFill>
        <p:spPr bwMode="auto">
          <a:xfrm>
            <a:off x="1143000" y="1219200"/>
            <a:ext cx="6858000" cy="5140325"/>
          </a:xfrm>
          <a:prstGeom prst="rect">
            <a:avLst/>
          </a:prstGeom>
          <a:noFill/>
          <a:ln w="9525">
            <a:noFill/>
            <a:miter lim="800000"/>
            <a:headEnd/>
            <a:tailEnd/>
          </a:ln>
        </p:spPr>
      </p:pic>
      <p:sp>
        <p:nvSpPr>
          <p:cNvPr id="21510" name="Titel 1"/>
          <p:cNvSpPr txBox="1">
            <a:spLocks/>
          </p:cNvSpPr>
          <p:nvPr/>
        </p:nvSpPr>
        <p:spPr bwMode="auto">
          <a:xfrm>
            <a:off x="1219200" y="1295400"/>
            <a:ext cx="6126163" cy="914400"/>
          </a:xfrm>
          <a:prstGeom prst="rect">
            <a:avLst/>
          </a:prstGeom>
          <a:noFill/>
          <a:ln w="9525">
            <a:noFill/>
            <a:miter lim="800000"/>
            <a:headEnd/>
            <a:tailEnd/>
          </a:ln>
        </p:spPr>
        <p:txBody>
          <a:bodyPr lIns="0" tIns="0" rIns="180000" bIns="0"/>
          <a:lstStyle/>
          <a:p>
            <a:pPr>
              <a:lnSpc>
                <a:spcPct val="100000"/>
              </a:lnSpc>
              <a:tabLst>
                <a:tab pos="342900" algn="l"/>
              </a:tabLst>
            </a:pPr>
            <a:r>
              <a:rPr lang="nl-NL" sz="2800">
                <a:solidFill>
                  <a:schemeClr val="bg1"/>
                </a:solidFill>
              </a:rPr>
              <a:t>Station “CS302”</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pPr eaLnBrk="1" hangingPunct="1"/>
            <a:r>
              <a:rPr lang="nl-NL" smtClean="0">
                <a:ea typeface="ＭＳ Ｐゴシック" pitchFamily="34" charset="-128"/>
              </a:rPr>
              <a:t>Locatie LOFAR</a:t>
            </a:r>
          </a:p>
        </p:txBody>
      </p:sp>
      <p:sp>
        <p:nvSpPr>
          <p:cNvPr id="22531"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22532" name="Tijdelijke aanduiding voor dianummer 4"/>
          <p:cNvSpPr>
            <a:spLocks noGrp="1"/>
          </p:cNvSpPr>
          <p:nvPr>
            <p:ph type="sldNum" sz="quarter" idx="12"/>
          </p:nvPr>
        </p:nvSpPr>
        <p:spPr>
          <a:noFill/>
        </p:spPr>
        <p:txBody>
          <a:bodyPr/>
          <a:lstStyle/>
          <a:p>
            <a:fld id="{64B45359-63B1-4BCE-A8AF-5B09F381E1FD}" type="slidenum">
              <a:rPr lang="en-US" smtClean="0"/>
              <a:pPr/>
              <a:t>43</a:t>
            </a:fld>
            <a:endParaRPr lang="en-US" smtClean="0"/>
          </a:p>
        </p:txBody>
      </p:sp>
      <p:sp>
        <p:nvSpPr>
          <p:cNvPr id="22533" name="Titel 1"/>
          <p:cNvSpPr txBox="1">
            <a:spLocks/>
          </p:cNvSpPr>
          <p:nvPr/>
        </p:nvSpPr>
        <p:spPr bwMode="auto">
          <a:xfrm>
            <a:off x="228600" y="1295400"/>
            <a:ext cx="3429000" cy="914400"/>
          </a:xfrm>
          <a:prstGeom prst="rect">
            <a:avLst/>
          </a:prstGeom>
          <a:noFill/>
          <a:ln w="9525">
            <a:noFill/>
            <a:miter lim="800000"/>
            <a:headEnd/>
            <a:tailEnd/>
          </a:ln>
        </p:spPr>
        <p:txBody>
          <a:bodyPr lIns="0" tIns="0" rIns="180000" bIns="0"/>
          <a:lstStyle/>
          <a:p>
            <a:pPr algn="ctr">
              <a:lnSpc>
                <a:spcPct val="100000"/>
              </a:lnSpc>
              <a:tabLst>
                <a:tab pos="342900" algn="l"/>
              </a:tabLst>
            </a:pPr>
            <a:r>
              <a:rPr lang="nl-NL" sz="2800">
                <a:solidFill>
                  <a:schemeClr val="bg1"/>
                </a:solidFill>
              </a:rPr>
              <a:t>Station “DE601”</a:t>
            </a:r>
          </a:p>
          <a:p>
            <a:pPr algn="ctr">
              <a:lnSpc>
                <a:spcPct val="100000"/>
              </a:lnSpc>
              <a:tabLst>
                <a:tab pos="342900" algn="l"/>
              </a:tabLst>
            </a:pPr>
            <a:r>
              <a:rPr lang="nl-NL" sz="2800">
                <a:solidFill>
                  <a:schemeClr val="bg1"/>
                </a:solidFill>
              </a:rPr>
              <a:t>in Duitsland</a:t>
            </a:r>
          </a:p>
        </p:txBody>
      </p:sp>
      <p:pic>
        <p:nvPicPr>
          <p:cNvPr id="22534" name="Picture 7"/>
          <p:cNvPicPr>
            <a:picLocks noChangeAspect="1"/>
          </p:cNvPicPr>
          <p:nvPr/>
        </p:nvPicPr>
        <p:blipFill>
          <a:blip r:embed="rId3" cstate="print"/>
          <a:srcRect/>
          <a:stretch>
            <a:fillRect/>
          </a:stretch>
        </p:blipFill>
        <p:spPr bwMode="auto">
          <a:xfrm>
            <a:off x="381000" y="2209800"/>
            <a:ext cx="2740025" cy="4114800"/>
          </a:xfrm>
          <a:prstGeom prst="rect">
            <a:avLst/>
          </a:prstGeom>
          <a:noFill/>
          <a:ln w="9525">
            <a:noFill/>
            <a:miter lim="800000"/>
            <a:headEnd/>
            <a:tailEnd/>
          </a:ln>
        </p:spPr>
      </p:pic>
      <p:pic>
        <p:nvPicPr>
          <p:cNvPr id="22535" name="Picture 8" descr="onsala_rymdobservatorium.jpg"/>
          <p:cNvPicPr>
            <a:picLocks noChangeAspect="1"/>
          </p:cNvPicPr>
          <p:nvPr/>
        </p:nvPicPr>
        <p:blipFill>
          <a:blip r:embed="rId4" cstate="print"/>
          <a:srcRect/>
          <a:stretch>
            <a:fillRect/>
          </a:stretch>
        </p:blipFill>
        <p:spPr bwMode="auto">
          <a:xfrm>
            <a:off x="3505200" y="2819400"/>
            <a:ext cx="5491163" cy="3352800"/>
          </a:xfrm>
          <a:prstGeom prst="rect">
            <a:avLst/>
          </a:prstGeom>
          <a:noFill/>
          <a:ln w="9525">
            <a:noFill/>
            <a:miter lim="800000"/>
            <a:headEnd/>
            <a:tailEnd/>
          </a:ln>
        </p:spPr>
      </p:pic>
      <p:sp>
        <p:nvSpPr>
          <p:cNvPr id="22536" name="Titel 1"/>
          <p:cNvSpPr txBox="1">
            <a:spLocks/>
          </p:cNvSpPr>
          <p:nvPr/>
        </p:nvSpPr>
        <p:spPr bwMode="auto">
          <a:xfrm>
            <a:off x="4419600" y="1676400"/>
            <a:ext cx="3429000" cy="914400"/>
          </a:xfrm>
          <a:prstGeom prst="rect">
            <a:avLst/>
          </a:prstGeom>
          <a:noFill/>
          <a:ln w="9525">
            <a:noFill/>
            <a:miter lim="800000"/>
            <a:headEnd/>
            <a:tailEnd/>
          </a:ln>
        </p:spPr>
        <p:txBody>
          <a:bodyPr lIns="0" tIns="0" rIns="180000" bIns="0"/>
          <a:lstStyle/>
          <a:p>
            <a:pPr algn="ctr">
              <a:lnSpc>
                <a:spcPct val="100000"/>
              </a:lnSpc>
              <a:tabLst>
                <a:tab pos="342900" algn="l"/>
              </a:tabLst>
            </a:pPr>
            <a:r>
              <a:rPr lang="nl-NL" sz="2800">
                <a:solidFill>
                  <a:schemeClr val="bg1"/>
                </a:solidFill>
              </a:rPr>
              <a:t>Station “SE601”</a:t>
            </a:r>
          </a:p>
          <a:p>
            <a:pPr algn="ctr">
              <a:lnSpc>
                <a:spcPct val="100000"/>
              </a:lnSpc>
              <a:tabLst>
                <a:tab pos="342900" algn="l"/>
              </a:tabLst>
            </a:pPr>
            <a:r>
              <a:rPr lang="nl-NL" sz="2800">
                <a:solidFill>
                  <a:schemeClr val="bg1"/>
                </a:solidFill>
              </a:rPr>
              <a:t>In Zweden</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nl-NL" smtClean="0">
                <a:ea typeface="ＭＳ Ｐゴシック" pitchFamily="34" charset="-128"/>
              </a:rPr>
              <a:t>LOFAR: werking</a:t>
            </a:r>
          </a:p>
        </p:txBody>
      </p:sp>
      <p:sp>
        <p:nvSpPr>
          <p:cNvPr id="23555" name="Footer Placeholder 3"/>
          <p:cNvSpPr>
            <a:spLocks noGrp="1"/>
          </p:cNvSpPr>
          <p:nvPr>
            <p:ph type="ftr" sz="quarter" idx="11"/>
          </p:nvPr>
        </p:nvSpPr>
        <p:spPr>
          <a:noFill/>
        </p:spPr>
        <p:txBody>
          <a:bodyPr/>
          <a:lstStyle/>
          <a:p>
            <a:r>
              <a:rPr lang="en-US" smtClean="0">
                <a:latin typeface="Verdana" pitchFamily="34" charset="0"/>
                <a:ea typeface="ＭＳ Ｐゴシック" pitchFamily="34" charset="-128"/>
              </a:rPr>
              <a:t> </a:t>
            </a:r>
          </a:p>
        </p:txBody>
      </p:sp>
      <p:sp>
        <p:nvSpPr>
          <p:cNvPr id="23556" name="Slide Number Placeholder 4"/>
          <p:cNvSpPr>
            <a:spLocks noGrp="1"/>
          </p:cNvSpPr>
          <p:nvPr>
            <p:ph type="sldNum" sz="quarter" idx="12"/>
          </p:nvPr>
        </p:nvSpPr>
        <p:spPr>
          <a:noFill/>
        </p:spPr>
        <p:txBody>
          <a:bodyPr/>
          <a:lstStyle/>
          <a:p>
            <a:fld id="{97937946-14BF-4D9E-8CDE-74EBF7732641}" type="slidenum">
              <a:rPr lang="en-US" smtClean="0"/>
              <a:pPr/>
              <a:t>44</a:t>
            </a:fld>
            <a:endParaRPr lang="en-US" smtClean="0"/>
          </a:p>
        </p:txBody>
      </p:sp>
      <p:pic>
        <p:nvPicPr>
          <p:cNvPr id="23557" name="Picture 2" descr="J:\lofar_cartoon.jpg"/>
          <p:cNvPicPr>
            <a:picLocks noGrp="1" noChangeAspect="1" noChangeArrowheads="1"/>
          </p:cNvPicPr>
          <p:nvPr>
            <p:ph idx="1"/>
          </p:nvPr>
        </p:nvPicPr>
        <p:blipFill>
          <a:blip r:embed="rId3" cstate="print"/>
          <a:srcRect/>
          <a:stretch>
            <a:fillRect/>
          </a:stretch>
        </p:blipFill>
        <p:spPr>
          <a:xfrm>
            <a:off x="990600" y="1371600"/>
            <a:ext cx="7148513" cy="5049838"/>
          </a:xfrm>
          <a:noFill/>
        </p:spPr>
      </p:pic>
      <p:sp>
        <p:nvSpPr>
          <p:cNvPr id="6"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ea typeface="ＭＳ Ｐゴシック" pitchFamily="34" charset="-128"/>
              </a:rPr>
              <a:t>LOFAR is meer</a:t>
            </a:r>
          </a:p>
        </p:txBody>
      </p:sp>
      <p:sp>
        <p:nvSpPr>
          <p:cNvPr id="24579"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pic>
        <p:nvPicPr>
          <p:cNvPr id="24580" name="Picture 3"/>
          <p:cNvPicPr>
            <a:picLocks noChangeAspect="1" noChangeArrowheads="1"/>
          </p:cNvPicPr>
          <p:nvPr/>
        </p:nvPicPr>
        <p:blipFill>
          <a:blip r:embed="rId3" cstate="print"/>
          <a:srcRect/>
          <a:stretch>
            <a:fillRect/>
          </a:stretch>
        </p:blipFill>
        <p:spPr bwMode="auto">
          <a:xfrm>
            <a:off x="2743200" y="1868488"/>
            <a:ext cx="1905000" cy="1092200"/>
          </a:xfrm>
          <a:prstGeom prst="rect">
            <a:avLst/>
          </a:prstGeom>
          <a:noFill/>
          <a:ln w="9525">
            <a:noFill/>
            <a:miter lim="800000"/>
            <a:headEnd/>
            <a:tailEnd/>
          </a:ln>
        </p:spPr>
      </p:pic>
      <p:sp>
        <p:nvSpPr>
          <p:cNvPr id="24581" name="Text Box 4"/>
          <p:cNvSpPr txBox="1">
            <a:spLocks noChangeArrowheads="1"/>
          </p:cNvSpPr>
          <p:nvPr/>
        </p:nvSpPr>
        <p:spPr bwMode="auto">
          <a:xfrm>
            <a:off x="2630488" y="1266825"/>
            <a:ext cx="1614487" cy="536575"/>
          </a:xfrm>
          <a:prstGeom prst="rect">
            <a:avLst/>
          </a:prstGeom>
          <a:noFill/>
          <a:ln w="9525">
            <a:noFill/>
            <a:miter lim="800000"/>
            <a:headEnd/>
            <a:tailEnd/>
          </a:ln>
        </p:spPr>
        <p:txBody>
          <a:bodyPr wrap="none">
            <a:spAutoFit/>
          </a:bodyPr>
          <a:lstStyle/>
          <a:p>
            <a:r>
              <a:rPr lang="en-US">
                <a:solidFill>
                  <a:schemeClr val="tx2"/>
                </a:solidFill>
              </a:rPr>
              <a:t>geofysica</a:t>
            </a:r>
          </a:p>
        </p:txBody>
      </p:sp>
      <p:pic>
        <p:nvPicPr>
          <p:cNvPr id="24582" name="Picture 5"/>
          <p:cNvPicPr>
            <a:picLocks noChangeAspect="1" noChangeArrowheads="1"/>
          </p:cNvPicPr>
          <p:nvPr/>
        </p:nvPicPr>
        <p:blipFill>
          <a:blip r:embed="rId4" cstate="print"/>
          <a:srcRect/>
          <a:stretch>
            <a:fillRect/>
          </a:stretch>
        </p:blipFill>
        <p:spPr bwMode="auto">
          <a:xfrm>
            <a:off x="846138" y="3109913"/>
            <a:ext cx="2847975" cy="2838450"/>
          </a:xfrm>
          <a:prstGeom prst="rect">
            <a:avLst/>
          </a:prstGeom>
          <a:noFill/>
          <a:ln w="9525">
            <a:noFill/>
            <a:miter lim="800000"/>
            <a:headEnd/>
            <a:tailEnd/>
          </a:ln>
        </p:spPr>
      </p:pic>
      <p:sp>
        <p:nvSpPr>
          <p:cNvPr id="24583" name="Text Box 8"/>
          <p:cNvSpPr txBox="1">
            <a:spLocks noChangeArrowheads="1"/>
          </p:cNvSpPr>
          <p:nvPr/>
        </p:nvSpPr>
        <p:spPr bwMode="auto">
          <a:xfrm>
            <a:off x="804863" y="5876925"/>
            <a:ext cx="3617912" cy="536575"/>
          </a:xfrm>
          <a:prstGeom prst="rect">
            <a:avLst/>
          </a:prstGeom>
          <a:noFill/>
          <a:ln w="9525">
            <a:noFill/>
            <a:miter lim="800000"/>
            <a:headEnd/>
            <a:tailEnd/>
          </a:ln>
        </p:spPr>
        <p:txBody>
          <a:bodyPr>
            <a:spAutoFit/>
          </a:bodyPr>
          <a:lstStyle/>
          <a:p>
            <a:pPr>
              <a:spcBef>
                <a:spcPct val="50000"/>
              </a:spcBef>
            </a:pPr>
            <a:r>
              <a:rPr lang="en-US">
                <a:solidFill>
                  <a:schemeClr val="tx2"/>
                </a:solidFill>
              </a:rPr>
              <a:t>landbouw</a:t>
            </a:r>
          </a:p>
        </p:txBody>
      </p:sp>
      <p:pic>
        <p:nvPicPr>
          <p:cNvPr id="24584" name="Picture 9"/>
          <p:cNvPicPr>
            <a:picLocks noChangeAspect="1" noChangeArrowheads="1"/>
          </p:cNvPicPr>
          <p:nvPr/>
        </p:nvPicPr>
        <p:blipFill>
          <a:blip r:embed="rId5" cstate="print"/>
          <a:srcRect/>
          <a:stretch>
            <a:fillRect/>
          </a:stretch>
        </p:blipFill>
        <p:spPr bwMode="auto">
          <a:xfrm>
            <a:off x="4659313" y="1462088"/>
            <a:ext cx="3925887" cy="5014912"/>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eaLnBrk="1" hangingPunct="1"/>
            <a:r>
              <a:rPr lang="nl-NL" dirty="0" smtClean="0">
                <a:ea typeface="ＭＳ Ｐゴシック" pitchFamily="34" charset="-128"/>
              </a:rPr>
              <a:t>Telescopen: SKA</a:t>
            </a:r>
            <a:br>
              <a:rPr lang="nl-NL" dirty="0" smtClean="0">
                <a:ea typeface="ＭＳ Ｐゴシック" pitchFamily="34" charset="-128"/>
              </a:rPr>
            </a:br>
            <a:r>
              <a:rPr lang="nl-NL" sz="2000" b="1" dirty="0" smtClean="0">
                <a:ea typeface="ＭＳ Ｐゴシック" pitchFamily="34" charset="-128"/>
              </a:rPr>
              <a:t>S</a:t>
            </a:r>
            <a:r>
              <a:rPr lang="nl-NL" sz="2000" dirty="0" smtClean="0">
                <a:ea typeface="ＭＳ Ｐゴシック" pitchFamily="34" charset="-128"/>
              </a:rPr>
              <a:t>quare </a:t>
            </a:r>
            <a:r>
              <a:rPr lang="nl-NL" sz="2000" b="1" dirty="0" smtClean="0">
                <a:ea typeface="ＭＳ Ｐゴシック" pitchFamily="34" charset="-128"/>
              </a:rPr>
              <a:t>K</a:t>
            </a:r>
            <a:r>
              <a:rPr lang="nl-NL" sz="2000" dirty="0" smtClean="0">
                <a:ea typeface="ＭＳ Ｐゴシック" pitchFamily="34" charset="-128"/>
              </a:rPr>
              <a:t>ilometre </a:t>
            </a:r>
            <a:r>
              <a:rPr lang="nl-NL" sz="2000" b="1" dirty="0" smtClean="0">
                <a:ea typeface="ＭＳ Ｐゴシック" pitchFamily="34" charset="-128"/>
              </a:rPr>
              <a:t>A</a:t>
            </a:r>
            <a:r>
              <a:rPr lang="nl-NL" sz="2000" dirty="0" smtClean="0">
                <a:ea typeface="ＭＳ Ｐゴシック" pitchFamily="34" charset="-128"/>
              </a:rPr>
              <a:t>rray</a:t>
            </a:r>
          </a:p>
        </p:txBody>
      </p:sp>
      <p:sp>
        <p:nvSpPr>
          <p:cNvPr id="25603"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25604" name="Tijdelijke aanduiding voor dianummer 4"/>
          <p:cNvSpPr>
            <a:spLocks noGrp="1"/>
          </p:cNvSpPr>
          <p:nvPr>
            <p:ph type="sldNum" sz="quarter" idx="12"/>
          </p:nvPr>
        </p:nvSpPr>
        <p:spPr>
          <a:noFill/>
        </p:spPr>
        <p:txBody>
          <a:bodyPr/>
          <a:lstStyle/>
          <a:p>
            <a:fld id="{78E3FE60-9CF6-44EE-9483-3F30FE58ADBF}" type="slidenum">
              <a:rPr lang="en-US" smtClean="0"/>
              <a:pPr/>
              <a:t>46</a:t>
            </a:fld>
            <a:endParaRPr lang="en-US" smtClean="0"/>
          </a:p>
        </p:txBody>
      </p:sp>
      <p:pic>
        <p:nvPicPr>
          <p:cNvPr id="25605" name="Picture 4"/>
          <p:cNvPicPr>
            <a:picLocks noChangeAspect="1" noChangeArrowheads="1"/>
          </p:cNvPicPr>
          <p:nvPr/>
        </p:nvPicPr>
        <p:blipFill>
          <a:blip r:embed="rId3" cstate="print"/>
          <a:srcRect/>
          <a:stretch>
            <a:fillRect/>
          </a:stretch>
        </p:blipFill>
        <p:spPr bwMode="auto">
          <a:xfrm>
            <a:off x="5486400" y="1371600"/>
            <a:ext cx="3065463" cy="3905250"/>
          </a:xfrm>
          <a:prstGeom prst="rect">
            <a:avLst/>
          </a:prstGeom>
          <a:noFill/>
          <a:ln w="9525">
            <a:noFill/>
            <a:miter lim="800000"/>
            <a:headEnd/>
            <a:tailEnd/>
          </a:ln>
        </p:spPr>
      </p:pic>
      <p:pic>
        <p:nvPicPr>
          <p:cNvPr id="25606" name="Picture 5" descr="VALARRY_01">
            <a:hlinkClick r:id="rId4"/>
          </p:cNvPr>
          <p:cNvPicPr>
            <a:picLocks noChangeAspect="1" noChangeArrowheads="1"/>
          </p:cNvPicPr>
          <p:nvPr/>
        </p:nvPicPr>
        <p:blipFill>
          <a:blip r:embed="rId5" cstate="print"/>
          <a:srcRect/>
          <a:stretch>
            <a:fillRect/>
          </a:stretch>
        </p:blipFill>
        <p:spPr bwMode="auto">
          <a:xfrm>
            <a:off x="2209800" y="4495800"/>
            <a:ext cx="2895600" cy="2174875"/>
          </a:xfrm>
          <a:prstGeom prst="rect">
            <a:avLst/>
          </a:prstGeom>
          <a:noFill/>
          <a:ln w="9525">
            <a:noFill/>
            <a:miter lim="800000"/>
            <a:headEnd/>
            <a:tailEnd/>
          </a:ln>
        </p:spPr>
      </p:pic>
      <p:pic>
        <p:nvPicPr>
          <p:cNvPr id="25607" name="Picture 10" descr="SKA.jpg                                                        009E9AB4Macintosh HD                   C15F70E5:"/>
          <p:cNvPicPr>
            <a:picLocks noChangeAspect="1" noChangeArrowheads="1"/>
          </p:cNvPicPr>
          <p:nvPr/>
        </p:nvPicPr>
        <p:blipFill>
          <a:blip r:embed="rId6" cstate="print"/>
          <a:srcRect/>
          <a:stretch>
            <a:fillRect/>
          </a:stretch>
        </p:blipFill>
        <p:spPr bwMode="auto">
          <a:xfrm>
            <a:off x="381000" y="1371600"/>
            <a:ext cx="4660900" cy="2986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p:txBody>
          <a:bodyPr/>
          <a:lstStyle/>
          <a:p>
            <a:pPr eaLnBrk="1" hangingPunct="1"/>
            <a:r>
              <a:rPr lang="nl-NL" smtClean="0">
                <a:ea typeface="ＭＳ Ｐゴシック" pitchFamily="34" charset="-128"/>
              </a:rPr>
              <a:t>Telescopen: SKA</a:t>
            </a:r>
          </a:p>
        </p:txBody>
      </p:sp>
      <p:sp>
        <p:nvSpPr>
          <p:cNvPr id="30723"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30724" name="Tijdelijke aanduiding voor dianummer 4"/>
          <p:cNvSpPr>
            <a:spLocks noGrp="1"/>
          </p:cNvSpPr>
          <p:nvPr>
            <p:ph type="sldNum" sz="quarter" idx="12"/>
          </p:nvPr>
        </p:nvSpPr>
        <p:spPr>
          <a:noFill/>
        </p:spPr>
        <p:txBody>
          <a:bodyPr/>
          <a:lstStyle/>
          <a:p>
            <a:fld id="{E18C8D63-0D2D-426D-801E-4A148E23A48F}" type="slidenum">
              <a:rPr lang="en-US" smtClean="0"/>
              <a:pPr/>
              <a:t>47</a:t>
            </a:fld>
            <a:endParaRPr lang="en-US" smtClean="0"/>
          </a:p>
        </p:txBody>
      </p:sp>
      <p:pic>
        <p:nvPicPr>
          <p:cNvPr id="30725" name="Picture 9" descr="EMBRACE_1st_pulsar.png"/>
          <p:cNvPicPr>
            <a:picLocks noChangeAspect="1"/>
          </p:cNvPicPr>
          <p:nvPr/>
        </p:nvPicPr>
        <p:blipFill>
          <a:blip r:embed="rId3" cstate="print"/>
          <a:srcRect/>
          <a:stretch>
            <a:fillRect/>
          </a:stretch>
        </p:blipFill>
        <p:spPr bwMode="auto">
          <a:xfrm>
            <a:off x="914400" y="1219200"/>
            <a:ext cx="6858000" cy="5148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nl-NL" smtClean="0">
                <a:ea typeface="ＭＳ Ｐゴシック" pitchFamily="34" charset="-128"/>
              </a:rPr>
              <a:t>studiemogelijkheden</a:t>
            </a:r>
          </a:p>
        </p:txBody>
      </p:sp>
      <p:sp>
        <p:nvSpPr>
          <p:cNvPr id="26627" name="Content Placeholder 2"/>
          <p:cNvSpPr>
            <a:spLocks noGrp="1"/>
          </p:cNvSpPr>
          <p:nvPr>
            <p:ph idx="1"/>
          </p:nvPr>
        </p:nvSpPr>
        <p:spPr/>
        <p:txBody>
          <a:bodyPr/>
          <a:lstStyle/>
          <a:p>
            <a:r>
              <a:rPr lang="nl-NL" smtClean="0">
                <a:ea typeface="ＭＳ Ｐゴシック" pitchFamily="34" charset="-128"/>
              </a:rPr>
              <a:t>WO Studie sterrenkunde</a:t>
            </a:r>
          </a:p>
          <a:p>
            <a:pPr lvl="1">
              <a:buFont typeface="Arial" charset="0"/>
              <a:buChar char="•"/>
            </a:pPr>
            <a:r>
              <a:rPr lang="nl-NL" smtClean="0">
                <a:ea typeface="ＭＳ Ｐゴシック" pitchFamily="34" charset="-128"/>
              </a:rPr>
              <a:t>Nijmegen, Amsterdam, Utrecht, Groningen, Leiden</a:t>
            </a:r>
          </a:p>
          <a:p>
            <a:pPr lvl="1">
              <a:buFont typeface="Arial" charset="0"/>
              <a:buChar char="•"/>
            </a:pPr>
            <a:r>
              <a:rPr lang="nl-NL" smtClean="0">
                <a:ea typeface="ＭＳ Ｐゴシック" pitchFamily="34" charset="-128"/>
              </a:rPr>
              <a:t>Buitenland</a:t>
            </a:r>
          </a:p>
          <a:p>
            <a:r>
              <a:rPr lang="nl-NL" smtClean="0">
                <a:ea typeface="ＭＳ Ｐゴシック" pitchFamily="34" charset="-128"/>
              </a:rPr>
              <a:t>WO of HBO studie exact</a:t>
            </a:r>
          </a:p>
          <a:p>
            <a:pPr lvl="1">
              <a:buFont typeface="Arial" charset="0"/>
              <a:buChar char="•"/>
            </a:pPr>
            <a:r>
              <a:rPr lang="nl-NL" smtClean="0">
                <a:ea typeface="ＭＳ Ｐゴシック" pitchFamily="34" charset="-128"/>
              </a:rPr>
              <a:t>werktuigbouwkunde, </a:t>
            </a:r>
          </a:p>
          <a:p>
            <a:pPr lvl="1">
              <a:buFont typeface="Arial" charset="0"/>
              <a:buChar char="•"/>
            </a:pPr>
            <a:r>
              <a:rPr lang="nl-NL" smtClean="0">
                <a:ea typeface="ＭＳ Ｐゴシック" pitchFamily="34" charset="-128"/>
              </a:rPr>
              <a:t>wiskunde, </a:t>
            </a:r>
          </a:p>
          <a:p>
            <a:pPr lvl="1">
              <a:buFont typeface="Arial" charset="0"/>
              <a:buChar char="•"/>
            </a:pPr>
            <a:r>
              <a:rPr lang="nl-NL" smtClean="0">
                <a:ea typeface="ＭＳ Ｐゴシック" pitchFamily="34" charset="-128"/>
              </a:rPr>
              <a:t>natuurkunde, </a:t>
            </a:r>
          </a:p>
          <a:p>
            <a:pPr lvl="1">
              <a:buFont typeface="Arial" charset="0"/>
              <a:buChar char="•"/>
            </a:pPr>
            <a:r>
              <a:rPr lang="nl-NL" smtClean="0">
                <a:ea typeface="ＭＳ Ｐゴシック" pitchFamily="34" charset="-128"/>
              </a:rPr>
              <a:t>ruimtevaarttechnologie,</a:t>
            </a:r>
          </a:p>
          <a:p>
            <a:pPr lvl="1">
              <a:buFont typeface="Arial" charset="0"/>
              <a:buChar char="•"/>
            </a:pPr>
            <a:r>
              <a:rPr lang="nl-NL" smtClean="0">
                <a:ea typeface="ＭＳ Ｐゴシック" pitchFamily="34" charset="-128"/>
              </a:rPr>
              <a:t>ICT,</a:t>
            </a:r>
          </a:p>
          <a:p>
            <a:pPr lvl="1">
              <a:buFont typeface="Arial" charset="0"/>
              <a:buChar char="•"/>
            </a:pPr>
            <a:r>
              <a:rPr lang="nl-NL" smtClean="0">
                <a:ea typeface="ＭＳ Ｐゴシック" pitchFamily="34" charset="-128"/>
              </a:rPr>
              <a:t>elektrotechniek</a:t>
            </a:r>
          </a:p>
          <a:p>
            <a:pPr>
              <a:buFont typeface="Arial" charset="0"/>
              <a:buChar char="•"/>
            </a:pPr>
            <a:endParaRPr lang="nl-NL" smtClean="0">
              <a:ea typeface="ＭＳ Ｐゴシック" pitchFamily="34" charset="-128"/>
            </a:endParaRPr>
          </a:p>
          <a:p>
            <a:endParaRPr lang="nl-NL" smtClean="0">
              <a:ea typeface="ＭＳ Ｐゴシック" pitchFamily="34" charset="-128"/>
            </a:endParaRPr>
          </a:p>
        </p:txBody>
      </p:sp>
      <p:sp>
        <p:nvSpPr>
          <p:cNvPr id="26628" name="Footer Placeholder 3"/>
          <p:cNvSpPr>
            <a:spLocks noGrp="1"/>
          </p:cNvSpPr>
          <p:nvPr>
            <p:ph type="ftr" sz="quarter" idx="11"/>
          </p:nvPr>
        </p:nvSpPr>
        <p:spPr>
          <a:noFill/>
        </p:spPr>
        <p:txBody>
          <a:bodyPr/>
          <a:lstStyle/>
          <a:p>
            <a:r>
              <a:rPr lang="en-US" smtClean="0">
                <a:latin typeface="Verdana" pitchFamily="34" charset="0"/>
                <a:ea typeface="ＭＳ Ｐゴシック" pitchFamily="34" charset="-128"/>
              </a:rPr>
              <a:t> </a:t>
            </a:r>
          </a:p>
        </p:txBody>
      </p:sp>
      <p:sp>
        <p:nvSpPr>
          <p:cNvPr id="26629" name="Slide Number Placeholder 4"/>
          <p:cNvSpPr>
            <a:spLocks noGrp="1"/>
          </p:cNvSpPr>
          <p:nvPr>
            <p:ph type="sldNum" sz="quarter" idx="12"/>
          </p:nvPr>
        </p:nvSpPr>
        <p:spPr>
          <a:noFill/>
        </p:spPr>
        <p:txBody>
          <a:bodyPr/>
          <a:lstStyle/>
          <a:p>
            <a:fld id="{8C9E61A3-1D4A-42F1-95CC-F8DD58CCEAD9}" type="slidenum">
              <a:rPr lang="en-US" smtClean="0"/>
              <a:pPr/>
              <a:t>48</a:t>
            </a:fld>
            <a:endParaRPr lang="en-US" smtClean="0"/>
          </a:p>
        </p:txBody>
      </p:sp>
      <p:sp>
        <p:nvSpPr>
          <p:cNvPr id="26630"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a:solidFill>
                  <a:schemeClr val="bg1"/>
                </a:solidFill>
              </a:rPr>
              <a:t>Onderzoek bij ASTRON	middelbare school</a:t>
            </a:r>
            <a:endParaRPr lang="en-US" sz="900">
              <a:solidFill>
                <a:schemeClr val="bg1"/>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pPr eaLnBrk="1" hangingPunct="1"/>
            <a:r>
              <a:rPr lang="nl-NL" smtClean="0">
                <a:ea typeface="ＭＳ Ｐゴシック" pitchFamily="34" charset="-128"/>
              </a:rPr>
              <a:t>Vragen?</a:t>
            </a:r>
          </a:p>
        </p:txBody>
      </p:sp>
      <p:sp>
        <p:nvSpPr>
          <p:cNvPr id="27651" name="Tijdelijke aanduiding voor voettekst 3"/>
          <p:cNvSpPr>
            <a:spLocks noGrp="1"/>
          </p:cNvSpPr>
          <p:nvPr>
            <p:ph type="ftr" sz="quarter" idx="11"/>
          </p:nvPr>
        </p:nvSpPr>
        <p:spPr>
          <a:xfrm>
            <a:off x="395288" y="6477000"/>
            <a:ext cx="5897562" cy="381000"/>
          </a:xfrm>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27652" name="Tijdelijke aanduiding voor dianummer 4"/>
          <p:cNvSpPr>
            <a:spLocks noGrp="1"/>
          </p:cNvSpPr>
          <p:nvPr>
            <p:ph type="sldNum" sz="quarter" idx="12"/>
          </p:nvPr>
        </p:nvSpPr>
        <p:spPr>
          <a:noFill/>
        </p:spPr>
        <p:txBody>
          <a:bodyPr/>
          <a:lstStyle/>
          <a:p>
            <a:fld id="{B1ED6E5D-47D0-4DBB-89D6-1E720D700590}" type="slidenum">
              <a:rPr lang="en-US" smtClean="0"/>
              <a:pPr/>
              <a:t>49</a:t>
            </a:fld>
            <a:endParaRPr lang="en-US" smtClean="0"/>
          </a:p>
        </p:txBody>
      </p:sp>
      <p:pic>
        <p:nvPicPr>
          <p:cNvPr id="27653" name="Picture 5" descr="poster ngc6946.jpg"/>
          <p:cNvPicPr>
            <a:picLocks noChangeAspect="1"/>
          </p:cNvPicPr>
          <p:nvPr/>
        </p:nvPicPr>
        <p:blipFill>
          <a:blip r:embed="rId3" cstate="print"/>
          <a:srcRect b="14421"/>
          <a:stretch>
            <a:fillRect/>
          </a:stretch>
        </p:blipFill>
        <p:spPr bwMode="auto">
          <a:xfrm>
            <a:off x="2314575" y="1268413"/>
            <a:ext cx="4560888" cy="5184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cstate="print"/>
          <a:srcRect/>
          <a:stretch>
            <a:fillRect/>
          </a:stretch>
        </p:blipFill>
        <p:spPr bwMode="auto">
          <a:xfrm>
            <a:off x="179388" y="1271588"/>
            <a:ext cx="2438400" cy="3048000"/>
          </a:xfrm>
          <a:prstGeom prst="rect">
            <a:avLst/>
          </a:prstGeom>
          <a:noFill/>
          <a:ln w="9525">
            <a:noFill/>
            <a:round/>
            <a:headEnd/>
            <a:tailEnd/>
          </a:ln>
        </p:spPr>
      </p:pic>
      <p:sp>
        <p:nvSpPr>
          <p:cNvPr id="11267" name="Rectangle 2"/>
          <p:cNvSpPr>
            <a:spLocks noChangeArrowheads="1"/>
          </p:cNvSpPr>
          <p:nvPr/>
        </p:nvSpPr>
        <p:spPr bwMode="auto">
          <a:xfrm>
            <a:off x="427038" y="6477000"/>
            <a:ext cx="5897562" cy="379413"/>
          </a:xfrm>
          <a:prstGeom prst="rect">
            <a:avLst/>
          </a:prstGeom>
          <a:noFill/>
          <a:ln w="9525">
            <a:noFill/>
            <a:round/>
            <a:headEnd/>
            <a:tailEnd/>
          </a:ln>
        </p:spPr>
        <p:txBody>
          <a:bodyPr lIns="90000" tIns="45000" rIns="90000" bIns="45000"/>
          <a:lstStyle/>
          <a:p>
            <a:pPr>
              <a:lnSpc>
                <a:spcPct val="120000"/>
              </a:lnSpc>
              <a:tabLst>
                <a:tab pos="723900" algn="l"/>
                <a:tab pos="1447800" algn="l"/>
                <a:tab pos="2171700" algn="l"/>
                <a:tab pos="2895600" algn="l"/>
                <a:tab pos="3619500" algn="l"/>
                <a:tab pos="4343400" algn="l"/>
                <a:tab pos="5067300" algn="l"/>
                <a:tab pos="5791200" algn="l"/>
              </a:tabLst>
            </a:pPr>
            <a:r>
              <a:rPr lang="ru-RU" sz="900">
                <a:solidFill>
                  <a:srgbClr val="FFFFFF"/>
                </a:solidFill>
                <a:latin typeface="Verdana" pitchFamily="34" charset="0"/>
                <a:ea typeface="ＭＳ Ｐゴシック" pitchFamily="34" charset="-128"/>
              </a:rPr>
              <a:t> </a:t>
            </a:r>
          </a:p>
        </p:txBody>
      </p:sp>
      <p:sp>
        <p:nvSpPr>
          <p:cNvPr id="11268" name="Rectangle 3"/>
          <p:cNvSpPr>
            <a:spLocks noChangeArrowheads="1"/>
          </p:cNvSpPr>
          <p:nvPr/>
        </p:nvSpPr>
        <p:spPr bwMode="auto">
          <a:xfrm>
            <a:off x="7366000" y="6477000"/>
            <a:ext cx="1219200" cy="379413"/>
          </a:xfrm>
          <a:prstGeom prst="rect">
            <a:avLst/>
          </a:prstGeom>
          <a:noFill/>
          <a:ln w="9525">
            <a:noFill/>
            <a:round/>
            <a:headEnd/>
            <a:tailEnd/>
          </a:ln>
        </p:spPr>
        <p:txBody>
          <a:bodyPr lIns="90000" tIns="45000" rIns="90000" bIns="45000"/>
          <a:lstStyle/>
          <a:p>
            <a:pPr>
              <a:lnSpc>
                <a:spcPct val="120000"/>
              </a:lnSpc>
              <a:tabLst>
                <a:tab pos="723900" algn="l"/>
              </a:tabLst>
            </a:pPr>
            <a:fld id="{CFEA409F-FD5A-4A08-9FD0-94C034102D59}" type="slidenum">
              <a:rPr lang="ru-RU" sz="1000">
                <a:solidFill>
                  <a:srgbClr val="FFFFFF"/>
                </a:solidFill>
                <a:latin typeface="Verdana" pitchFamily="34" charset="0"/>
                <a:ea typeface="ＭＳ Ｐゴシック" pitchFamily="34" charset="-128"/>
              </a:rPr>
              <a:pPr>
                <a:lnSpc>
                  <a:spcPct val="120000"/>
                </a:lnSpc>
                <a:tabLst>
                  <a:tab pos="723900" algn="l"/>
                </a:tabLst>
              </a:pPr>
              <a:t>5</a:t>
            </a:fld>
            <a:endParaRPr lang="ru-RU" sz="1000">
              <a:solidFill>
                <a:srgbClr val="FFFFFF"/>
              </a:solidFill>
              <a:latin typeface="Verdana" pitchFamily="34" charset="0"/>
              <a:ea typeface="ＭＳ Ｐゴシック" pitchFamily="34" charset="-128"/>
            </a:endParaRPr>
          </a:p>
        </p:txBody>
      </p:sp>
      <p:pic>
        <p:nvPicPr>
          <p:cNvPr id="11270" name="Picture 5"/>
          <p:cNvPicPr>
            <a:picLocks noChangeAspect="1" noChangeArrowheads="1"/>
          </p:cNvPicPr>
          <p:nvPr/>
        </p:nvPicPr>
        <p:blipFill>
          <a:blip r:embed="rId4" cstate="print"/>
          <a:srcRect/>
          <a:stretch>
            <a:fillRect/>
          </a:stretch>
        </p:blipFill>
        <p:spPr bwMode="auto">
          <a:xfrm>
            <a:off x="150813" y="3384550"/>
            <a:ext cx="3952875" cy="2995613"/>
          </a:xfrm>
          <a:prstGeom prst="rect">
            <a:avLst/>
          </a:prstGeom>
          <a:noFill/>
          <a:ln w="9525">
            <a:noFill/>
            <a:round/>
            <a:headEnd/>
            <a:tailEnd/>
          </a:ln>
        </p:spPr>
      </p:pic>
      <p:pic>
        <p:nvPicPr>
          <p:cNvPr id="11271" name="Picture 6"/>
          <p:cNvPicPr>
            <a:picLocks noChangeAspect="1" noChangeArrowheads="1"/>
          </p:cNvPicPr>
          <p:nvPr/>
        </p:nvPicPr>
        <p:blipFill>
          <a:blip r:embed="rId5" cstate="print"/>
          <a:srcRect/>
          <a:stretch>
            <a:fillRect/>
          </a:stretch>
        </p:blipFill>
        <p:spPr bwMode="auto">
          <a:xfrm>
            <a:off x="3635896" y="2204864"/>
            <a:ext cx="3258294" cy="4104456"/>
          </a:xfrm>
          <a:prstGeom prst="rect">
            <a:avLst/>
          </a:prstGeom>
          <a:noFill/>
          <a:ln w="9525">
            <a:noFill/>
            <a:round/>
            <a:headEnd/>
            <a:tailEnd/>
          </a:ln>
        </p:spPr>
      </p:pic>
      <p:pic>
        <p:nvPicPr>
          <p:cNvPr id="11272" name="Picture 7"/>
          <p:cNvPicPr>
            <a:picLocks noChangeAspect="1" noChangeArrowheads="1"/>
          </p:cNvPicPr>
          <p:nvPr/>
        </p:nvPicPr>
        <p:blipFill>
          <a:blip r:embed="rId6" cstate="print"/>
          <a:srcRect/>
          <a:stretch>
            <a:fillRect/>
          </a:stretch>
        </p:blipFill>
        <p:spPr bwMode="auto">
          <a:xfrm>
            <a:off x="6948264" y="1268760"/>
            <a:ext cx="1900238" cy="2293938"/>
          </a:xfrm>
          <a:prstGeom prst="rect">
            <a:avLst/>
          </a:prstGeom>
          <a:noFill/>
          <a:ln w="9525">
            <a:noFill/>
            <a:round/>
            <a:headEnd/>
            <a:tailEnd/>
          </a:ln>
        </p:spPr>
      </p:pic>
      <p:sp>
        <p:nvSpPr>
          <p:cNvPr id="11273" name="Text Box 8"/>
          <p:cNvSpPr txBox="1">
            <a:spLocks noChangeArrowheads="1"/>
          </p:cNvSpPr>
          <p:nvPr/>
        </p:nvSpPr>
        <p:spPr bwMode="auto">
          <a:xfrm>
            <a:off x="2782888" y="1377950"/>
            <a:ext cx="1357312" cy="601663"/>
          </a:xfrm>
          <a:prstGeom prst="rect">
            <a:avLst/>
          </a:prstGeom>
          <a:noFill/>
          <a:ln w="9525">
            <a:noFill/>
            <a:round/>
            <a:headEnd/>
            <a:tailEnd/>
          </a:ln>
        </p:spPr>
        <p:txBody>
          <a:bodyPr wrap="none" lIns="90000" tIns="60876" rIns="90000" bIns="45000"/>
          <a:lstStyle/>
          <a:p>
            <a:pPr>
              <a:tabLst>
                <a:tab pos="723900" algn="l"/>
              </a:tabLst>
            </a:pPr>
            <a:r>
              <a:rPr lang="ru-RU">
                <a:solidFill>
                  <a:srgbClr val="000000"/>
                </a:solidFill>
              </a:rPr>
              <a:t>Karl Jansky</a:t>
            </a:r>
          </a:p>
          <a:p>
            <a:pPr>
              <a:tabLst>
                <a:tab pos="723900" algn="l"/>
              </a:tabLst>
            </a:pPr>
            <a:r>
              <a:rPr lang="ru-RU">
                <a:solidFill>
                  <a:srgbClr val="000000"/>
                </a:solidFill>
              </a:rPr>
              <a:t>1933</a:t>
            </a:r>
          </a:p>
        </p:txBody>
      </p:sp>
      <p:sp>
        <p:nvSpPr>
          <p:cNvPr id="11274" name="Text Box 9"/>
          <p:cNvSpPr txBox="1">
            <a:spLocks noChangeArrowheads="1"/>
          </p:cNvSpPr>
          <p:nvPr/>
        </p:nvSpPr>
        <p:spPr bwMode="auto">
          <a:xfrm>
            <a:off x="6948264" y="3645024"/>
            <a:ext cx="1436687" cy="601663"/>
          </a:xfrm>
          <a:prstGeom prst="rect">
            <a:avLst/>
          </a:prstGeom>
          <a:noFill/>
          <a:ln w="9525">
            <a:noFill/>
            <a:round/>
            <a:headEnd/>
            <a:tailEnd/>
          </a:ln>
        </p:spPr>
        <p:txBody>
          <a:bodyPr wrap="none" lIns="90000" tIns="60876" rIns="90000" bIns="45000"/>
          <a:lstStyle/>
          <a:p>
            <a:pPr>
              <a:tabLst>
                <a:tab pos="723900" algn="l"/>
              </a:tabLst>
            </a:pPr>
            <a:r>
              <a:rPr lang="ru-RU" dirty="0">
                <a:solidFill>
                  <a:srgbClr val="000000"/>
                </a:solidFill>
              </a:rPr>
              <a:t>Grote Reber</a:t>
            </a:r>
          </a:p>
          <a:p>
            <a:pPr>
              <a:tabLst>
                <a:tab pos="723900" algn="l"/>
              </a:tabLst>
            </a:pPr>
            <a:r>
              <a:rPr lang="ru-RU" dirty="0">
                <a:solidFill>
                  <a:srgbClr val="000000"/>
                </a:solidFill>
              </a:rPr>
              <a:t>1937-1943</a:t>
            </a:r>
          </a:p>
        </p:txBody>
      </p:sp>
      <p:sp>
        <p:nvSpPr>
          <p:cNvPr id="11275" name="Rectangle 10"/>
          <p:cNvSpPr>
            <a:spLocks noChangeArrowheads="1"/>
          </p:cNvSpPr>
          <p:nvPr/>
        </p:nvSpPr>
        <p:spPr bwMode="auto">
          <a:xfrm>
            <a:off x="360363" y="360363"/>
            <a:ext cx="6126162" cy="671512"/>
          </a:xfrm>
          <a:prstGeom prst="rect">
            <a:avLst/>
          </a:prstGeom>
          <a:noFill/>
          <a:ln w="9525">
            <a:noFill/>
            <a:round/>
            <a:headEnd/>
            <a:tailEnd/>
          </a:ln>
        </p:spPr>
        <p:txBody>
          <a:bodyPr lIns="90000" tIns="45000" rIns="90000" bIns="45000"/>
          <a:lstStyle/>
          <a:p>
            <a:pPr>
              <a:lnSpc>
                <a:spcPct val="100000"/>
              </a:lnSpc>
              <a:tabLst>
                <a:tab pos="723900" algn="l"/>
                <a:tab pos="1447800" algn="l"/>
                <a:tab pos="2171700" algn="l"/>
                <a:tab pos="2895600" algn="l"/>
                <a:tab pos="3619500" algn="l"/>
                <a:tab pos="4343400" algn="l"/>
                <a:tab pos="5067300" algn="l"/>
                <a:tab pos="5791200" algn="l"/>
              </a:tabLst>
            </a:pPr>
            <a:r>
              <a:rPr lang="nl-NL" sz="2400" dirty="0" smtClean="0">
                <a:solidFill>
                  <a:srgbClr val="10207C"/>
                </a:solidFill>
                <a:latin typeface="Verdana" pitchFamily="34" charset="0"/>
                <a:ea typeface="ＭＳ Ｐゴシック" pitchFamily="34" charset="-128"/>
              </a:rPr>
              <a:t>Geboorte van de radioastronomie</a:t>
            </a:r>
            <a:endParaRPr lang="ru-RU" sz="2400" dirty="0">
              <a:solidFill>
                <a:srgbClr val="10207C"/>
              </a:solidFill>
              <a:latin typeface="Verdana" pitchFamily="34" charset="0"/>
              <a:ea typeface="ＭＳ Ｐゴシック" pitchFamily="34" charset="-128"/>
            </a:endParaRPr>
          </a:p>
        </p:txBody>
      </p:sp>
      <p:sp>
        <p:nvSpPr>
          <p:cNvPr id="12"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dirty="0">
                <a:solidFill>
                  <a:schemeClr val="bg1"/>
                </a:solidFill>
              </a:rPr>
              <a:t>Onderzoek bij ASTRON	middelbare school</a:t>
            </a:r>
            <a:endParaRPr lang="en-US" sz="900" dirty="0">
              <a:solidFill>
                <a:schemeClr val="bg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p:txBody>
          <a:bodyPr/>
          <a:lstStyle/>
          <a:p>
            <a:r>
              <a:rPr lang="nl-NL" smtClean="0">
                <a:ea typeface="ＭＳ Ｐゴシック" pitchFamily="34" charset="-128"/>
              </a:rPr>
              <a:t>Quiz</a:t>
            </a:r>
          </a:p>
        </p:txBody>
      </p:sp>
      <p:sp>
        <p:nvSpPr>
          <p:cNvPr id="28675" name="Content Placeholder 2"/>
          <p:cNvSpPr>
            <a:spLocks noGrp="1"/>
          </p:cNvSpPr>
          <p:nvPr>
            <p:ph idx="4294967295"/>
          </p:nvPr>
        </p:nvSpPr>
        <p:spPr>
          <a:xfrm>
            <a:off x="395288" y="1628775"/>
            <a:ext cx="6264275" cy="3529013"/>
          </a:xfrm>
        </p:spPr>
        <p:txBody>
          <a:bodyPr/>
          <a:lstStyle/>
          <a:p>
            <a:pPr>
              <a:buFont typeface="Wingdings" pitchFamily="2" charset="2"/>
              <a:buNone/>
            </a:pPr>
            <a:r>
              <a:rPr lang="nl-NL" smtClean="0">
                <a:ea typeface="ＭＳ Ｐゴシック" pitchFamily="34" charset="-128"/>
              </a:rPr>
              <a:t>Vragen:</a:t>
            </a:r>
          </a:p>
          <a:p>
            <a:pPr>
              <a:buFont typeface="Verdana" pitchFamily="34" charset="0"/>
              <a:buAutoNum type="arabicPeriod"/>
            </a:pPr>
            <a:r>
              <a:rPr lang="nl-NL" smtClean="0">
                <a:ea typeface="ＭＳ Ｐゴシック" pitchFamily="34" charset="-128"/>
              </a:rPr>
              <a:t>Op welk plaatje zie je de kooi van Faraday?   </a:t>
            </a:r>
          </a:p>
          <a:p>
            <a:endParaRPr lang="nl-NL" smtClean="0">
              <a:ea typeface="ＭＳ Ｐゴシック" pitchFamily="34" charset="-128"/>
            </a:endParaRPr>
          </a:p>
          <a:p>
            <a:endParaRPr lang="nl-NL" smtClean="0">
              <a:ea typeface="ＭＳ Ｐゴシック" pitchFamily="34" charset="-128"/>
            </a:endParaRPr>
          </a:p>
        </p:txBody>
      </p:sp>
      <p:sp>
        <p:nvSpPr>
          <p:cNvPr id="28676"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28677"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A6B86D35-EDEE-4378-BA5E-D4D580454971}" type="slidenum">
              <a:rPr lang="en-US" sz="1000">
                <a:solidFill>
                  <a:schemeClr val="bg1"/>
                </a:solidFill>
              </a:rPr>
              <a:pPr algn="r" eaLnBrk="0" hangingPunct="0">
                <a:lnSpc>
                  <a:spcPct val="100000"/>
                </a:lnSpc>
              </a:pPr>
              <a:t>50</a:t>
            </a:fld>
            <a:endParaRPr lang="en-US" sz="1000">
              <a:solidFill>
                <a:schemeClr val="bg1"/>
              </a:solidFill>
            </a:endParaRPr>
          </a:p>
        </p:txBody>
      </p:sp>
      <p:pic>
        <p:nvPicPr>
          <p:cNvPr id="28678" name="Picture 14" descr="kooi van faraday.bmp"/>
          <p:cNvPicPr>
            <a:picLocks noChangeAspect="1"/>
          </p:cNvPicPr>
          <p:nvPr/>
        </p:nvPicPr>
        <p:blipFill>
          <a:blip r:embed="rId3" cstate="print"/>
          <a:srcRect/>
          <a:stretch>
            <a:fillRect/>
          </a:stretch>
        </p:blipFill>
        <p:spPr bwMode="auto">
          <a:xfrm>
            <a:off x="3276600" y="2708275"/>
            <a:ext cx="2232025" cy="2232025"/>
          </a:xfrm>
          <a:prstGeom prst="rect">
            <a:avLst/>
          </a:prstGeom>
          <a:noFill/>
          <a:ln w="9525">
            <a:noFill/>
            <a:miter lim="800000"/>
            <a:headEnd/>
            <a:tailEnd/>
          </a:ln>
        </p:spPr>
      </p:pic>
      <p:pic>
        <p:nvPicPr>
          <p:cNvPr id="28679" name="Picture 17" descr="panna kooi.jpg"/>
          <p:cNvPicPr>
            <a:picLocks noChangeAspect="1"/>
          </p:cNvPicPr>
          <p:nvPr/>
        </p:nvPicPr>
        <p:blipFill>
          <a:blip r:embed="rId4" cstate="print"/>
          <a:srcRect/>
          <a:stretch>
            <a:fillRect/>
          </a:stretch>
        </p:blipFill>
        <p:spPr bwMode="auto">
          <a:xfrm>
            <a:off x="539750" y="2781300"/>
            <a:ext cx="2592388" cy="1844675"/>
          </a:xfrm>
          <a:prstGeom prst="rect">
            <a:avLst/>
          </a:prstGeom>
          <a:noFill/>
          <a:ln w="9525">
            <a:noFill/>
            <a:miter lim="800000"/>
            <a:headEnd/>
            <a:tailEnd/>
          </a:ln>
        </p:spPr>
      </p:pic>
      <p:pic>
        <p:nvPicPr>
          <p:cNvPr id="28680" name="Picture 18" descr="kooiconstructie auto.jpg"/>
          <p:cNvPicPr>
            <a:picLocks noChangeAspect="1"/>
          </p:cNvPicPr>
          <p:nvPr/>
        </p:nvPicPr>
        <p:blipFill>
          <a:blip r:embed="rId5" cstate="print"/>
          <a:srcRect/>
          <a:stretch>
            <a:fillRect/>
          </a:stretch>
        </p:blipFill>
        <p:spPr bwMode="auto">
          <a:xfrm>
            <a:off x="5724525" y="2565400"/>
            <a:ext cx="2914650" cy="2249488"/>
          </a:xfrm>
          <a:prstGeom prst="rect">
            <a:avLst/>
          </a:prstGeom>
          <a:noFill/>
          <a:ln w="9525">
            <a:noFill/>
            <a:miter lim="800000"/>
            <a:headEnd/>
            <a:tailEnd/>
          </a:ln>
        </p:spPr>
      </p:pic>
      <p:sp>
        <p:nvSpPr>
          <p:cNvPr id="28681" name="TextBox 19"/>
          <p:cNvSpPr txBox="1">
            <a:spLocks noChangeArrowheads="1"/>
          </p:cNvSpPr>
          <p:nvPr/>
        </p:nvSpPr>
        <p:spPr bwMode="auto">
          <a:xfrm>
            <a:off x="611188" y="4941888"/>
            <a:ext cx="7921625" cy="536575"/>
          </a:xfrm>
          <a:prstGeom prst="rect">
            <a:avLst/>
          </a:prstGeom>
          <a:noFill/>
          <a:ln w="9525">
            <a:noFill/>
            <a:miter lim="800000"/>
            <a:headEnd/>
            <a:tailEnd/>
          </a:ln>
        </p:spPr>
        <p:txBody>
          <a:bodyPr>
            <a:spAutoFit/>
          </a:bodyPr>
          <a:lstStyle/>
          <a:p>
            <a:r>
              <a:rPr lang="nl-NL">
                <a:solidFill>
                  <a:schemeClr val="bg1"/>
                </a:solidFill>
              </a:rPr>
              <a:t>A		       B		    C</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p:txBody>
          <a:bodyPr/>
          <a:lstStyle/>
          <a:p>
            <a:endParaRPr lang="nl-NL" smtClean="0">
              <a:ea typeface="ＭＳ Ｐゴシック" pitchFamily="34" charset="-128"/>
            </a:endParaRPr>
          </a:p>
        </p:txBody>
      </p:sp>
      <p:sp>
        <p:nvSpPr>
          <p:cNvPr id="29699" name="Content Placeholder 2"/>
          <p:cNvSpPr>
            <a:spLocks noGrp="1"/>
          </p:cNvSpPr>
          <p:nvPr>
            <p:ph idx="4294967295"/>
          </p:nvPr>
        </p:nvSpPr>
        <p:spPr/>
        <p:txBody>
          <a:bodyPr/>
          <a:lstStyle/>
          <a:p>
            <a:pPr marL="457200" indent="-457200">
              <a:buFont typeface="Verdana" pitchFamily="34" charset="0"/>
              <a:buAutoNum type="arabicPeriod" startAt="2"/>
            </a:pPr>
            <a:r>
              <a:rPr lang="nl-NL" smtClean="0">
                <a:ea typeface="ＭＳ Ｐゴシック" pitchFamily="34" charset="-128"/>
              </a:rPr>
              <a:t> Hoe groot is de grootste single-dish </a:t>
            </a:r>
            <a:r>
              <a:rPr lang="nl-NL" smtClean="0">
                <a:solidFill>
                  <a:srgbClr val="10207C"/>
                </a:solidFill>
                <a:ea typeface="ＭＳ Ｐゴシック" pitchFamily="34" charset="-128"/>
              </a:rPr>
              <a:t>antenne</a:t>
            </a:r>
            <a:r>
              <a:rPr lang="nl-NL" smtClean="0">
                <a:ea typeface="ＭＳ Ｐゴシック" pitchFamily="34" charset="-128"/>
              </a:rPr>
              <a:t>?</a:t>
            </a:r>
          </a:p>
          <a:p>
            <a:pPr marL="457200" indent="-457200"/>
            <a:endParaRPr lang="nl-NL" b="1" smtClean="0">
              <a:solidFill>
                <a:schemeClr val="tx1"/>
              </a:solidFill>
              <a:ea typeface="ＭＳ Ｐゴシック" pitchFamily="34" charset="-128"/>
            </a:endParaRPr>
          </a:p>
          <a:p>
            <a:pPr marL="457200" indent="-457200">
              <a:buFont typeface="Verdana" pitchFamily="34" charset="0"/>
              <a:buAutoNum type="alphaUcPeriod"/>
            </a:pPr>
            <a:r>
              <a:rPr lang="nl-NL" smtClean="0">
                <a:ea typeface="ＭＳ Ｐゴシック" pitchFamily="34" charset="-128"/>
              </a:rPr>
              <a:t>50 meter</a:t>
            </a:r>
          </a:p>
          <a:p>
            <a:pPr marL="457200" indent="-457200">
              <a:buFont typeface="Verdana" pitchFamily="34" charset="0"/>
              <a:buAutoNum type="alphaUcPeriod"/>
            </a:pPr>
            <a:r>
              <a:rPr lang="nl-NL" smtClean="0">
                <a:ea typeface="ＭＳ Ｐゴシック" pitchFamily="34" charset="-128"/>
              </a:rPr>
              <a:t>100 meter</a:t>
            </a:r>
          </a:p>
          <a:p>
            <a:pPr marL="457200" indent="-457200">
              <a:buFont typeface="Verdana" pitchFamily="34" charset="0"/>
              <a:buAutoNum type="alphaUcPeriod"/>
            </a:pPr>
            <a:r>
              <a:rPr lang="nl-NL" smtClean="0">
                <a:ea typeface="ＭＳ Ｐゴシック" pitchFamily="34" charset="-128"/>
              </a:rPr>
              <a:t>300 meter</a:t>
            </a:r>
          </a:p>
          <a:p>
            <a:pPr marL="457200" indent="-457200">
              <a:buFont typeface="Wingdings" pitchFamily="2" charset="2"/>
              <a:buNone/>
            </a:pPr>
            <a:r>
              <a:rPr lang="nl-NL" b="1" smtClean="0">
                <a:solidFill>
                  <a:schemeClr val="tx1"/>
                </a:solidFill>
                <a:ea typeface="ＭＳ Ｐゴシック" pitchFamily="34" charset="-128"/>
              </a:rPr>
              <a:t> </a:t>
            </a:r>
            <a:endParaRPr lang="nl-NL" b="1" smtClean="0">
              <a:solidFill>
                <a:srgbClr val="000000"/>
              </a:solidFill>
              <a:ea typeface="ＭＳ Ｐゴシック" pitchFamily="34" charset="-128"/>
            </a:endParaRPr>
          </a:p>
          <a:p>
            <a:pPr marL="457200" indent="-457200"/>
            <a:endParaRPr lang="nl-NL" smtClean="0">
              <a:ea typeface="ＭＳ Ｐゴシック" pitchFamily="34" charset="-128"/>
            </a:endParaRPr>
          </a:p>
        </p:txBody>
      </p:sp>
      <p:sp>
        <p:nvSpPr>
          <p:cNvPr id="29700"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29701"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87FA2682-6A2A-4D4F-8744-46F89E297030}" type="slidenum">
              <a:rPr lang="en-US" sz="1000">
                <a:solidFill>
                  <a:schemeClr val="bg1"/>
                </a:solidFill>
              </a:rPr>
              <a:pPr algn="r" eaLnBrk="0" hangingPunct="0">
                <a:lnSpc>
                  <a:spcPct val="100000"/>
                </a:lnSpc>
              </a:pPr>
              <a:t>51</a:t>
            </a:fld>
            <a:endParaRPr lang="en-US" sz="1000">
              <a:solidFill>
                <a:schemeClr val="bg1"/>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p:txBody>
          <a:bodyPr/>
          <a:lstStyle/>
          <a:p>
            <a:r>
              <a:rPr lang="nl-NL" smtClean="0">
                <a:ea typeface="ＭＳ Ｐゴシック" pitchFamily="34" charset="-128"/>
              </a:rPr>
              <a:t>Energie van radiogolven</a:t>
            </a:r>
          </a:p>
        </p:txBody>
      </p:sp>
      <p:sp>
        <p:nvSpPr>
          <p:cNvPr id="30723" name="Content Placeholder 2"/>
          <p:cNvSpPr>
            <a:spLocks noGrp="1"/>
          </p:cNvSpPr>
          <p:nvPr>
            <p:ph idx="4294967295"/>
          </p:nvPr>
        </p:nvSpPr>
        <p:spPr>
          <a:xfrm>
            <a:off x="395288" y="2636838"/>
            <a:ext cx="5008562" cy="4689475"/>
          </a:xfrm>
        </p:spPr>
        <p:txBody>
          <a:bodyPr/>
          <a:lstStyle/>
          <a:p>
            <a:pPr marL="457200" indent="-457200">
              <a:buFont typeface="Verdana" pitchFamily="34" charset="0"/>
              <a:buAutoNum type="alphaUcPeriod"/>
            </a:pPr>
            <a:r>
              <a:rPr lang="nl-NL" smtClean="0">
                <a:ea typeface="ＭＳ Ｐゴシック" pitchFamily="34" charset="-128"/>
              </a:rPr>
              <a:t>Met deze energie kan een vlieg zich 1 keer opdrukken</a:t>
            </a:r>
          </a:p>
          <a:p>
            <a:pPr marL="457200" indent="-457200">
              <a:buFont typeface="Verdana" pitchFamily="34" charset="0"/>
              <a:buAutoNum type="alphaUcPeriod"/>
            </a:pPr>
            <a:r>
              <a:rPr lang="nl-NL" smtClean="0">
                <a:ea typeface="ＭＳ Ｐゴシック" pitchFamily="34" charset="-128"/>
              </a:rPr>
              <a:t>Met deze energie kan een hond zich 1 keer opdrukken</a:t>
            </a:r>
          </a:p>
          <a:p>
            <a:pPr marL="457200" indent="-457200">
              <a:buFont typeface="Verdana" pitchFamily="34" charset="0"/>
              <a:buAutoNum type="alphaUcPeriod"/>
            </a:pPr>
            <a:r>
              <a:rPr lang="nl-NL" smtClean="0">
                <a:ea typeface="ＭＳ Ｐゴシック" pitchFamily="34" charset="-128"/>
              </a:rPr>
              <a:t>Met deze energie kan een nijlpaard zich 1 keer opdrukken</a:t>
            </a:r>
          </a:p>
          <a:p>
            <a:pPr marL="457200" indent="-457200">
              <a:buFont typeface="Verdana" pitchFamily="34" charset="0"/>
              <a:buAutoNum type="alphaUcPeriod"/>
            </a:pPr>
            <a:r>
              <a:rPr lang="nl-NL" smtClean="0">
                <a:ea typeface="ＭＳ Ｐゴシック" pitchFamily="34" charset="-128"/>
              </a:rPr>
              <a:t>Met deze energie kan een olifant zich 1 keer opdrukken</a:t>
            </a:r>
          </a:p>
          <a:p>
            <a:pPr marL="457200" indent="-457200">
              <a:buFont typeface="Verdana" pitchFamily="34" charset="0"/>
              <a:buAutoNum type="alphaUcPeriod"/>
            </a:pPr>
            <a:endParaRPr lang="nl-NL" smtClean="0">
              <a:ea typeface="ＭＳ Ｐゴシック" pitchFamily="34" charset="-128"/>
            </a:endParaRPr>
          </a:p>
          <a:p>
            <a:pPr marL="457200" indent="-457200">
              <a:buFont typeface="Wingdings" pitchFamily="2" charset="2"/>
              <a:buNone/>
            </a:pPr>
            <a:endParaRPr lang="nl-NL" smtClean="0">
              <a:ea typeface="ＭＳ Ｐゴシック" pitchFamily="34" charset="-128"/>
            </a:endParaRPr>
          </a:p>
          <a:p>
            <a:pPr marL="457200" indent="-457200">
              <a:buFont typeface="Verdana" pitchFamily="34" charset="0"/>
              <a:buAutoNum type="alphaUcPeriod"/>
            </a:pPr>
            <a:endParaRPr lang="nl-NL" smtClean="0">
              <a:solidFill>
                <a:schemeClr val="bg1"/>
              </a:solidFill>
              <a:ea typeface="ＭＳ Ｐゴシック" pitchFamily="34" charset="-128"/>
            </a:endParaRPr>
          </a:p>
          <a:p>
            <a:pPr marL="457200" indent="-457200">
              <a:buFont typeface="Verdana" pitchFamily="34" charset="0"/>
              <a:buAutoNum type="alphaUcPeriod"/>
            </a:pPr>
            <a:endParaRPr lang="nl-NL" smtClean="0">
              <a:solidFill>
                <a:schemeClr val="bg1"/>
              </a:solidFill>
              <a:ea typeface="ＭＳ Ｐゴシック" pitchFamily="34" charset="-128"/>
            </a:endParaRPr>
          </a:p>
          <a:p>
            <a:pPr marL="457200" indent="-457200"/>
            <a:endParaRPr lang="nl-NL" smtClean="0">
              <a:ea typeface="ＭＳ Ｐゴシック" pitchFamily="34" charset="-128"/>
            </a:endParaRPr>
          </a:p>
        </p:txBody>
      </p:sp>
      <p:sp>
        <p:nvSpPr>
          <p:cNvPr id="30724"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30725"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8636DCF7-A14A-4DD4-A78C-D79AF7B278CF}" type="slidenum">
              <a:rPr lang="en-US" sz="1000">
                <a:solidFill>
                  <a:schemeClr val="bg1"/>
                </a:solidFill>
              </a:rPr>
              <a:pPr algn="r" eaLnBrk="0" hangingPunct="0">
                <a:lnSpc>
                  <a:spcPct val="100000"/>
                </a:lnSpc>
              </a:pPr>
              <a:t>52</a:t>
            </a:fld>
            <a:endParaRPr lang="en-US" sz="1000">
              <a:solidFill>
                <a:schemeClr val="bg1"/>
              </a:solidFill>
            </a:endParaRPr>
          </a:p>
        </p:txBody>
      </p:sp>
      <p:sp>
        <p:nvSpPr>
          <p:cNvPr id="30726" name="Smiley Face 9">
            <a:hlinkClick r:id="rId2" action="ppaction://hlinksldjump"/>
          </p:cNvPr>
          <p:cNvSpPr>
            <a:spLocks noChangeArrowheads="1"/>
          </p:cNvSpPr>
          <p:nvPr/>
        </p:nvSpPr>
        <p:spPr bwMode="auto">
          <a:xfrm>
            <a:off x="8459788" y="3933825"/>
            <a:ext cx="287337" cy="288925"/>
          </a:xfrm>
          <a:prstGeom prst="smileyFace">
            <a:avLst>
              <a:gd name="adj" fmla="val 4653"/>
            </a:avLst>
          </a:prstGeom>
          <a:noFill/>
          <a:ln w="9525">
            <a:solidFill>
              <a:schemeClr val="tx2"/>
            </a:solidFill>
            <a:round/>
            <a:headEnd/>
            <a:tailEnd/>
          </a:ln>
        </p:spPr>
        <p:txBody>
          <a:bodyPr lIns="0" tIns="0" rIns="0" bIns="0"/>
          <a:lstStyle/>
          <a:p>
            <a:endParaRPr lang="nl-NL"/>
          </a:p>
        </p:txBody>
      </p:sp>
      <p:pic>
        <p:nvPicPr>
          <p:cNvPr id="30727" name="Picture 7" descr=", parkes.jpg"/>
          <p:cNvPicPr>
            <a:picLocks noChangeAspect="1"/>
          </p:cNvPicPr>
          <p:nvPr/>
        </p:nvPicPr>
        <p:blipFill>
          <a:blip r:embed="rId3" cstate="print"/>
          <a:srcRect/>
          <a:stretch>
            <a:fillRect/>
          </a:stretch>
        </p:blipFill>
        <p:spPr bwMode="auto">
          <a:xfrm>
            <a:off x="5508625" y="2781300"/>
            <a:ext cx="3392488" cy="3455988"/>
          </a:xfrm>
          <a:prstGeom prst="rect">
            <a:avLst/>
          </a:prstGeom>
          <a:noFill/>
          <a:ln w="9525">
            <a:noFill/>
            <a:miter lim="800000"/>
            <a:headEnd/>
            <a:tailEnd/>
          </a:ln>
        </p:spPr>
      </p:pic>
      <p:sp>
        <p:nvSpPr>
          <p:cNvPr id="30728" name="TextBox 7"/>
          <p:cNvSpPr txBox="1">
            <a:spLocks noChangeArrowheads="1"/>
          </p:cNvSpPr>
          <p:nvPr/>
        </p:nvSpPr>
        <p:spPr bwMode="auto">
          <a:xfrm>
            <a:off x="395288" y="1557338"/>
            <a:ext cx="8280400" cy="1279525"/>
          </a:xfrm>
          <a:prstGeom prst="rect">
            <a:avLst/>
          </a:prstGeom>
          <a:noFill/>
          <a:ln w="9525">
            <a:noFill/>
            <a:miter lim="800000"/>
            <a:headEnd/>
            <a:tailEnd/>
          </a:ln>
        </p:spPr>
        <p:txBody>
          <a:bodyPr>
            <a:spAutoFit/>
          </a:bodyPr>
          <a:lstStyle/>
          <a:p>
            <a:pPr marL="457200" indent="-457200"/>
            <a:r>
              <a:rPr lang="nl-NL" sz="2000">
                <a:solidFill>
                  <a:schemeClr val="tx2"/>
                </a:solidFill>
              </a:rPr>
              <a:t>3.	Hoeveel energie werd er de afgelopen 50 jaar door alle radiotelescopen van de hele wereld opgevangen?</a:t>
            </a:r>
          </a:p>
          <a:p>
            <a:pPr marL="457200" indent="-457200"/>
            <a:endParaRPr lang="nl-NL"/>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p:txBody>
          <a:bodyPr/>
          <a:lstStyle/>
          <a:p>
            <a:r>
              <a:rPr lang="nl-NL" smtClean="0">
                <a:ea typeface="ＭＳ Ｐゴシック" pitchFamily="34" charset="-128"/>
              </a:rPr>
              <a:t>Grootte melkwegstelsel</a:t>
            </a:r>
          </a:p>
        </p:txBody>
      </p:sp>
      <p:sp>
        <p:nvSpPr>
          <p:cNvPr id="31747" name="Content Placeholder 2"/>
          <p:cNvSpPr>
            <a:spLocks noGrp="1"/>
          </p:cNvSpPr>
          <p:nvPr>
            <p:ph idx="4294967295"/>
          </p:nvPr>
        </p:nvSpPr>
        <p:spPr/>
        <p:txBody>
          <a:bodyPr/>
          <a:lstStyle/>
          <a:p>
            <a:pPr>
              <a:buFont typeface="Wingdings" pitchFamily="2" charset="2"/>
              <a:buNone/>
            </a:pPr>
            <a:r>
              <a:rPr lang="nl-NL" smtClean="0">
                <a:solidFill>
                  <a:schemeClr val="bg1"/>
                </a:solidFill>
                <a:ea typeface="ＭＳ Ｐゴシック" pitchFamily="34" charset="-128"/>
              </a:rPr>
              <a:t>4</a:t>
            </a:r>
            <a:r>
              <a:rPr lang="nl-NL" smtClean="0">
                <a:ea typeface="ＭＳ Ｐゴシック" pitchFamily="34" charset="-128"/>
              </a:rPr>
              <a:t> Hoe groot is ons melkwegstelsel?</a:t>
            </a:r>
          </a:p>
          <a:p>
            <a:endParaRPr lang="nl-NL" smtClean="0">
              <a:ea typeface="ＭＳ Ｐゴシック" pitchFamily="34" charset="-128"/>
            </a:endParaRPr>
          </a:p>
          <a:p>
            <a:pPr>
              <a:buFont typeface="Verdana" pitchFamily="34" charset="0"/>
              <a:buAutoNum type="alphaUcPeriod"/>
            </a:pPr>
            <a:r>
              <a:rPr lang="nl-NL" smtClean="0">
                <a:ea typeface="ＭＳ Ｐゴシック" pitchFamily="34" charset="-128"/>
              </a:rPr>
              <a:t>1000 lichtjaar</a:t>
            </a:r>
          </a:p>
          <a:p>
            <a:pPr>
              <a:buFont typeface="Verdana" pitchFamily="34" charset="0"/>
              <a:buAutoNum type="alphaUcPeriod"/>
            </a:pPr>
            <a:r>
              <a:rPr lang="nl-NL" smtClean="0">
                <a:ea typeface="ＭＳ Ｐゴシック" pitchFamily="34" charset="-128"/>
              </a:rPr>
              <a:t>10.000 lichtjaar</a:t>
            </a:r>
          </a:p>
          <a:p>
            <a:pPr>
              <a:buFont typeface="Verdana" pitchFamily="34" charset="0"/>
              <a:buAutoNum type="alphaUcPeriod"/>
            </a:pPr>
            <a:r>
              <a:rPr lang="nl-NL" smtClean="0">
                <a:ea typeface="ＭＳ Ｐゴシック" pitchFamily="34" charset="-128"/>
              </a:rPr>
              <a:t>100.000 lichtjaar</a:t>
            </a:r>
          </a:p>
          <a:p>
            <a:pPr>
              <a:buFont typeface="Verdana" pitchFamily="34" charset="0"/>
              <a:buAutoNum type="alphaUcPeriod"/>
            </a:pPr>
            <a:r>
              <a:rPr lang="nl-NL" smtClean="0">
                <a:ea typeface="ＭＳ Ｐゴシック" pitchFamily="34" charset="-128"/>
              </a:rPr>
              <a:t>1.000.000 lichtjaar</a:t>
            </a:r>
          </a:p>
          <a:p>
            <a:endParaRPr lang="nl-NL" smtClean="0">
              <a:ea typeface="ＭＳ Ｐゴシック" pitchFamily="34" charset="-128"/>
            </a:endParaRPr>
          </a:p>
        </p:txBody>
      </p:sp>
      <p:sp>
        <p:nvSpPr>
          <p:cNvPr id="31748" name="Footer Placeholder 3"/>
          <p:cNvSpPr txBox="1">
            <a:spLocks noGrp="1"/>
          </p:cNvSpPr>
          <p:nvPr/>
        </p:nvSpPr>
        <p:spPr bwMode="auto">
          <a:xfrm>
            <a:off x="427038" y="6503988"/>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31749"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09D13927-4081-421A-9790-CDB043769A2D}" type="slidenum">
              <a:rPr lang="en-US" sz="1000">
                <a:solidFill>
                  <a:schemeClr val="bg1"/>
                </a:solidFill>
              </a:rPr>
              <a:pPr algn="r" eaLnBrk="0" hangingPunct="0">
                <a:lnSpc>
                  <a:spcPct val="100000"/>
                </a:lnSpc>
              </a:pPr>
              <a:t>53</a:t>
            </a:fld>
            <a:endParaRPr lang="en-US" sz="1000">
              <a:solidFill>
                <a:schemeClr val="bg1"/>
              </a:solidFill>
            </a:endParaRPr>
          </a:p>
        </p:txBody>
      </p:sp>
      <p:pic>
        <p:nvPicPr>
          <p:cNvPr id="31750" name="Content Placeholder 5" descr="ons melkwegstelsel.jpg"/>
          <p:cNvPicPr>
            <a:picLocks noChangeAspect="1"/>
          </p:cNvPicPr>
          <p:nvPr/>
        </p:nvPicPr>
        <p:blipFill>
          <a:blip r:embed="rId3" cstate="print"/>
          <a:srcRect/>
          <a:stretch>
            <a:fillRect/>
          </a:stretch>
        </p:blipFill>
        <p:spPr bwMode="auto">
          <a:xfrm>
            <a:off x="3924300" y="2060575"/>
            <a:ext cx="4822825" cy="4629150"/>
          </a:xfrm>
          <a:prstGeom prst="rect">
            <a:avLst/>
          </a:prstGeom>
          <a:noFill/>
          <a:ln w="9525">
            <a:noFill/>
            <a:miter lim="800000"/>
            <a:headEnd/>
            <a:tailEnd/>
          </a:ln>
        </p:spPr>
      </p:pic>
      <p:cxnSp>
        <p:nvCxnSpPr>
          <p:cNvPr id="31751" name="Straight Arrow Connector 13"/>
          <p:cNvCxnSpPr>
            <a:cxnSpLocks noChangeShapeType="1"/>
          </p:cNvCxnSpPr>
          <p:nvPr/>
        </p:nvCxnSpPr>
        <p:spPr bwMode="auto">
          <a:xfrm rot="5400000" flipH="1" flipV="1">
            <a:off x="1404143" y="4364832"/>
            <a:ext cx="4608513" cy="0"/>
          </a:xfrm>
          <a:prstGeom prst="straightConnector1">
            <a:avLst/>
          </a:prstGeom>
          <a:noFill/>
          <a:ln w="9525">
            <a:solidFill>
              <a:schemeClr val="tx2"/>
            </a:solidFill>
            <a:round/>
            <a:headEnd type="arrow" w="med" len="med"/>
            <a:tailEnd type="arrow" w="med" len="med"/>
          </a:ln>
        </p:spPr>
      </p:cxn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p:txBody>
          <a:bodyPr/>
          <a:lstStyle/>
          <a:p>
            <a:r>
              <a:rPr lang="nl-NL" smtClean="0">
                <a:ea typeface="ＭＳ Ｐゴシック" pitchFamily="34" charset="-128"/>
              </a:rPr>
              <a:t>pulsar</a:t>
            </a:r>
          </a:p>
        </p:txBody>
      </p:sp>
      <p:sp>
        <p:nvSpPr>
          <p:cNvPr id="3" name="Content Placeholder 2"/>
          <p:cNvSpPr>
            <a:spLocks noGrp="1"/>
          </p:cNvSpPr>
          <p:nvPr>
            <p:ph idx="4294967295"/>
          </p:nvPr>
        </p:nvSpPr>
        <p:spPr/>
        <p:txBody>
          <a:bodyPr/>
          <a:lstStyle/>
          <a:p>
            <a:pPr>
              <a:buFont typeface="Wingdings" charset="2"/>
              <a:buNone/>
              <a:defRPr/>
            </a:pPr>
            <a:r>
              <a:rPr lang="nl-NL" dirty="0" smtClean="0">
                <a:solidFill>
                  <a:schemeClr val="bg1"/>
                </a:solidFill>
              </a:rPr>
              <a:t>5</a:t>
            </a:r>
            <a:r>
              <a:rPr lang="nl-NL" dirty="0" smtClean="0"/>
              <a:t> Welke bewering over een pulsar is waar?</a:t>
            </a:r>
          </a:p>
          <a:p>
            <a:pPr>
              <a:buFont typeface="Wingdings" charset="2"/>
              <a:buChar char="§"/>
              <a:defRPr/>
            </a:pPr>
            <a:endParaRPr lang="nl-NL" dirty="0" smtClean="0"/>
          </a:p>
          <a:p>
            <a:pPr marL="457200" indent="-457200">
              <a:buFont typeface="+mj-lt"/>
              <a:buAutoNum type="alphaUcPeriod"/>
              <a:defRPr/>
            </a:pPr>
            <a:r>
              <a:rPr lang="nl-NL" dirty="0" smtClean="0"/>
              <a:t>Een pulsar is een neutronenster</a:t>
            </a:r>
          </a:p>
          <a:p>
            <a:pPr marL="457200" indent="-457200">
              <a:buFont typeface="+mj-lt"/>
              <a:buAutoNum type="alphaUcPeriod"/>
              <a:defRPr/>
            </a:pPr>
            <a:r>
              <a:rPr lang="nl-NL" dirty="0" smtClean="0"/>
              <a:t>Een pulsar kan in 1 seconde 1000 keer om zijn eigen as draaien</a:t>
            </a:r>
          </a:p>
          <a:p>
            <a:pPr marL="457200" indent="-457200">
              <a:buFont typeface="+mj-lt"/>
              <a:buAutoNum type="alphaUcPeriod"/>
              <a:defRPr/>
            </a:pPr>
            <a:r>
              <a:rPr lang="nl-NL" dirty="0" smtClean="0"/>
              <a:t>Een pulsar lijkt op een vuurtoren, maar zendt in plaats van zichtbare golven, radiogolven uit. </a:t>
            </a:r>
          </a:p>
          <a:p>
            <a:pPr marL="457200" indent="-457200">
              <a:buFont typeface="+mj-lt"/>
              <a:buAutoNum type="alphaUcPeriod"/>
              <a:defRPr/>
            </a:pPr>
            <a:r>
              <a:rPr lang="nl-NL" dirty="0" smtClean="0"/>
              <a:t>Alle beweringen zijn waar</a:t>
            </a:r>
            <a:endParaRPr lang="nl-NL" dirty="0"/>
          </a:p>
        </p:txBody>
      </p:sp>
      <p:sp>
        <p:nvSpPr>
          <p:cNvPr id="32772"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32773"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67C4B96B-9CB8-4890-A0D0-A6B719BE0FA0}" type="slidenum">
              <a:rPr lang="en-US" sz="1000">
                <a:solidFill>
                  <a:schemeClr val="bg1"/>
                </a:solidFill>
              </a:rPr>
              <a:pPr algn="r" eaLnBrk="0" hangingPunct="0">
                <a:lnSpc>
                  <a:spcPct val="100000"/>
                </a:lnSpc>
              </a:pPr>
              <a:t>54</a:t>
            </a:fld>
            <a:endParaRPr lang="en-US" sz="1000">
              <a:solidFill>
                <a:schemeClr val="bg1"/>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p:txBody>
          <a:bodyPr/>
          <a:lstStyle/>
          <a:p>
            <a:r>
              <a:rPr lang="nl-NL" smtClean="0">
                <a:ea typeface="ＭＳ Ｐゴシック" pitchFamily="34" charset="-128"/>
              </a:rPr>
              <a:t>Hubble</a:t>
            </a:r>
          </a:p>
        </p:txBody>
      </p:sp>
      <p:sp>
        <p:nvSpPr>
          <p:cNvPr id="33795" name="Content Placeholder 2"/>
          <p:cNvSpPr>
            <a:spLocks noGrp="1"/>
          </p:cNvSpPr>
          <p:nvPr>
            <p:ph idx="4294967295"/>
          </p:nvPr>
        </p:nvSpPr>
        <p:spPr/>
        <p:txBody>
          <a:bodyPr/>
          <a:lstStyle/>
          <a:p>
            <a:pPr>
              <a:buFont typeface="Wingdings" pitchFamily="2" charset="2"/>
              <a:buNone/>
            </a:pPr>
            <a:r>
              <a:rPr lang="nl-NL" smtClean="0">
                <a:solidFill>
                  <a:schemeClr val="bg1"/>
                </a:solidFill>
                <a:ea typeface="ＭＳ Ｐゴシック" pitchFamily="34" charset="-128"/>
              </a:rPr>
              <a:t>6   </a:t>
            </a:r>
            <a:r>
              <a:rPr lang="nl-NL" smtClean="0">
                <a:ea typeface="ＭＳ Ｐゴシック" pitchFamily="34" charset="-128"/>
              </a:rPr>
              <a:t>Wat is de wet van Hubble?</a:t>
            </a:r>
          </a:p>
          <a:p>
            <a:pPr>
              <a:buFont typeface="Verdana" pitchFamily="34" charset="0"/>
              <a:buAutoNum type="alphaUcPeriod"/>
            </a:pPr>
            <a:r>
              <a:rPr lang="nl-NL" smtClean="0">
                <a:ea typeface="ＭＳ Ｐゴシック" pitchFamily="34" charset="-128"/>
              </a:rPr>
              <a:t>De relatie tussen de massa en de maximale grootte van een zwart gat</a:t>
            </a:r>
          </a:p>
          <a:p>
            <a:pPr>
              <a:buFont typeface="Verdana" pitchFamily="34" charset="0"/>
              <a:buAutoNum type="alphaUcPeriod"/>
            </a:pPr>
            <a:r>
              <a:rPr lang="nl-NL" smtClean="0">
                <a:ea typeface="ＭＳ Ｐゴシック" pitchFamily="34" charset="-128"/>
              </a:rPr>
              <a:t>De relatie tussen de snelheid van een object in het heelal en de afstand ten opzichte van de plaats waar wij ons bevinden.</a:t>
            </a:r>
          </a:p>
          <a:p>
            <a:pPr>
              <a:buFont typeface="Verdana" pitchFamily="34" charset="0"/>
              <a:buAutoNum type="alphaUcPeriod"/>
            </a:pPr>
            <a:r>
              <a:rPr lang="nl-NL" smtClean="0">
                <a:ea typeface="ＭＳ Ｐゴシック" pitchFamily="34" charset="-128"/>
              </a:rPr>
              <a:t>Een wet die iets zegt over het aantal sterren in het heelal</a:t>
            </a:r>
          </a:p>
          <a:p>
            <a:pPr>
              <a:buFont typeface="Verdana" pitchFamily="34" charset="0"/>
              <a:buAutoNum type="alphaUcPeriod"/>
            </a:pPr>
            <a:r>
              <a:rPr lang="nl-NL" smtClean="0">
                <a:ea typeface="ＭＳ Ｐゴシック" pitchFamily="34" charset="-128"/>
              </a:rPr>
              <a:t>Een wet die de Amerikanen hebben opgesteld naar aanleiding van de lancering van de Hubble ruimte telescoop. </a:t>
            </a:r>
          </a:p>
          <a:p>
            <a:pPr>
              <a:buFont typeface="Verdana" pitchFamily="34" charset="0"/>
              <a:buAutoNum type="alphaUcPeriod"/>
            </a:pPr>
            <a:endParaRPr lang="nl-NL" smtClean="0">
              <a:ea typeface="ＭＳ Ｐゴシック" pitchFamily="34" charset="-128"/>
            </a:endParaRPr>
          </a:p>
          <a:p>
            <a:pPr>
              <a:buFont typeface="Verdana" pitchFamily="34" charset="0"/>
              <a:buAutoNum type="alphaUcPeriod"/>
            </a:pPr>
            <a:endParaRPr lang="nl-NL" smtClean="0">
              <a:ea typeface="ＭＳ Ｐゴシック" pitchFamily="34" charset="-128"/>
            </a:endParaRPr>
          </a:p>
        </p:txBody>
      </p:sp>
      <p:sp>
        <p:nvSpPr>
          <p:cNvPr id="33796"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33797"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DEA14005-C083-45A0-9946-8530F85D529B}" type="slidenum">
              <a:rPr lang="en-US" sz="1000">
                <a:solidFill>
                  <a:schemeClr val="bg1"/>
                </a:solidFill>
              </a:rPr>
              <a:pPr algn="r" eaLnBrk="0" hangingPunct="0">
                <a:lnSpc>
                  <a:spcPct val="100000"/>
                </a:lnSpc>
              </a:pPr>
              <a:t>55</a:t>
            </a:fld>
            <a:endParaRPr lang="en-US" sz="1000">
              <a:solidFill>
                <a:schemeClr val="bg1"/>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p:txBody>
          <a:bodyPr/>
          <a:lstStyle/>
          <a:p>
            <a:r>
              <a:rPr lang="nl-NL" smtClean="0">
                <a:ea typeface="ＭＳ Ｐゴシック" pitchFamily="34" charset="-128"/>
              </a:rPr>
              <a:t>Radiogolven waarnemen</a:t>
            </a:r>
          </a:p>
        </p:txBody>
      </p:sp>
      <p:sp>
        <p:nvSpPr>
          <p:cNvPr id="34819" name="Content Placeholder 2"/>
          <p:cNvSpPr>
            <a:spLocks noGrp="1"/>
          </p:cNvSpPr>
          <p:nvPr>
            <p:ph idx="4294967295"/>
          </p:nvPr>
        </p:nvSpPr>
        <p:spPr/>
        <p:txBody>
          <a:bodyPr/>
          <a:lstStyle/>
          <a:p>
            <a:pPr>
              <a:buFont typeface="Wingdings" pitchFamily="2" charset="2"/>
              <a:buNone/>
            </a:pPr>
            <a:r>
              <a:rPr lang="nl-NL" dirty="0" smtClean="0">
                <a:solidFill>
                  <a:schemeClr val="bg1"/>
                </a:solidFill>
                <a:ea typeface="ＭＳ Ｐゴシック" pitchFamily="34" charset="-128"/>
              </a:rPr>
              <a:t>7  </a:t>
            </a:r>
            <a:r>
              <a:rPr lang="nl-NL" dirty="0" smtClean="0">
                <a:ea typeface="ＭＳ Ｐゴシック" pitchFamily="34" charset="-128"/>
              </a:rPr>
              <a:t>Wanneer kun je radiogolven met de Westerbork telescoop      waarnemen?</a:t>
            </a:r>
          </a:p>
          <a:p>
            <a:pPr>
              <a:buFont typeface="Verdana" pitchFamily="34" charset="0"/>
              <a:buAutoNum type="alphaUcPeriod"/>
            </a:pPr>
            <a:r>
              <a:rPr lang="nl-NL" dirty="0" smtClean="0">
                <a:ea typeface="ＭＳ Ｐゴシック" pitchFamily="34" charset="-128"/>
              </a:rPr>
              <a:t>Altijd</a:t>
            </a:r>
          </a:p>
          <a:p>
            <a:pPr>
              <a:buFont typeface="Verdana" pitchFamily="34" charset="0"/>
              <a:buAutoNum type="alphaUcPeriod"/>
            </a:pPr>
            <a:r>
              <a:rPr lang="nl-NL" dirty="0" smtClean="0">
                <a:ea typeface="ＭＳ Ｐゴシック" pitchFamily="34" charset="-128"/>
              </a:rPr>
              <a:t>Alleen als het niet bewolkt is</a:t>
            </a:r>
          </a:p>
          <a:p>
            <a:pPr>
              <a:buFont typeface="Verdana" pitchFamily="34" charset="0"/>
              <a:buAutoNum type="alphaUcPeriod"/>
            </a:pPr>
            <a:r>
              <a:rPr lang="nl-NL" dirty="0" smtClean="0">
                <a:ea typeface="ＭＳ Ｐゴシック" pitchFamily="34" charset="-128"/>
              </a:rPr>
              <a:t>Alleen overdag</a:t>
            </a:r>
          </a:p>
          <a:p>
            <a:pPr>
              <a:buFont typeface="Verdana" pitchFamily="34" charset="0"/>
              <a:buAutoNum type="alphaUcPeriod"/>
            </a:pPr>
            <a:r>
              <a:rPr lang="nl-NL" dirty="0" smtClean="0">
                <a:ea typeface="ＭＳ Ｐゴシック" pitchFamily="34" charset="-128"/>
              </a:rPr>
              <a:t>Alleen ‘s nachts</a:t>
            </a:r>
          </a:p>
          <a:p>
            <a:pPr>
              <a:buFont typeface="Verdana" pitchFamily="34" charset="0"/>
              <a:buAutoNum type="alphaUcPeriod"/>
            </a:pPr>
            <a:endParaRPr lang="nl-NL" dirty="0" smtClean="0">
              <a:ea typeface="ＭＳ Ｐゴシック" pitchFamily="34" charset="-128"/>
            </a:endParaRPr>
          </a:p>
          <a:p>
            <a:pPr>
              <a:buFont typeface="Verdana" pitchFamily="34" charset="0"/>
              <a:buAutoNum type="alphaUcPeriod"/>
            </a:pPr>
            <a:endParaRPr lang="nl-NL" dirty="0" smtClean="0">
              <a:ea typeface="ＭＳ Ｐゴシック" pitchFamily="34" charset="-128"/>
            </a:endParaRPr>
          </a:p>
          <a:p>
            <a:pPr lvl="3">
              <a:buFont typeface="Wingdings" pitchFamily="2" charset="2"/>
              <a:buNone/>
            </a:pPr>
            <a:r>
              <a:rPr lang="nl-NL" dirty="0" smtClean="0">
                <a:ea typeface="ＭＳ Ｐゴシック" pitchFamily="34" charset="-128"/>
              </a:rPr>
              <a:t>				Einde quiz</a:t>
            </a:r>
          </a:p>
        </p:txBody>
      </p:sp>
      <p:sp>
        <p:nvSpPr>
          <p:cNvPr id="34820"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34821"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ECF0EA07-31F5-46F6-BD22-5451D283E49F}" type="slidenum">
              <a:rPr lang="en-US" sz="1000">
                <a:solidFill>
                  <a:schemeClr val="bg1"/>
                </a:solidFill>
              </a:rPr>
              <a:pPr algn="r" eaLnBrk="0" hangingPunct="0">
                <a:lnSpc>
                  <a:spcPct val="100000"/>
                </a:lnSpc>
              </a:pPr>
              <a:t>56</a:t>
            </a:fld>
            <a:endParaRPr lang="en-US" sz="1000">
              <a:solidFill>
                <a:schemeClr val="bg1"/>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p:txBody>
          <a:bodyPr/>
          <a:lstStyle/>
          <a:p>
            <a:r>
              <a:rPr lang="nl-NL" smtClean="0">
                <a:ea typeface="ＭＳ Ｐゴシック" pitchFamily="34" charset="-128"/>
              </a:rPr>
              <a:t>Quiz</a:t>
            </a:r>
          </a:p>
        </p:txBody>
      </p:sp>
      <p:sp>
        <p:nvSpPr>
          <p:cNvPr id="35843" name="Content Placeholder 2"/>
          <p:cNvSpPr>
            <a:spLocks noGrp="1"/>
          </p:cNvSpPr>
          <p:nvPr>
            <p:ph idx="4294967295"/>
          </p:nvPr>
        </p:nvSpPr>
        <p:spPr>
          <a:xfrm>
            <a:off x="395288" y="1628775"/>
            <a:ext cx="6264275" cy="3529013"/>
          </a:xfrm>
        </p:spPr>
        <p:txBody>
          <a:bodyPr/>
          <a:lstStyle/>
          <a:p>
            <a:pPr>
              <a:buFont typeface="Wingdings" pitchFamily="2" charset="2"/>
              <a:buNone/>
            </a:pPr>
            <a:r>
              <a:rPr lang="nl-NL" smtClean="0">
                <a:ea typeface="ＭＳ Ｐゴシック" pitchFamily="34" charset="-128"/>
              </a:rPr>
              <a:t>Vragen:</a:t>
            </a:r>
          </a:p>
          <a:p>
            <a:pPr>
              <a:buFont typeface="Verdana" pitchFamily="34" charset="0"/>
              <a:buAutoNum type="arabicPeriod"/>
            </a:pPr>
            <a:r>
              <a:rPr lang="nl-NL" smtClean="0">
                <a:ea typeface="ＭＳ Ｐゴシック" pitchFamily="34" charset="-128"/>
              </a:rPr>
              <a:t>Op welk plaatje zie je de kooi van Faraday?   </a:t>
            </a:r>
          </a:p>
          <a:p>
            <a:endParaRPr lang="nl-NL" smtClean="0">
              <a:ea typeface="ＭＳ Ｐゴシック" pitchFamily="34" charset="-128"/>
            </a:endParaRPr>
          </a:p>
          <a:p>
            <a:endParaRPr lang="nl-NL" smtClean="0">
              <a:ea typeface="ＭＳ Ｐゴシック" pitchFamily="34" charset="-128"/>
            </a:endParaRPr>
          </a:p>
        </p:txBody>
      </p:sp>
      <p:sp>
        <p:nvSpPr>
          <p:cNvPr id="35844"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35845"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2F9A4E9B-48F1-412D-9775-5A2F75B3B421}" type="slidenum">
              <a:rPr lang="en-US" sz="1000">
                <a:solidFill>
                  <a:schemeClr val="bg1"/>
                </a:solidFill>
              </a:rPr>
              <a:pPr algn="r" eaLnBrk="0" hangingPunct="0">
                <a:lnSpc>
                  <a:spcPct val="100000"/>
                </a:lnSpc>
              </a:pPr>
              <a:t>57</a:t>
            </a:fld>
            <a:endParaRPr lang="en-US" sz="1000">
              <a:solidFill>
                <a:schemeClr val="bg1"/>
              </a:solidFill>
            </a:endParaRPr>
          </a:p>
        </p:txBody>
      </p:sp>
      <p:pic>
        <p:nvPicPr>
          <p:cNvPr id="35846" name="Picture 14" descr="kooi van faraday.bmp"/>
          <p:cNvPicPr>
            <a:picLocks noChangeAspect="1"/>
          </p:cNvPicPr>
          <p:nvPr/>
        </p:nvPicPr>
        <p:blipFill>
          <a:blip r:embed="rId3" cstate="print"/>
          <a:srcRect/>
          <a:stretch>
            <a:fillRect/>
          </a:stretch>
        </p:blipFill>
        <p:spPr bwMode="auto">
          <a:xfrm>
            <a:off x="3276600" y="2708275"/>
            <a:ext cx="2232025" cy="2232025"/>
          </a:xfrm>
          <a:prstGeom prst="rect">
            <a:avLst/>
          </a:prstGeom>
          <a:noFill/>
          <a:ln w="9525">
            <a:noFill/>
            <a:miter lim="800000"/>
            <a:headEnd/>
            <a:tailEnd/>
          </a:ln>
        </p:spPr>
      </p:pic>
      <p:pic>
        <p:nvPicPr>
          <p:cNvPr id="35847" name="Picture 17" descr="panna kooi.jpg"/>
          <p:cNvPicPr>
            <a:picLocks noChangeAspect="1"/>
          </p:cNvPicPr>
          <p:nvPr/>
        </p:nvPicPr>
        <p:blipFill>
          <a:blip r:embed="rId4" cstate="print"/>
          <a:srcRect/>
          <a:stretch>
            <a:fillRect/>
          </a:stretch>
        </p:blipFill>
        <p:spPr bwMode="auto">
          <a:xfrm>
            <a:off x="539750" y="2781300"/>
            <a:ext cx="2592388" cy="1844675"/>
          </a:xfrm>
          <a:prstGeom prst="rect">
            <a:avLst/>
          </a:prstGeom>
          <a:noFill/>
          <a:ln w="9525">
            <a:noFill/>
            <a:miter lim="800000"/>
            <a:headEnd/>
            <a:tailEnd/>
          </a:ln>
        </p:spPr>
      </p:pic>
      <p:pic>
        <p:nvPicPr>
          <p:cNvPr id="35848" name="Picture 18" descr="kooiconstructie auto.jpg"/>
          <p:cNvPicPr>
            <a:picLocks noChangeAspect="1"/>
          </p:cNvPicPr>
          <p:nvPr/>
        </p:nvPicPr>
        <p:blipFill>
          <a:blip r:embed="rId5" cstate="print"/>
          <a:srcRect/>
          <a:stretch>
            <a:fillRect/>
          </a:stretch>
        </p:blipFill>
        <p:spPr bwMode="auto">
          <a:xfrm>
            <a:off x="5724525" y="2565400"/>
            <a:ext cx="2914650" cy="2249488"/>
          </a:xfrm>
          <a:prstGeom prst="rect">
            <a:avLst/>
          </a:prstGeom>
          <a:noFill/>
          <a:ln w="9525">
            <a:noFill/>
            <a:miter lim="800000"/>
            <a:headEnd/>
            <a:tailEnd/>
          </a:ln>
        </p:spPr>
      </p:pic>
      <p:sp>
        <p:nvSpPr>
          <p:cNvPr id="35849" name="TextBox 19"/>
          <p:cNvSpPr txBox="1">
            <a:spLocks noChangeArrowheads="1"/>
          </p:cNvSpPr>
          <p:nvPr/>
        </p:nvSpPr>
        <p:spPr bwMode="auto">
          <a:xfrm>
            <a:off x="611188" y="4941888"/>
            <a:ext cx="7921625" cy="536575"/>
          </a:xfrm>
          <a:prstGeom prst="rect">
            <a:avLst/>
          </a:prstGeom>
          <a:noFill/>
          <a:ln w="9525">
            <a:noFill/>
            <a:miter lim="800000"/>
            <a:headEnd/>
            <a:tailEnd/>
          </a:ln>
        </p:spPr>
        <p:txBody>
          <a:bodyPr>
            <a:spAutoFit/>
          </a:bodyPr>
          <a:lstStyle/>
          <a:p>
            <a:r>
              <a:rPr lang="nl-NL">
                <a:solidFill>
                  <a:schemeClr val="bg1"/>
                </a:solidFill>
              </a:rPr>
              <a:t>A		       B		    C</a:t>
            </a:r>
          </a:p>
        </p:txBody>
      </p:sp>
      <p:sp>
        <p:nvSpPr>
          <p:cNvPr id="35850" name="Oval 10"/>
          <p:cNvSpPr>
            <a:spLocks noChangeArrowheads="1"/>
          </p:cNvSpPr>
          <p:nvPr/>
        </p:nvSpPr>
        <p:spPr bwMode="auto">
          <a:xfrm>
            <a:off x="2916238" y="5013325"/>
            <a:ext cx="935037" cy="503238"/>
          </a:xfrm>
          <a:prstGeom prst="ellipse">
            <a:avLst/>
          </a:prstGeom>
          <a:noFill/>
          <a:ln w="25400" algn="ctr">
            <a:solidFill>
              <a:schemeClr val="accent1"/>
            </a:solidFill>
            <a:round/>
            <a:headEnd/>
            <a:tailEnd/>
          </a:ln>
        </p:spPr>
        <p:txBody>
          <a:bodyPr lIns="0" tIns="0" rIns="0" bIns="0"/>
          <a:lstStyle/>
          <a:p>
            <a:endParaRPr lang="nl-NL"/>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p:txBody>
          <a:bodyPr/>
          <a:lstStyle/>
          <a:p>
            <a:pPr eaLnBrk="1" hangingPunct="1"/>
            <a:r>
              <a:rPr lang="en-US" smtClean="0">
                <a:ea typeface="ＭＳ Ｐゴシック" pitchFamily="34" charset="-128"/>
              </a:rPr>
              <a:t>Single-dish</a:t>
            </a:r>
          </a:p>
        </p:txBody>
      </p:sp>
      <p:pic>
        <p:nvPicPr>
          <p:cNvPr id="36867" name="Picture 3" descr="effelsberg"/>
          <p:cNvPicPr>
            <a:picLocks noChangeAspect="1" noChangeArrowheads="1"/>
          </p:cNvPicPr>
          <p:nvPr/>
        </p:nvPicPr>
        <p:blipFill>
          <a:blip r:embed="rId3" cstate="print"/>
          <a:srcRect/>
          <a:stretch>
            <a:fillRect/>
          </a:stretch>
        </p:blipFill>
        <p:spPr bwMode="auto">
          <a:xfrm>
            <a:off x="755650" y="1844675"/>
            <a:ext cx="2520950" cy="3595688"/>
          </a:xfrm>
          <a:prstGeom prst="rect">
            <a:avLst/>
          </a:prstGeom>
          <a:noFill/>
          <a:ln w="9525">
            <a:noFill/>
            <a:miter lim="800000"/>
            <a:headEnd/>
            <a:tailEnd/>
          </a:ln>
        </p:spPr>
      </p:pic>
      <p:pic>
        <p:nvPicPr>
          <p:cNvPr id="36868" name="Picture 4" descr="arecibo"/>
          <p:cNvPicPr>
            <a:picLocks noChangeAspect="1" noChangeArrowheads="1"/>
          </p:cNvPicPr>
          <p:nvPr/>
        </p:nvPicPr>
        <p:blipFill>
          <a:blip r:embed="rId4" cstate="print"/>
          <a:srcRect/>
          <a:stretch>
            <a:fillRect/>
          </a:stretch>
        </p:blipFill>
        <p:spPr bwMode="auto">
          <a:xfrm>
            <a:off x="5867400" y="1700213"/>
            <a:ext cx="2951163" cy="2122487"/>
          </a:xfrm>
          <a:prstGeom prst="rect">
            <a:avLst/>
          </a:prstGeom>
          <a:noFill/>
          <a:ln w="9525">
            <a:noFill/>
            <a:miter lim="800000"/>
            <a:headEnd/>
            <a:tailEnd/>
          </a:ln>
        </p:spPr>
      </p:pic>
      <p:sp>
        <p:nvSpPr>
          <p:cNvPr id="36869" name="Text Box 5"/>
          <p:cNvSpPr txBox="1">
            <a:spLocks noChangeArrowheads="1"/>
          </p:cNvSpPr>
          <p:nvPr/>
        </p:nvSpPr>
        <p:spPr bwMode="auto">
          <a:xfrm>
            <a:off x="5940425" y="3500438"/>
            <a:ext cx="2727325" cy="352425"/>
          </a:xfrm>
          <a:prstGeom prst="rect">
            <a:avLst/>
          </a:prstGeom>
          <a:noFill/>
          <a:ln w="9525">
            <a:noFill/>
            <a:miter lim="800000"/>
            <a:headEnd/>
            <a:tailEnd/>
          </a:ln>
        </p:spPr>
        <p:txBody>
          <a:bodyPr wrap="none">
            <a:spAutoFit/>
          </a:bodyPr>
          <a:lstStyle/>
          <a:p>
            <a:r>
              <a:rPr lang="en-US" sz="1400">
                <a:solidFill>
                  <a:schemeClr val="bg1"/>
                </a:solidFill>
              </a:rPr>
              <a:t>Arecibo, Puerto Rico (300m)</a:t>
            </a:r>
          </a:p>
        </p:txBody>
      </p:sp>
      <p:sp>
        <p:nvSpPr>
          <p:cNvPr id="36870" name="Text Box 6"/>
          <p:cNvSpPr txBox="1">
            <a:spLocks noChangeArrowheads="1"/>
          </p:cNvSpPr>
          <p:nvPr/>
        </p:nvSpPr>
        <p:spPr bwMode="auto">
          <a:xfrm>
            <a:off x="698500" y="5084763"/>
            <a:ext cx="2613025" cy="352425"/>
          </a:xfrm>
          <a:prstGeom prst="rect">
            <a:avLst/>
          </a:prstGeom>
          <a:noFill/>
          <a:ln w="9525">
            <a:noFill/>
            <a:miter lim="800000"/>
            <a:headEnd/>
            <a:tailEnd/>
          </a:ln>
        </p:spPr>
        <p:txBody>
          <a:bodyPr wrap="none">
            <a:spAutoFit/>
          </a:bodyPr>
          <a:lstStyle/>
          <a:p>
            <a:r>
              <a:rPr lang="en-US" sz="1400">
                <a:solidFill>
                  <a:schemeClr val="bg1"/>
                </a:solidFill>
              </a:rPr>
              <a:t>Effelsberg, Duitsland 100m</a:t>
            </a:r>
          </a:p>
        </p:txBody>
      </p:sp>
      <p:pic>
        <p:nvPicPr>
          <p:cNvPr id="36871" name="Picture 6" descr="green bank telescope.jpg"/>
          <p:cNvPicPr>
            <a:picLocks noChangeAspect="1"/>
          </p:cNvPicPr>
          <p:nvPr/>
        </p:nvPicPr>
        <p:blipFill>
          <a:blip r:embed="rId5" cstate="print"/>
          <a:srcRect/>
          <a:stretch>
            <a:fillRect/>
          </a:stretch>
        </p:blipFill>
        <p:spPr bwMode="auto">
          <a:xfrm>
            <a:off x="3708400" y="4005263"/>
            <a:ext cx="3602038" cy="2700337"/>
          </a:xfrm>
          <a:prstGeom prst="rect">
            <a:avLst/>
          </a:prstGeom>
          <a:noFill/>
          <a:ln w="9525">
            <a:noFill/>
            <a:miter lim="800000"/>
            <a:headEnd/>
            <a:tailEnd/>
          </a:ln>
        </p:spPr>
      </p:pic>
      <p:sp>
        <p:nvSpPr>
          <p:cNvPr id="36872" name="TextBox 7"/>
          <p:cNvSpPr txBox="1">
            <a:spLocks noChangeArrowheads="1"/>
          </p:cNvSpPr>
          <p:nvPr/>
        </p:nvSpPr>
        <p:spPr bwMode="auto">
          <a:xfrm>
            <a:off x="3708400" y="6308725"/>
            <a:ext cx="3960813" cy="352425"/>
          </a:xfrm>
          <a:prstGeom prst="rect">
            <a:avLst/>
          </a:prstGeom>
          <a:noFill/>
          <a:ln w="9525">
            <a:noFill/>
            <a:miter lim="800000"/>
            <a:headEnd/>
            <a:tailEnd/>
          </a:ln>
        </p:spPr>
        <p:txBody>
          <a:bodyPr>
            <a:spAutoFit/>
          </a:bodyPr>
          <a:lstStyle/>
          <a:p>
            <a:r>
              <a:rPr lang="nl-NL" sz="1400">
                <a:solidFill>
                  <a:schemeClr val="bg1"/>
                </a:solidFill>
              </a:rPr>
              <a:t>Green bank telescope, USA 100 m/110 m</a:t>
            </a:r>
          </a:p>
        </p:txBody>
      </p:sp>
      <p:sp>
        <p:nvSpPr>
          <p:cNvPr id="9" name="Content Placeholder 2"/>
          <p:cNvSpPr txBox="1">
            <a:spLocks/>
          </p:cNvSpPr>
          <p:nvPr/>
        </p:nvSpPr>
        <p:spPr>
          <a:xfrm>
            <a:off x="179388" y="1268413"/>
            <a:ext cx="8151812" cy="4689475"/>
          </a:xfrm>
          <a:prstGeom prst="rect">
            <a:avLst/>
          </a:prstGeom>
        </p:spPr>
        <p:txBody>
          <a:bodyPr/>
          <a:lstStyle/>
          <a:p>
            <a:pPr marL="457200" indent="-457200" eaLnBrk="0" hangingPunct="0">
              <a:spcAft>
                <a:spcPct val="30000"/>
              </a:spcAft>
              <a:buClr>
                <a:schemeClr val="bg1"/>
              </a:buClr>
              <a:buFont typeface="Verdana" pitchFamily="34" charset="0"/>
              <a:buAutoNum type="arabicPeriod" startAt="2"/>
              <a:defRPr/>
            </a:pPr>
            <a:r>
              <a:rPr lang="nl-NL" sz="2000" kern="0" dirty="0">
                <a:solidFill>
                  <a:schemeClr val="tx2"/>
                </a:solidFill>
                <a:latin typeface="+mn-lt"/>
                <a:cs typeface="ＭＳ Ｐゴシック" charset="-128"/>
              </a:rPr>
              <a:t> Hoe groot is de grootste </a:t>
            </a:r>
            <a:r>
              <a:rPr lang="nl-NL" sz="2000" kern="0" dirty="0" err="1">
                <a:solidFill>
                  <a:schemeClr val="tx2"/>
                </a:solidFill>
                <a:latin typeface="+mn-lt"/>
                <a:cs typeface="ＭＳ Ｐゴシック" charset="-128"/>
              </a:rPr>
              <a:t>single-dish</a:t>
            </a:r>
            <a:r>
              <a:rPr lang="nl-NL" sz="2000" kern="0" dirty="0">
                <a:solidFill>
                  <a:schemeClr val="tx2"/>
                </a:solidFill>
                <a:latin typeface="+mn-lt"/>
                <a:cs typeface="ＭＳ Ｐゴシック" charset="-128"/>
              </a:rPr>
              <a:t> </a:t>
            </a:r>
            <a:r>
              <a:rPr lang="nl-NL" sz="2000" kern="0" dirty="0">
                <a:solidFill>
                  <a:srgbClr val="10207C"/>
                </a:solidFill>
                <a:latin typeface="+mn-lt"/>
                <a:cs typeface="ＭＳ Ｐゴシック" charset="-128"/>
              </a:rPr>
              <a:t>antenne</a:t>
            </a:r>
            <a:r>
              <a:rPr lang="nl-NL" sz="2000" kern="0" dirty="0">
                <a:solidFill>
                  <a:schemeClr val="tx2"/>
                </a:solidFill>
                <a:latin typeface="+mn-lt"/>
                <a:cs typeface="ＭＳ Ｐゴシック" charset="-128"/>
              </a:rPr>
              <a:t>?</a:t>
            </a:r>
          </a:p>
          <a:p>
            <a:pPr marL="457200" indent="-457200" eaLnBrk="0" hangingPunct="0">
              <a:spcAft>
                <a:spcPct val="30000"/>
              </a:spcAft>
              <a:buClr>
                <a:schemeClr val="bg1"/>
              </a:buClr>
              <a:buFont typeface="Wingdings" pitchFamily="2" charset="2"/>
              <a:buChar char="§"/>
              <a:defRPr/>
            </a:pPr>
            <a:endParaRPr lang="nl-NL" sz="2000" b="1" kern="0" dirty="0">
              <a:latin typeface="+mn-lt"/>
              <a:cs typeface="ＭＳ Ｐゴシック" charset="-128"/>
            </a:endParaRPr>
          </a:p>
          <a:p>
            <a:pPr marL="457200" indent="-457200" eaLnBrk="0" hangingPunct="0">
              <a:spcAft>
                <a:spcPct val="30000"/>
              </a:spcAft>
              <a:buClr>
                <a:schemeClr val="bg1"/>
              </a:buClr>
              <a:buFont typeface="Wingdings" pitchFamily="2" charset="2"/>
              <a:buNone/>
              <a:defRPr/>
            </a:pPr>
            <a:r>
              <a:rPr lang="nl-NL" sz="2000" b="1" kern="0" dirty="0">
                <a:latin typeface="+mn-lt"/>
                <a:cs typeface="ＭＳ Ｐゴシック" charset="-128"/>
              </a:rPr>
              <a:t> </a:t>
            </a:r>
            <a:endParaRPr lang="nl-NL" sz="2000" b="1" kern="0" dirty="0">
              <a:solidFill>
                <a:srgbClr val="000000"/>
              </a:solidFill>
              <a:latin typeface="+mn-lt"/>
              <a:cs typeface="ＭＳ Ｐゴシック" charset="-128"/>
            </a:endParaRPr>
          </a:p>
          <a:p>
            <a:pPr marL="457200" indent="-457200" eaLnBrk="0" hangingPunct="0">
              <a:spcAft>
                <a:spcPct val="30000"/>
              </a:spcAft>
              <a:buClr>
                <a:schemeClr val="bg1"/>
              </a:buClr>
              <a:buFont typeface="Wingdings" pitchFamily="2" charset="2"/>
              <a:buChar char="§"/>
              <a:defRPr/>
            </a:pPr>
            <a:endParaRPr lang="nl-NL" sz="2000" kern="0" dirty="0">
              <a:solidFill>
                <a:schemeClr val="tx2"/>
              </a:solidFill>
              <a:latin typeface="+mn-lt"/>
              <a:cs typeface="ＭＳ Ｐゴシック" charset="-128"/>
            </a:endParaRPr>
          </a:p>
        </p:txBody>
      </p:sp>
      <p:sp>
        <p:nvSpPr>
          <p:cNvPr id="36874" name="TextBox 9"/>
          <p:cNvSpPr txBox="1">
            <a:spLocks noChangeArrowheads="1"/>
          </p:cNvSpPr>
          <p:nvPr/>
        </p:nvSpPr>
        <p:spPr bwMode="auto">
          <a:xfrm>
            <a:off x="3779838" y="2276475"/>
            <a:ext cx="1871662" cy="463550"/>
          </a:xfrm>
          <a:prstGeom prst="rect">
            <a:avLst/>
          </a:prstGeom>
          <a:noFill/>
          <a:ln w="9525">
            <a:noFill/>
            <a:miter lim="800000"/>
            <a:headEnd/>
            <a:tailEnd/>
          </a:ln>
        </p:spPr>
        <p:txBody>
          <a:bodyPr>
            <a:spAutoFit/>
          </a:bodyPr>
          <a:lstStyle/>
          <a:p>
            <a:r>
              <a:rPr lang="nl-NL" sz="2000">
                <a:solidFill>
                  <a:schemeClr val="tx2"/>
                </a:solidFill>
              </a:rPr>
              <a:t>C  300 meter</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p:txBody>
          <a:bodyPr/>
          <a:lstStyle/>
          <a:p>
            <a:r>
              <a:rPr lang="nl-NL" smtClean="0">
                <a:ea typeface="ＭＳ Ｐゴシック" pitchFamily="34" charset="-128"/>
              </a:rPr>
              <a:t>Energie van radiogolven</a:t>
            </a:r>
          </a:p>
        </p:txBody>
      </p:sp>
      <p:sp>
        <p:nvSpPr>
          <p:cNvPr id="37891" name="Content Placeholder 2"/>
          <p:cNvSpPr>
            <a:spLocks noGrp="1"/>
          </p:cNvSpPr>
          <p:nvPr>
            <p:ph idx="4294967295"/>
          </p:nvPr>
        </p:nvSpPr>
        <p:spPr>
          <a:xfrm>
            <a:off x="395288" y="2636838"/>
            <a:ext cx="5008562" cy="4689475"/>
          </a:xfrm>
        </p:spPr>
        <p:txBody>
          <a:bodyPr/>
          <a:lstStyle/>
          <a:p>
            <a:pPr marL="457200" indent="-457200">
              <a:buFont typeface="Verdana" pitchFamily="34" charset="0"/>
              <a:buAutoNum type="alphaUcPeriod"/>
            </a:pPr>
            <a:r>
              <a:rPr lang="nl-NL" smtClean="0">
                <a:ea typeface="ＭＳ Ｐゴシック" pitchFamily="34" charset="-128"/>
              </a:rPr>
              <a:t>Met deze energie kan een vlieg zich 1 keer opdrukken</a:t>
            </a:r>
          </a:p>
          <a:p>
            <a:pPr marL="457200" indent="-457200">
              <a:buFont typeface="Verdana" pitchFamily="34" charset="0"/>
              <a:buAutoNum type="alphaUcPeriod"/>
            </a:pPr>
            <a:r>
              <a:rPr lang="nl-NL" smtClean="0">
                <a:ea typeface="ＭＳ Ｐゴシック" pitchFamily="34" charset="-128"/>
              </a:rPr>
              <a:t>Met deze energie kan een hond zich 1 keer opdrukken</a:t>
            </a:r>
          </a:p>
          <a:p>
            <a:pPr marL="457200" indent="-457200">
              <a:buFont typeface="Verdana" pitchFamily="34" charset="0"/>
              <a:buAutoNum type="alphaUcPeriod"/>
            </a:pPr>
            <a:r>
              <a:rPr lang="nl-NL" smtClean="0">
                <a:ea typeface="ＭＳ Ｐゴシック" pitchFamily="34" charset="-128"/>
              </a:rPr>
              <a:t>Met deze energie kan een nijlpaard zich 1 keer opdrukken</a:t>
            </a:r>
          </a:p>
          <a:p>
            <a:pPr marL="457200" indent="-457200">
              <a:buFont typeface="Verdana" pitchFamily="34" charset="0"/>
              <a:buAutoNum type="alphaUcPeriod"/>
            </a:pPr>
            <a:r>
              <a:rPr lang="nl-NL" smtClean="0">
                <a:ea typeface="ＭＳ Ｐゴシック" pitchFamily="34" charset="-128"/>
              </a:rPr>
              <a:t>Met deze energie kan een olifant zich 1 keer opdrukken</a:t>
            </a:r>
          </a:p>
          <a:p>
            <a:pPr marL="457200" indent="-457200">
              <a:buFont typeface="Verdana" pitchFamily="34" charset="0"/>
              <a:buAutoNum type="alphaUcPeriod"/>
            </a:pPr>
            <a:endParaRPr lang="nl-NL" smtClean="0">
              <a:ea typeface="ＭＳ Ｐゴシック" pitchFamily="34" charset="-128"/>
            </a:endParaRPr>
          </a:p>
          <a:p>
            <a:pPr marL="457200" indent="-457200">
              <a:buFont typeface="Wingdings" pitchFamily="2" charset="2"/>
              <a:buNone/>
            </a:pPr>
            <a:endParaRPr lang="nl-NL" smtClean="0">
              <a:ea typeface="ＭＳ Ｐゴシック" pitchFamily="34" charset="-128"/>
            </a:endParaRPr>
          </a:p>
          <a:p>
            <a:pPr marL="457200" indent="-457200">
              <a:buFont typeface="Verdana" pitchFamily="34" charset="0"/>
              <a:buAutoNum type="alphaUcPeriod"/>
            </a:pPr>
            <a:endParaRPr lang="nl-NL" smtClean="0">
              <a:solidFill>
                <a:schemeClr val="bg1"/>
              </a:solidFill>
              <a:ea typeface="ＭＳ Ｐゴシック" pitchFamily="34" charset="-128"/>
            </a:endParaRPr>
          </a:p>
          <a:p>
            <a:pPr marL="457200" indent="-457200">
              <a:buFont typeface="Verdana" pitchFamily="34" charset="0"/>
              <a:buAutoNum type="alphaUcPeriod"/>
            </a:pPr>
            <a:endParaRPr lang="nl-NL" smtClean="0">
              <a:solidFill>
                <a:schemeClr val="bg1"/>
              </a:solidFill>
              <a:ea typeface="ＭＳ Ｐゴシック" pitchFamily="34" charset="-128"/>
            </a:endParaRPr>
          </a:p>
          <a:p>
            <a:pPr marL="457200" indent="-457200"/>
            <a:endParaRPr lang="nl-NL" smtClean="0">
              <a:ea typeface="ＭＳ Ｐゴシック" pitchFamily="34" charset="-128"/>
            </a:endParaRPr>
          </a:p>
        </p:txBody>
      </p:sp>
      <p:sp>
        <p:nvSpPr>
          <p:cNvPr id="37892"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37893"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5AA4D6B5-42D6-4CB5-A500-A63DADD316E2}" type="slidenum">
              <a:rPr lang="en-US" sz="1000">
                <a:solidFill>
                  <a:schemeClr val="bg1"/>
                </a:solidFill>
              </a:rPr>
              <a:pPr algn="r" eaLnBrk="0" hangingPunct="0">
                <a:lnSpc>
                  <a:spcPct val="100000"/>
                </a:lnSpc>
              </a:pPr>
              <a:t>59</a:t>
            </a:fld>
            <a:endParaRPr lang="en-US" sz="1000">
              <a:solidFill>
                <a:schemeClr val="bg1"/>
              </a:solidFill>
            </a:endParaRPr>
          </a:p>
        </p:txBody>
      </p:sp>
      <p:sp>
        <p:nvSpPr>
          <p:cNvPr id="37894" name="Smiley Face 9">
            <a:hlinkClick r:id="rId2" action="ppaction://hlinksldjump"/>
          </p:cNvPr>
          <p:cNvSpPr>
            <a:spLocks noChangeArrowheads="1"/>
          </p:cNvSpPr>
          <p:nvPr/>
        </p:nvSpPr>
        <p:spPr bwMode="auto">
          <a:xfrm>
            <a:off x="8459788" y="3933825"/>
            <a:ext cx="287337" cy="288925"/>
          </a:xfrm>
          <a:prstGeom prst="smileyFace">
            <a:avLst>
              <a:gd name="adj" fmla="val 4653"/>
            </a:avLst>
          </a:prstGeom>
          <a:noFill/>
          <a:ln w="9525">
            <a:solidFill>
              <a:schemeClr val="tx2"/>
            </a:solidFill>
            <a:round/>
            <a:headEnd/>
            <a:tailEnd/>
          </a:ln>
        </p:spPr>
        <p:txBody>
          <a:bodyPr lIns="0" tIns="0" rIns="0" bIns="0"/>
          <a:lstStyle/>
          <a:p>
            <a:endParaRPr lang="nl-NL"/>
          </a:p>
        </p:txBody>
      </p:sp>
      <p:pic>
        <p:nvPicPr>
          <p:cNvPr id="37895" name="Picture 7" descr=", parkes.jpg"/>
          <p:cNvPicPr>
            <a:picLocks noChangeAspect="1"/>
          </p:cNvPicPr>
          <p:nvPr/>
        </p:nvPicPr>
        <p:blipFill>
          <a:blip r:embed="rId3" cstate="print"/>
          <a:srcRect/>
          <a:stretch>
            <a:fillRect/>
          </a:stretch>
        </p:blipFill>
        <p:spPr bwMode="auto">
          <a:xfrm>
            <a:off x="5508625" y="2781300"/>
            <a:ext cx="3392488" cy="3455988"/>
          </a:xfrm>
          <a:prstGeom prst="rect">
            <a:avLst/>
          </a:prstGeom>
          <a:noFill/>
          <a:ln w="9525">
            <a:noFill/>
            <a:miter lim="800000"/>
            <a:headEnd/>
            <a:tailEnd/>
          </a:ln>
        </p:spPr>
      </p:pic>
      <p:sp>
        <p:nvSpPr>
          <p:cNvPr id="37896" name="TextBox 7"/>
          <p:cNvSpPr txBox="1">
            <a:spLocks noChangeArrowheads="1"/>
          </p:cNvSpPr>
          <p:nvPr/>
        </p:nvSpPr>
        <p:spPr bwMode="auto">
          <a:xfrm>
            <a:off x="395288" y="1557338"/>
            <a:ext cx="8280400" cy="1279525"/>
          </a:xfrm>
          <a:prstGeom prst="rect">
            <a:avLst/>
          </a:prstGeom>
          <a:noFill/>
          <a:ln w="9525">
            <a:noFill/>
            <a:miter lim="800000"/>
            <a:headEnd/>
            <a:tailEnd/>
          </a:ln>
        </p:spPr>
        <p:txBody>
          <a:bodyPr>
            <a:spAutoFit/>
          </a:bodyPr>
          <a:lstStyle/>
          <a:p>
            <a:pPr marL="457200" indent="-457200"/>
            <a:r>
              <a:rPr lang="nl-NL" sz="2000">
                <a:solidFill>
                  <a:schemeClr val="tx2"/>
                </a:solidFill>
              </a:rPr>
              <a:t>3.	Hoeveel energie werd er de afgelopen 50 jaar door alle radiotelescopen van de hele wereld opgevangen?</a:t>
            </a:r>
          </a:p>
          <a:p>
            <a:pPr marL="457200" indent="-457200"/>
            <a:endParaRPr lang="nl-NL"/>
          </a:p>
        </p:txBody>
      </p:sp>
      <p:sp>
        <p:nvSpPr>
          <p:cNvPr id="37897" name="Oval 8"/>
          <p:cNvSpPr>
            <a:spLocks noChangeArrowheads="1"/>
          </p:cNvSpPr>
          <p:nvPr/>
        </p:nvSpPr>
        <p:spPr bwMode="auto">
          <a:xfrm>
            <a:off x="0" y="2565400"/>
            <a:ext cx="936625" cy="503238"/>
          </a:xfrm>
          <a:prstGeom prst="ellipse">
            <a:avLst/>
          </a:prstGeom>
          <a:noFill/>
          <a:ln w="25400" algn="ctr">
            <a:solidFill>
              <a:schemeClr val="accent1"/>
            </a:solidFill>
            <a:round/>
            <a:headEnd/>
            <a:tailEnd/>
          </a:ln>
        </p:spPr>
        <p:txBody>
          <a:bodyPr lIns="0" tIns="0" rIns="0" bIns="0"/>
          <a:lstStyle/>
          <a:p>
            <a:endParaRPr lang="nl-NL"/>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nl-NL" smtClean="0">
                <a:ea typeface="ＭＳ Ｐゴシック" pitchFamily="34" charset="-128"/>
              </a:rPr>
              <a:t>Het instituut ASTRON</a:t>
            </a:r>
          </a:p>
        </p:txBody>
      </p:sp>
      <p:sp>
        <p:nvSpPr>
          <p:cNvPr id="5123" name="Footer Placeholder 3"/>
          <p:cNvSpPr>
            <a:spLocks noGrp="1"/>
          </p:cNvSpPr>
          <p:nvPr>
            <p:ph type="ftr" sz="quarter" idx="11"/>
          </p:nvPr>
        </p:nvSpPr>
        <p:spPr>
          <a:xfrm>
            <a:off x="1835150" y="6092825"/>
            <a:ext cx="6553200" cy="504825"/>
          </a:xfrm>
          <a:noFill/>
        </p:spPr>
        <p:txBody>
          <a:bodyPr/>
          <a:lstStyle/>
          <a:p>
            <a:r>
              <a:rPr lang="en-US" sz="2000" smtClean="0">
                <a:latin typeface="Verdana" pitchFamily="34" charset="0"/>
                <a:ea typeface="ＭＳ Ｐゴシック" pitchFamily="34" charset="-128"/>
              </a:rPr>
              <a:t> </a:t>
            </a:r>
            <a:r>
              <a:rPr lang="en-US" sz="2000" i="1" smtClean="0">
                <a:solidFill>
                  <a:schemeClr val="tx2"/>
                </a:solidFill>
                <a:latin typeface="Verdana" pitchFamily="34" charset="0"/>
                <a:ea typeface="ＭＳ Ｐゴシック" pitchFamily="34" charset="-128"/>
              </a:rPr>
              <a:t>Making discoveries in radio astronomy happen!</a:t>
            </a:r>
            <a:endParaRPr lang="nl-NL" sz="2000" smtClean="0">
              <a:solidFill>
                <a:schemeClr val="tx2"/>
              </a:solidFill>
              <a:latin typeface="Verdana" pitchFamily="34" charset="0"/>
              <a:ea typeface="ＭＳ Ｐゴシック" pitchFamily="34" charset="-128"/>
            </a:endParaRPr>
          </a:p>
          <a:p>
            <a:endParaRPr lang="en-US" sz="2000" smtClean="0">
              <a:latin typeface="Verdana" pitchFamily="34" charset="0"/>
              <a:ea typeface="ＭＳ Ｐゴシック" pitchFamily="34" charset="-128"/>
            </a:endParaRPr>
          </a:p>
        </p:txBody>
      </p:sp>
      <p:sp>
        <p:nvSpPr>
          <p:cNvPr id="5124" name="Slide Number Placeholder 4"/>
          <p:cNvSpPr>
            <a:spLocks noGrp="1"/>
          </p:cNvSpPr>
          <p:nvPr>
            <p:ph type="sldNum" sz="quarter" idx="12"/>
          </p:nvPr>
        </p:nvSpPr>
        <p:spPr>
          <a:noFill/>
        </p:spPr>
        <p:txBody>
          <a:bodyPr/>
          <a:lstStyle/>
          <a:p>
            <a:fld id="{FAB0CCA7-225E-4DE2-ACC5-6A00AE62AEA1}" type="slidenum">
              <a:rPr lang="en-US" smtClean="0"/>
              <a:pPr/>
              <a:t>6</a:t>
            </a:fld>
            <a:endParaRPr lang="en-US" smtClean="0"/>
          </a:p>
        </p:txBody>
      </p:sp>
      <p:sp>
        <p:nvSpPr>
          <p:cNvPr id="5125" name="Tijdelijke aanduiding voor voettekst 3"/>
          <p:cNvSpPr txBox="1">
            <a:spLocks/>
          </p:cNvSpPr>
          <p:nvPr/>
        </p:nvSpPr>
        <p:spPr bwMode="auto">
          <a:xfrm>
            <a:off x="427038" y="6477000"/>
            <a:ext cx="5897562" cy="381000"/>
          </a:xfrm>
          <a:prstGeom prst="rect">
            <a:avLst/>
          </a:prstGeom>
          <a:noFill/>
          <a:ln w="9525">
            <a:noFill/>
            <a:miter lim="800000"/>
            <a:headEnd/>
            <a:tailEnd/>
          </a:ln>
        </p:spPr>
        <p:txBody>
          <a:bodyPr lIns="0" tIns="0" rIns="0" bIns="0"/>
          <a:lstStyle/>
          <a:p>
            <a:r>
              <a:rPr lang="nl-NL" sz="900">
                <a:solidFill>
                  <a:schemeClr val="bg1"/>
                </a:solidFill>
              </a:rPr>
              <a:t>Onderzoek bij ASTRON	middelbare school</a:t>
            </a:r>
            <a:endParaRPr lang="en-US" sz="900">
              <a:solidFill>
                <a:schemeClr val="bg1"/>
              </a:solidFill>
            </a:endParaRPr>
          </a:p>
        </p:txBody>
      </p:sp>
      <p:pic>
        <p:nvPicPr>
          <p:cNvPr id="5126" name="Picture 22" descr="wsrt.jpg                                                       004D0378Macintosh HD                   C15F70E5:"/>
          <p:cNvPicPr>
            <a:picLocks noChangeAspect="1" noChangeArrowheads="1"/>
          </p:cNvPicPr>
          <p:nvPr/>
        </p:nvPicPr>
        <p:blipFill>
          <a:blip r:embed="rId3" cstate="print"/>
          <a:srcRect/>
          <a:stretch>
            <a:fillRect/>
          </a:stretch>
        </p:blipFill>
        <p:spPr bwMode="auto">
          <a:xfrm>
            <a:off x="5724525" y="1773238"/>
            <a:ext cx="3078163" cy="3887787"/>
          </a:xfrm>
          <a:prstGeom prst="rect">
            <a:avLst/>
          </a:prstGeom>
          <a:noFill/>
          <a:ln w="9525">
            <a:noFill/>
            <a:miter lim="800000"/>
            <a:headEnd/>
            <a:tailEnd/>
          </a:ln>
        </p:spPr>
      </p:pic>
      <p:sp>
        <p:nvSpPr>
          <p:cNvPr id="5127" name="Text Box 2"/>
          <p:cNvSpPr txBox="1">
            <a:spLocks noChangeArrowheads="1"/>
          </p:cNvSpPr>
          <p:nvPr/>
        </p:nvSpPr>
        <p:spPr bwMode="auto">
          <a:xfrm>
            <a:off x="755650" y="1268413"/>
            <a:ext cx="7096125" cy="4751387"/>
          </a:xfrm>
          <a:prstGeom prst="rect">
            <a:avLst/>
          </a:prstGeom>
          <a:noFill/>
          <a:ln w="9525">
            <a:noFill/>
            <a:round/>
            <a:headEnd/>
            <a:tailEnd/>
          </a:ln>
        </p:spPr>
        <p:txBody>
          <a:bodyPr lIns="0" tIns="0" rIns="0" bIns="0"/>
          <a:lstStyle/>
          <a:p>
            <a:pPr marL="457200" indent="-457200">
              <a:spcAft>
                <a:spcPts val="750"/>
              </a:spcAft>
              <a:buClr>
                <a:srgbClr val="FFFFFF"/>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nl-NL" sz="2000">
              <a:solidFill>
                <a:srgbClr val="10207C"/>
              </a:solidFill>
            </a:endParaRPr>
          </a:p>
          <a:p>
            <a:pPr marL="457200" indent="-457200">
              <a:spcAft>
                <a:spcPts val="750"/>
              </a:spcAft>
              <a:buClr>
                <a:srgbClr val="FFFFFF"/>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a:solidFill>
                  <a:srgbClr val="10207C"/>
                </a:solidFill>
              </a:rPr>
              <a:t>ASTRON afdelingen:</a:t>
            </a:r>
          </a:p>
          <a:p>
            <a:pPr marL="1031875" lvl="1" indent="-457200">
              <a:spcAft>
                <a:spcPts val="750"/>
              </a:spcAft>
              <a:buClr>
                <a:srgbClr val="FFFFFF"/>
              </a:buClr>
              <a:buFont typeface="Times" charset="0"/>
              <a:buAutoNum type="arabicPeriod"/>
              <a:tabLst>
                <a:tab pos="911225" algn="l"/>
                <a:tab pos="1825625" algn="l"/>
                <a:tab pos="2740025" algn="l"/>
                <a:tab pos="3654425" algn="l"/>
                <a:tab pos="4568825" algn="l"/>
                <a:tab pos="5483225" algn="l"/>
                <a:tab pos="6397625" algn="l"/>
                <a:tab pos="7312025" algn="l"/>
                <a:tab pos="8226425" algn="l"/>
                <a:tab pos="9140825" algn="l"/>
                <a:tab pos="10055225" algn="l"/>
              </a:tabLst>
            </a:pPr>
            <a:r>
              <a:rPr lang="pt-BR" sz="2000">
                <a:solidFill>
                  <a:srgbClr val="10207C"/>
                </a:solidFill>
              </a:rPr>
              <a:t>Onderzoek en ontwikkeling</a:t>
            </a:r>
          </a:p>
          <a:p>
            <a:pPr marL="1031875" lvl="1" indent="-457200">
              <a:spcAft>
                <a:spcPts val="750"/>
              </a:spcAft>
              <a:buClr>
                <a:srgbClr val="FFFFFF"/>
              </a:buClr>
              <a:buFont typeface="Times" charset="0"/>
              <a:buAutoNum type="arabicPeriod"/>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a:solidFill>
                  <a:srgbClr val="10207C"/>
                </a:solidFill>
              </a:rPr>
              <a:t>Radiosterrenwacht</a:t>
            </a:r>
            <a:endParaRPr lang="pt-BR" sz="2000">
              <a:solidFill>
                <a:srgbClr val="10207C"/>
              </a:solidFill>
            </a:endParaRPr>
          </a:p>
          <a:p>
            <a:pPr marL="1031875" lvl="1" indent="-457200">
              <a:spcAft>
                <a:spcPts val="750"/>
              </a:spcAft>
              <a:buClr>
                <a:srgbClr val="FFFFFF"/>
              </a:buClr>
              <a:buFont typeface="Times" charset="0"/>
              <a:buAutoNum type="arabicPeriod"/>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a:solidFill>
                  <a:srgbClr val="10207C"/>
                </a:solidFill>
              </a:rPr>
              <a:t>Astronomiegroep</a:t>
            </a:r>
          </a:p>
          <a:p>
            <a:pPr marL="457200" indent="-457200">
              <a:spcAft>
                <a:spcPts val="750"/>
              </a:spcAft>
              <a:buClr>
                <a:srgbClr val="FFFFFF"/>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a:solidFill>
                  <a:srgbClr val="10207C"/>
                </a:solidFill>
              </a:rPr>
              <a:t>ASTRON is gastheer voor:</a:t>
            </a:r>
          </a:p>
          <a:p>
            <a:pPr marL="1031875" lvl="1" indent="-457200">
              <a:spcAft>
                <a:spcPts val="750"/>
              </a:spcAft>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a:solidFill>
                  <a:srgbClr val="10207C"/>
                </a:solidFill>
              </a:rPr>
              <a:t>JIVE</a:t>
            </a:r>
          </a:p>
          <a:p>
            <a:pPr marL="1031875" lvl="1" indent="-457200">
              <a:spcAft>
                <a:spcPts val="750"/>
              </a:spcAft>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a:solidFill>
                  <a:srgbClr val="10207C"/>
                </a:solidFill>
              </a:rPr>
              <a:t>NOVA optisch-infrarood lab</a:t>
            </a:r>
          </a:p>
          <a:p>
            <a:pPr marL="457200" indent="-457200">
              <a:spcAft>
                <a:spcPts val="75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z="2000">
                <a:solidFill>
                  <a:srgbClr val="10207C"/>
                </a:solidFill>
              </a:rPr>
              <a:t>Totaal 200 personen</a:t>
            </a: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p:txBody>
          <a:bodyPr/>
          <a:lstStyle/>
          <a:p>
            <a:r>
              <a:rPr lang="nl-NL" smtClean="0">
                <a:ea typeface="ＭＳ Ｐゴシック" pitchFamily="34" charset="-128"/>
              </a:rPr>
              <a:t>Energie van radiogolven</a:t>
            </a:r>
          </a:p>
        </p:txBody>
      </p:sp>
      <p:sp>
        <p:nvSpPr>
          <p:cNvPr id="38915"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38916"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0E77DFD9-CC28-44CD-A308-3E7C3E4DE804}" type="slidenum">
              <a:rPr lang="en-US" sz="1000">
                <a:solidFill>
                  <a:schemeClr val="bg1"/>
                </a:solidFill>
              </a:rPr>
              <a:pPr algn="r" eaLnBrk="0" hangingPunct="0">
                <a:lnSpc>
                  <a:spcPct val="100000"/>
                </a:lnSpc>
              </a:pPr>
              <a:t>60</a:t>
            </a:fld>
            <a:endParaRPr lang="en-US" sz="1000">
              <a:solidFill>
                <a:schemeClr val="bg1"/>
              </a:solidFill>
            </a:endParaRPr>
          </a:p>
        </p:txBody>
      </p:sp>
      <p:sp>
        <p:nvSpPr>
          <p:cNvPr id="38917" name="Rectangle 6"/>
          <p:cNvSpPr>
            <a:spLocks noChangeArrowheads="1"/>
          </p:cNvSpPr>
          <p:nvPr/>
        </p:nvSpPr>
        <p:spPr bwMode="auto">
          <a:xfrm>
            <a:off x="468313" y="2133600"/>
            <a:ext cx="4572000" cy="1722438"/>
          </a:xfrm>
          <a:prstGeom prst="rect">
            <a:avLst/>
          </a:prstGeom>
          <a:noFill/>
          <a:ln w="9525">
            <a:noFill/>
            <a:miter lim="800000"/>
            <a:headEnd/>
            <a:tailEnd/>
          </a:ln>
        </p:spPr>
        <p:txBody>
          <a:bodyPr>
            <a:spAutoFit/>
          </a:bodyPr>
          <a:lstStyle/>
          <a:p>
            <a:r>
              <a:rPr lang="pl-PL">
                <a:solidFill>
                  <a:schemeClr val="tx2"/>
                </a:solidFill>
              </a:rPr>
              <a:t>1 J</a:t>
            </a:r>
            <a:r>
              <a:rPr lang="nl-NL">
                <a:solidFill>
                  <a:schemeClr val="tx2"/>
                </a:solidFill>
              </a:rPr>
              <a:t>ansk</a:t>
            </a:r>
            <a:r>
              <a:rPr lang="pl-PL">
                <a:solidFill>
                  <a:schemeClr val="tx2"/>
                </a:solidFill>
              </a:rPr>
              <a:t>y = 10</a:t>
            </a:r>
            <a:r>
              <a:rPr lang="nl-NL" baseline="30000">
                <a:solidFill>
                  <a:schemeClr val="tx2"/>
                </a:solidFill>
              </a:rPr>
              <a:t>-</a:t>
            </a:r>
            <a:r>
              <a:rPr lang="pl-PL" baseline="30000">
                <a:solidFill>
                  <a:schemeClr val="tx2"/>
                </a:solidFill>
              </a:rPr>
              <a:t>26 </a:t>
            </a:r>
            <a:r>
              <a:rPr lang="pl-PL">
                <a:solidFill>
                  <a:schemeClr val="tx2"/>
                </a:solidFill>
              </a:rPr>
              <a:t>W</a:t>
            </a:r>
            <a:r>
              <a:rPr lang="nl-NL">
                <a:solidFill>
                  <a:schemeClr val="tx2"/>
                </a:solidFill>
              </a:rPr>
              <a:t>m</a:t>
            </a:r>
            <a:r>
              <a:rPr lang="nl-NL" baseline="30000">
                <a:solidFill>
                  <a:schemeClr val="tx2"/>
                </a:solidFill>
              </a:rPr>
              <a:t>-2</a:t>
            </a:r>
            <a:r>
              <a:rPr lang="nl-NL">
                <a:solidFill>
                  <a:schemeClr val="tx2"/>
                </a:solidFill>
              </a:rPr>
              <a:t>  Hz</a:t>
            </a:r>
            <a:r>
              <a:rPr lang="nl-NL" baseline="30000">
                <a:solidFill>
                  <a:schemeClr val="tx2"/>
                </a:solidFill>
              </a:rPr>
              <a:t>-1</a:t>
            </a:r>
          </a:p>
          <a:p>
            <a:r>
              <a:rPr lang="nl-NL" baseline="30000">
                <a:solidFill>
                  <a:schemeClr val="tx2"/>
                </a:solidFill>
              </a:rPr>
              <a:t>Radiotelescoop Parkes</a:t>
            </a:r>
          </a:p>
          <a:p>
            <a:endParaRPr lang="nl-NL">
              <a:solidFill>
                <a:schemeClr val="tx2"/>
              </a:solidFill>
            </a:endParaRPr>
          </a:p>
          <a:p>
            <a:endParaRPr lang="pl-PL"/>
          </a:p>
        </p:txBody>
      </p:sp>
      <p:pic>
        <p:nvPicPr>
          <p:cNvPr id="38918" name="Picture 7" descr=", parkes.jpg"/>
          <p:cNvPicPr>
            <a:picLocks noChangeAspect="1"/>
          </p:cNvPicPr>
          <p:nvPr/>
        </p:nvPicPr>
        <p:blipFill>
          <a:blip r:embed="rId3" cstate="print"/>
          <a:srcRect/>
          <a:stretch>
            <a:fillRect/>
          </a:stretch>
        </p:blipFill>
        <p:spPr bwMode="auto">
          <a:xfrm>
            <a:off x="5364163" y="1844675"/>
            <a:ext cx="3240087" cy="330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p:txBody>
          <a:bodyPr/>
          <a:lstStyle/>
          <a:p>
            <a:r>
              <a:rPr lang="nl-NL" smtClean="0">
                <a:ea typeface="ＭＳ Ｐゴシック" pitchFamily="34" charset="-128"/>
              </a:rPr>
              <a:t>Grootte melkwegstelsel</a:t>
            </a:r>
          </a:p>
        </p:txBody>
      </p:sp>
      <p:sp>
        <p:nvSpPr>
          <p:cNvPr id="39939" name="Content Placeholder 2"/>
          <p:cNvSpPr>
            <a:spLocks noGrp="1"/>
          </p:cNvSpPr>
          <p:nvPr>
            <p:ph idx="4294967295"/>
          </p:nvPr>
        </p:nvSpPr>
        <p:spPr/>
        <p:txBody>
          <a:bodyPr/>
          <a:lstStyle/>
          <a:p>
            <a:pPr>
              <a:buFont typeface="Wingdings" pitchFamily="2" charset="2"/>
              <a:buNone/>
            </a:pPr>
            <a:r>
              <a:rPr lang="nl-NL" smtClean="0">
                <a:solidFill>
                  <a:schemeClr val="bg1"/>
                </a:solidFill>
                <a:ea typeface="ＭＳ Ｐゴシック" pitchFamily="34" charset="-128"/>
              </a:rPr>
              <a:t>4</a:t>
            </a:r>
            <a:r>
              <a:rPr lang="nl-NL" smtClean="0">
                <a:ea typeface="ＭＳ Ｐゴシック" pitchFamily="34" charset="-128"/>
              </a:rPr>
              <a:t> Hoe groot is ons melkwegstelsel?</a:t>
            </a:r>
          </a:p>
          <a:p>
            <a:endParaRPr lang="nl-NL" smtClean="0">
              <a:ea typeface="ＭＳ Ｐゴシック" pitchFamily="34" charset="-128"/>
            </a:endParaRPr>
          </a:p>
          <a:p>
            <a:pPr>
              <a:buFont typeface="Verdana" pitchFamily="34" charset="0"/>
              <a:buAutoNum type="alphaUcPeriod"/>
            </a:pPr>
            <a:r>
              <a:rPr lang="nl-NL" smtClean="0">
                <a:ea typeface="ＭＳ Ｐゴシック" pitchFamily="34" charset="-128"/>
              </a:rPr>
              <a:t>1000 lichtjaar</a:t>
            </a:r>
          </a:p>
          <a:p>
            <a:pPr>
              <a:buFont typeface="Verdana" pitchFamily="34" charset="0"/>
              <a:buAutoNum type="alphaUcPeriod"/>
            </a:pPr>
            <a:r>
              <a:rPr lang="nl-NL" smtClean="0">
                <a:ea typeface="ＭＳ Ｐゴシック" pitchFamily="34" charset="-128"/>
              </a:rPr>
              <a:t>10.000 lichtjaar</a:t>
            </a:r>
          </a:p>
          <a:p>
            <a:pPr>
              <a:buFont typeface="Verdana" pitchFamily="34" charset="0"/>
              <a:buAutoNum type="alphaUcPeriod"/>
            </a:pPr>
            <a:r>
              <a:rPr lang="nl-NL" smtClean="0">
                <a:ea typeface="ＭＳ Ｐゴシック" pitchFamily="34" charset="-128"/>
              </a:rPr>
              <a:t>100.000 lichtjaar</a:t>
            </a:r>
          </a:p>
          <a:p>
            <a:pPr>
              <a:buFont typeface="Verdana" pitchFamily="34" charset="0"/>
              <a:buAutoNum type="alphaUcPeriod"/>
            </a:pPr>
            <a:r>
              <a:rPr lang="nl-NL" smtClean="0">
                <a:ea typeface="ＭＳ Ｐゴシック" pitchFamily="34" charset="-128"/>
              </a:rPr>
              <a:t>1.000.000 lichtjaar</a:t>
            </a:r>
          </a:p>
          <a:p>
            <a:endParaRPr lang="nl-NL" smtClean="0">
              <a:ea typeface="ＭＳ Ｐゴシック" pitchFamily="34" charset="-128"/>
            </a:endParaRPr>
          </a:p>
        </p:txBody>
      </p:sp>
      <p:sp>
        <p:nvSpPr>
          <p:cNvPr id="39940" name="Footer Placeholder 3"/>
          <p:cNvSpPr txBox="1">
            <a:spLocks noGrp="1"/>
          </p:cNvSpPr>
          <p:nvPr/>
        </p:nvSpPr>
        <p:spPr bwMode="auto">
          <a:xfrm>
            <a:off x="427038" y="6503988"/>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39941"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6DC203C2-6A82-4A80-AE0B-628187660178}" type="slidenum">
              <a:rPr lang="en-US" sz="1000">
                <a:solidFill>
                  <a:schemeClr val="bg1"/>
                </a:solidFill>
              </a:rPr>
              <a:pPr algn="r" eaLnBrk="0" hangingPunct="0">
                <a:lnSpc>
                  <a:spcPct val="100000"/>
                </a:lnSpc>
              </a:pPr>
              <a:t>61</a:t>
            </a:fld>
            <a:endParaRPr lang="en-US" sz="1000">
              <a:solidFill>
                <a:schemeClr val="bg1"/>
              </a:solidFill>
            </a:endParaRPr>
          </a:p>
        </p:txBody>
      </p:sp>
      <p:pic>
        <p:nvPicPr>
          <p:cNvPr id="39942" name="Content Placeholder 5" descr="ons melkwegstelsel.jpg"/>
          <p:cNvPicPr>
            <a:picLocks noChangeAspect="1"/>
          </p:cNvPicPr>
          <p:nvPr/>
        </p:nvPicPr>
        <p:blipFill>
          <a:blip r:embed="rId3" cstate="print"/>
          <a:srcRect/>
          <a:stretch>
            <a:fillRect/>
          </a:stretch>
        </p:blipFill>
        <p:spPr bwMode="auto">
          <a:xfrm>
            <a:off x="3924300" y="2060575"/>
            <a:ext cx="4822825" cy="4629150"/>
          </a:xfrm>
          <a:prstGeom prst="rect">
            <a:avLst/>
          </a:prstGeom>
          <a:noFill/>
          <a:ln w="9525">
            <a:noFill/>
            <a:miter lim="800000"/>
            <a:headEnd/>
            <a:tailEnd/>
          </a:ln>
        </p:spPr>
      </p:pic>
      <p:cxnSp>
        <p:nvCxnSpPr>
          <p:cNvPr id="39943" name="Straight Arrow Connector 13"/>
          <p:cNvCxnSpPr>
            <a:cxnSpLocks noChangeShapeType="1"/>
          </p:cNvCxnSpPr>
          <p:nvPr/>
        </p:nvCxnSpPr>
        <p:spPr bwMode="auto">
          <a:xfrm rot="5400000" flipH="1" flipV="1">
            <a:off x="1404143" y="4364832"/>
            <a:ext cx="4608513" cy="0"/>
          </a:xfrm>
          <a:prstGeom prst="straightConnector1">
            <a:avLst/>
          </a:prstGeom>
          <a:noFill/>
          <a:ln w="9525">
            <a:solidFill>
              <a:schemeClr val="tx2"/>
            </a:solidFill>
            <a:round/>
            <a:headEnd type="arrow" w="med" len="med"/>
            <a:tailEnd type="arrow" w="med" len="med"/>
          </a:ln>
        </p:spPr>
      </p:cxnSp>
      <p:sp>
        <p:nvSpPr>
          <p:cNvPr id="39944" name="Oval 7"/>
          <p:cNvSpPr>
            <a:spLocks noChangeArrowheads="1"/>
          </p:cNvSpPr>
          <p:nvPr/>
        </p:nvSpPr>
        <p:spPr bwMode="auto">
          <a:xfrm>
            <a:off x="0" y="3357563"/>
            <a:ext cx="936625" cy="503237"/>
          </a:xfrm>
          <a:prstGeom prst="ellipse">
            <a:avLst/>
          </a:prstGeom>
          <a:noFill/>
          <a:ln w="25400" algn="ctr">
            <a:solidFill>
              <a:schemeClr val="accent1"/>
            </a:solidFill>
            <a:round/>
            <a:headEnd/>
            <a:tailEnd/>
          </a:ln>
        </p:spPr>
        <p:txBody>
          <a:bodyPr lIns="0" tIns="0" rIns="0" bIns="0"/>
          <a:lstStyle/>
          <a:p>
            <a:endParaRPr lang="nl-NL"/>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p:txBody>
          <a:bodyPr/>
          <a:lstStyle/>
          <a:p>
            <a:r>
              <a:rPr lang="nl-NL" smtClean="0">
                <a:ea typeface="ＭＳ Ｐゴシック" pitchFamily="34" charset="-128"/>
              </a:rPr>
              <a:t>pulsar</a:t>
            </a:r>
          </a:p>
        </p:txBody>
      </p:sp>
      <p:sp>
        <p:nvSpPr>
          <p:cNvPr id="3" name="Content Placeholder 2"/>
          <p:cNvSpPr>
            <a:spLocks noGrp="1"/>
          </p:cNvSpPr>
          <p:nvPr>
            <p:ph idx="4294967295"/>
          </p:nvPr>
        </p:nvSpPr>
        <p:spPr>
          <a:xfrm>
            <a:off x="395288" y="1557338"/>
            <a:ext cx="8151812" cy="4689475"/>
          </a:xfrm>
        </p:spPr>
        <p:txBody>
          <a:bodyPr/>
          <a:lstStyle/>
          <a:p>
            <a:pPr>
              <a:buFont typeface="Wingdings" charset="2"/>
              <a:buNone/>
              <a:defRPr/>
            </a:pPr>
            <a:r>
              <a:rPr lang="nl-NL" dirty="0" smtClean="0">
                <a:solidFill>
                  <a:schemeClr val="bg1"/>
                </a:solidFill>
              </a:rPr>
              <a:t>5</a:t>
            </a:r>
            <a:r>
              <a:rPr lang="nl-NL" dirty="0" smtClean="0"/>
              <a:t> Welke bewering over een pulsar is waar?</a:t>
            </a:r>
          </a:p>
          <a:p>
            <a:pPr>
              <a:buFont typeface="Wingdings" charset="2"/>
              <a:buChar char="§"/>
              <a:defRPr/>
            </a:pPr>
            <a:endParaRPr lang="nl-NL" dirty="0" smtClean="0"/>
          </a:p>
          <a:p>
            <a:pPr marL="457200" indent="-457200">
              <a:buFont typeface="+mj-lt"/>
              <a:buAutoNum type="alphaUcPeriod"/>
              <a:defRPr/>
            </a:pPr>
            <a:r>
              <a:rPr lang="nl-NL" dirty="0" smtClean="0"/>
              <a:t>Een pulsar is een neutronenster</a:t>
            </a:r>
          </a:p>
          <a:p>
            <a:pPr marL="457200" indent="-457200">
              <a:buFont typeface="+mj-lt"/>
              <a:buAutoNum type="alphaUcPeriod"/>
              <a:defRPr/>
            </a:pPr>
            <a:r>
              <a:rPr lang="nl-NL" dirty="0" smtClean="0"/>
              <a:t>Een pulsar kan in 1 seconde 1000 keer om zijn eigen as draaien</a:t>
            </a:r>
          </a:p>
          <a:p>
            <a:pPr marL="457200" indent="-457200">
              <a:buFont typeface="+mj-lt"/>
              <a:buAutoNum type="alphaUcPeriod"/>
              <a:defRPr/>
            </a:pPr>
            <a:r>
              <a:rPr lang="nl-NL" dirty="0" smtClean="0"/>
              <a:t>Een pulsar lijkt op een vuurtoren, maar zendt in plaats van zichtbare golven, radiogolven uit. </a:t>
            </a:r>
          </a:p>
          <a:p>
            <a:pPr marL="457200" indent="-457200">
              <a:buFont typeface="+mj-lt"/>
              <a:buAutoNum type="alphaUcPeriod"/>
              <a:defRPr/>
            </a:pPr>
            <a:r>
              <a:rPr lang="nl-NL" dirty="0" smtClean="0"/>
              <a:t>Alle beweringen zijn waar</a:t>
            </a:r>
            <a:endParaRPr lang="nl-NL" dirty="0"/>
          </a:p>
        </p:txBody>
      </p:sp>
      <p:sp>
        <p:nvSpPr>
          <p:cNvPr id="40964"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40965"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EBE56A32-9BD7-434D-81CE-2FBF482AEF51}" type="slidenum">
              <a:rPr lang="en-US" sz="1000">
                <a:solidFill>
                  <a:schemeClr val="bg1"/>
                </a:solidFill>
              </a:rPr>
              <a:pPr algn="r" eaLnBrk="0" hangingPunct="0">
                <a:lnSpc>
                  <a:spcPct val="100000"/>
                </a:lnSpc>
              </a:pPr>
              <a:t>62</a:t>
            </a:fld>
            <a:endParaRPr lang="en-US" sz="1000">
              <a:solidFill>
                <a:schemeClr val="bg1"/>
              </a:solidFill>
            </a:endParaRPr>
          </a:p>
        </p:txBody>
      </p:sp>
      <p:sp>
        <p:nvSpPr>
          <p:cNvPr id="40966" name="Oval 8"/>
          <p:cNvSpPr>
            <a:spLocks noChangeArrowheads="1"/>
          </p:cNvSpPr>
          <p:nvPr/>
        </p:nvSpPr>
        <p:spPr bwMode="auto">
          <a:xfrm>
            <a:off x="0" y="4581525"/>
            <a:ext cx="936625" cy="503238"/>
          </a:xfrm>
          <a:prstGeom prst="ellipse">
            <a:avLst/>
          </a:prstGeom>
          <a:noFill/>
          <a:ln w="25400" algn="ctr">
            <a:solidFill>
              <a:schemeClr val="accent1"/>
            </a:solidFill>
            <a:round/>
            <a:headEnd/>
            <a:tailEnd/>
          </a:ln>
        </p:spPr>
        <p:txBody>
          <a:bodyPr lIns="0" tIns="0" rIns="0" bIns="0"/>
          <a:lstStyle/>
          <a:p>
            <a:endParaRPr lang="nl-NL"/>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p:txBody>
          <a:bodyPr/>
          <a:lstStyle/>
          <a:p>
            <a:r>
              <a:rPr lang="nl-NL" smtClean="0">
                <a:ea typeface="ＭＳ Ｐゴシック" pitchFamily="34" charset="-128"/>
              </a:rPr>
              <a:t>pulsars</a:t>
            </a:r>
          </a:p>
        </p:txBody>
      </p:sp>
      <p:sp>
        <p:nvSpPr>
          <p:cNvPr id="41987"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41988"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F580B46F-E3EA-47CA-B45D-377930E3061F}" type="slidenum">
              <a:rPr lang="en-US" sz="1000">
                <a:solidFill>
                  <a:schemeClr val="bg1"/>
                </a:solidFill>
              </a:rPr>
              <a:pPr algn="r" eaLnBrk="0" hangingPunct="0">
                <a:lnSpc>
                  <a:spcPct val="100000"/>
                </a:lnSpc>
              </a:pPr>
              <a:t>63</a:t>
            </a:fld>
            <a:endParaRPr lang="en-US" sz="1000">
              <a:solidFill>
                <a:schemeClr val="bg1"/>
              </a:solidFill>
            </a:endParaRPr>
          </a:p>
        </p:txBody>
      </p:sp>
      <p:pic>
        <p:nvPicPr>
          <p:cNvPr id="41989" name="Picture 7" descr="http://t0.gstatic.com/images?q=tbn:ANd9GcQ9ItU3h_7Z4gxzc6i4EHlNIEIEOK0Y9rc4EdmwSLeL3f05FoU&amp;t=1&amp;usg=__yC8nlpj4Qdl57tnx7BGXmccc0JQ="/>
          <p:cNvPicPr>
            <a:picLocks noChangeAspect="1" noChangeArrowheads="1"/>
          </p:cNvPicPr>
          <p:nvPr/>
        </p:nvPicPr>
        <p:blipFill>
          <a:blip r:embed="rId4" cstate="print"/>
          <a:srcRect/>
          <a:stretch>
            <a:fillRect/>
          </a:stretch>
        </p:blipFill>
        <p:spPr bwMode="auto">
          <a:xfrm>
            <a:off x="539750" y="1341438"/>
            <a:ext cx="4032250" cy="4649787"/>
          </a:xfrm>
          <a:prstGeom prst="rect">
            <a:avLst/>
          </a:prstGeom>
          <a:noFill/>
          <a:ln w="9525">
            <a:noFill/>
            <a:miter lim="800000"/>
            <a:headEnd/>
            <a:tailEnd/>
          </a:ln>
        </p:spPr>
      </p:pic>
      <p:pic>
        <p:nvPicPr>
          <p:cNvPr id="91142" name="Content Placeholder 91141">
            <a:hlinkClick r:id="" action="ppaction://media"/>
          </p:cNvPr>
          <p:cNvPicPr>
            <a:picLocks noGrp="1" noChangeAspect="1" noChangeArrowheads="1"/>
          </p:cNvPicPr>
          <p:nvPr>
            <p:ph idx="4294967295"/>
            <a:quickTimeFile r:link="rId1"/>
          </p:nvPr>
        </p:nvPicPr>
        <p:blipFill>
          <a:blip r:embed="rId5" cstate="print"/>
          <a:srcRect/>
          <a:stretch>
            <a:fillRect/>
          </a:stretch>
        </p:blipFill>
        <p:spPr>
          <a:xfrm>
            <a:off x="5003800" y="3573463"/>
            <a:ext cx="3648075" cy="2735262"/>
          </a:xfrm>
          <a:ln>
            <a:solidFill>
              <a:srgbClr val="5F5F5F"/>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11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1142"/>
                </p:tgtEl>
              </p:cMediaNode>
            </p:video>
            <p:seq concurrent="1" nextAc="seek">
              <p:cTn id="8" restart="whenNotActive" fill="hold" evtFilter="cancelBubble" nodeType="interactiveSeq">
                <p:stCondLst>
                  <p:cond evt="onClick" delay="0">
                    <p:tgtEl>
                      <p:spTgt spid="9114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1142"/>
                                        </p:tgtEl>
                                      </p:cBhvr>
                                    </p:cmd>
                                  </p:childTnLst>
                                </p:cTn>
                              </p:par>
                            </p:childTnLst>
                          </p:cTn>
                        </p:par>
                      </p:childTnLst>
                    </p:cTn>
                  </p:par>
                </p:childTnLst>
              </p:cTn>
              <p:nextCondLst>
                <p:cond evt="onClick" delay="0">
                  <p:tgtEl>
                    <p:spTgt spid="9114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r>
              <a:rPr lang="nl-NL" smtClean="0">
                <a:ea typeface="ＭＳ Ｐゴシック" pitchFamily="34" charset="-128"/>
              </a:rPr>
              <a:t>Hubble</a:t>
            </a:r>
          </a:p>
        </p:txBody>
      </p:sp>
      <p:sp>
        <p:nvSpPr>
          <p:cNvPr id="43011" name="Content Placeholder 2"/>
          <p:cNvSpPr>
            <a:spLocks noGrp="1"/>
          </p:cNvSpPr>
          <p:nvPr>
            <p:ph idx="4294967295"/>
          </p:nvPr>
        </p:nvSpPr>
        <p:spPr/>
        <p:txBody>
          <a:bodyPr/>
          <a:lstStyle/>
          <a:p>
            <a:pPr>
              <a:buFont typeface="Wingdings" pitchFamily="2" charset="2"/>
              <a:buNone/>
            </a:pPr>
            <a:r>
              <a:rPr lang="nl-NL" smtClean="0">
                <a:solidFill>
                  <a:schemeClr val="bg1"/>
                </a:solidFill>
                <a:ea typeface="ＭＳ Ｐゴシック" pitchFamily="34" charset="-128"/>
              </a:rPr>
              <a:t>6   </a:t>
            </a:r>
            <a:r>
              <a:rPr lang="nl-NL" smtClean="0">
                <a:ea typeface="ＭＳ Ｐゴシック" pitchFamily="34" charset="-128"/>
              </a:rPr>
              <a:t>Wat is de wet van Hubble?</a:t>
            </a:r>
          </a:p>
          <a:p>
            <a:pPr>
              <a:buFont typeface="Verdana" pitchFamily="34" charset="0"/>
              <a:buAutoNum type="alphaUcPeriod"/>
            </a:pPr>
            <a:r>
              <a:rPr lang="nl-NL" smtClean="0">
                <a:ea typeface="ＭＳ Ｐゴシック" pitchFamily="34" charset="-128"/>
              </a:rPr>
              <a:t>De relatie tussen de massa en de maximale grootte van een zwart gat</a:t>
            </a:r>
          </a:p>
          <a:p>
            <a:pPr>
              <a:buFont typeface="Verdana" pitchFamily="34" charset="0"/>
              <a:buAutoNum type="alphaUcPeriod"/>
            </a:pPr>
            <a:r>
              <a:rPr lang="nl-NL" smtClean="0">
                <a:ea typeface="ＭＳ Ｐゴシック" pitchFamily="34" charset="-128"/>
              </a:rPr>
              <a:t>De relatie tussen de snelheid van een object in het heelal en de afstand ten opzichte van de plaats waar wij ons bevinden.</a:t>
            </a:r>
          </a:p>
          <a:p>
            <a:pPr>
              <a:buFont typeface="Verdana" pitchFamily="34" charset="0"/>
              <a:buAutoNum type="alphaUcPeriod"/>
            </a:pPr>
            <a:r>
              <a:rPr lang="nl-NL" smtClean="0">
                <a:ea typeface="ＭＳ Ｐゴシック" pitchFamily="34" charset="-128"/>
              </a:rPr>
              <a:t>Een wet die iets zegt over het aantal sterren in het heelal</a:t>
            </a:r>
          </a:p>
          <a:p>
            <a:pPr>
              <a:buFont typeface="Verdana" pitchFamily="34" charset="0"/>
              <a:buAutoNum type="alphaUcPeriod"/>
            </a:pPr>
            <a:r>
              <a:rPr lang="nl-NL" smtClean="0">
                <a:ea typeface="ＭＳ Ｐゴシック" pitchFamily="34" charset="-128"/>
              </a:rPr>
              <a:t>Een wet die de Amerikanen hebben opgesteld naar aanleiding van de lancering van de Hubble ruimte telescoop. </a:t>
            </a:r>
          </a:p>
          <a:p>
            <a:pPr>
              <a:buFont typeface="Verdana" pitchFamily="34" charset="0"/>
              <a:buAutoNum type="alphaUcPeriod"/>
            </a:pPr>
            <a:endParaRPr lang="nl-NL" smtClean="0">
              <a:ea typeface="ＭＳ Ｐゴシック" pitchFamily="34" charset="-128"/>
            </a:endParaRPr>
          </a:p>
          <a:p>
            <a:pPr>
              <a:buFont typeface="Verdana" pitchFamily="34" charset="0"/>
              <a:buAutoNum type="alphaUcPeriod"/>
            </a:pPr>
            <a:endParaRPr lang="nl-NL" smtClean="0">
              <a:ea typeface="ＭＳ Ｐゴシック" pitchFamily="34" charset="-128"/>
            </a:endParaRPr>
          </a:p>
        </p:txBody>
      </p:sp>
      <p:sp>
        <p:nvSpPr>
          <p:cNvPr id="43012"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43013"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A739A0C6-36B7-4170-AC99-761D3E4442A9}" type="slidenum">
              <a:rPr lang="en-US" sz="1000">
                <a:solidFill>
                  <a:schemeClr val="bg1"/>
                </a:solidFill>
              </a:rPr>
              <a:pPr algn="r" eaLnBrk="0" hangingPunct="0">
                <a:lnSpc>
                  <a:spcPct val="100000"/>
                </a:lnSpc>
              </a:pPr>
              <a:t>64</a:t>
            </a:fld>
            <a:endParaRPr lang="en-US" sz="1000">
              <a:solidFill>
                <a:schemeClr val="bg1"/>
              </a:solidFill>
            </a:endParaRPr>
          </a:p>
        </p:txBody>
      </p:sp>
      <p:sp>
        <p:nvSpPr>
          <p:cNvPr id="43014" name="Oval 5"/>
          <p:cNvSpPr>
            <a:spLocks noChangeArrowheads="1"/>
          </p:cNvSpPr>
          <p:nvPr/>
        </p:nvSpPr>
        <p:spPr bwMode="auto">
          <a:xfrm>
            <a:off x="0" y="2781300"/>
            <a:ext cx="936625" cy="503238"/>
          </a:xfrm>
          <a:prstGeom prst="ellipse">
            <a:avLst/>
          </a:prstGeom>
          <a:noFill/>
          <a:ln w="25400" algn="ctr">
            <a:solidFill>
              <a:schemeClr val="accent1"/>
            </a:solidFill>
            <a:round/>
            <a:headEnd/>
            <a:tailEnd/>
          </a:ln>
        </p:spPr>
        <p:txBody>
          <a:bodyPr lIns="0" tIns="0" rIns="0" bIns="0"/>
          <a:lstStyle/>
          <a:p>
            <a:endParaRPr lang="nl-NL"/>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p:txBody>
          <a:bodyPr/>
          <a:lstStyle/>
          <a:p>
            <a:r>
              <a:rPr lang="nl-NL" smtClean="0">
                <a:ea typeface="ＭＳ Ｐゴシック" pitchFamily="34" charset="-128"/>
              </a:rPr>
              <a:t>De wet van Hubble</a:t>
            </a:r>
          </a:p>
        </p:txBody>
      </p:sp>
      <p:sp>
        <p:nvSpPr>
          <p:cNvPr id="44035"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44036"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2A00275A-9FF8-4014-BE42-6D92ABBB84CD}" type="slidenum">
              <a:rPr lang="en-US" sz="1000">
                <a:solidFill>
                  <a:schemeClr val="bg1"/>
                </a:solidFill>
              </a:rPr>
              <a:pPr algn="r" eaLnBrk="0" hangingPunct="0">
                <a:lnSpc>
                  <a:spcPct val="100000"/>
                </a:lnSpc>
              </a:pPr>
              <a:t>65</a:t>
            </a:fld>
            <a:endParaRPr lang="en-US" sz="1000">
              <a:solidFill>
                <a:schemeClr val="bg1"/>
              </a:solidFill>
            </a:endParaRPr>
          </a:p>
        </p:txBody>
      </p:sp>
      <p:pic>
        <p:nvPicPr>
          <p:cNvPr id="44037" name="Picture 9" descr="hubble_constant 3.gif"/>
          <p:cNvPicPr>
            <a:picLocks noChangeAspect="1"/>
          </p:cNvPicPr>
          <p:nvPr/>
        </p:nvPicPr>
        <p:blipFill>
          <a:blip r:embed="rId3" cstate="print"/>
          <a:srcRect/>
          <a:stretch>
            <a:fillRect/>
          </a:stretch>
        </p:blipFill>
        <p:spPr bwMode="auto">
          <a:xfrm>
            <a:off x="827088" y="1628775"/>
            <a:ext cx="7534275" cy="4665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p:txBody>
          <a:bodyPr/>
          <a:lstStyle/>
          <a:p>
            <a:r>
              <a:rPr lang="nl-NL" smtClean="0">
                <a:ea typeface="ＭＳ Ｐゴシック" pitchFamily="34" charset="-128"/>
              </a:rPr>
              <a:t>Radiogolven waarnemen</a:t>
            </a:r>
          </a:p>
        </p:txBody>
      </p:sp>
      <p:sp>
        <p:nvSpPr>
          <p:cNvPr id="45059" name="Content Placeholder 2"/>
          <p:cNvSpPr>
            <a:spLocks noGrp="1"/>
          </p:cNvSpPr>
          <p:nvPr>
            <p:ph idx="4294967295"/>
          </p:nvPr>
        </p:nvSpPr>
        <p:spPr/>
        <p:txBody>
          <a:bodyPr/>
          <a:lstStyle/>
          <a:p>
            <a:pPr>
              <a:buFont typeface="Wingdings" pitchFamily="2" charset="2"/>
              <a:buNone/>
            </a:pPr>
            <a:r>
              <a:rPr lang="nl-NL" smtClean="0">
                <a:solidFill>
                  <a:schemeClr val="bg1"/>
                </a:solidFill>
                <a:ea typeface="ＭＳ Ｐゴシック" pitchFamily="34" charset="-128"/>
              </a:rPr>
              <a:t>7  </a:t>
            </a:r>
            <a:r>
              <a:rPr lang="nl-NL" smtClean="0">
                <a:ea typeface="ＭＳ Ｐゴシック" pitchFamily="34" charset="-128"/>
              </a:rPr>
              <a:t>Wanneer kun je radiogolven met de Westerbork telescoop      waarnemen?</a:t>
            </a:r>
          </a:p>
          <a:p>
            <a:pPr>
              <a:buFont typeface="Verdana" pitchFamily="34" charset="0"/>
              <a:buAutoNum type="alphaUcPeriod"/>
            </a:pPr>
            <a:r>
              <a:rPr lang="nl-NL" smtClean="0">
                <a:ea typeface="ＭＳ Ｐゴシック" pitchFamily="34" charset="-128"/>
              </a:rPr>
              <a:t>Altijd</a:t>
            </a:r>
          </a:p>
          <a:p>
            <a:pPr>
              <a:buFont typeface="Verdana" pitchFamily="34" charset="0"/>
              <a:buAutoNum type="alphaUcPeriod"/>
            </a:pPr>
            <a:r>
              <a:rPr lang="nl-NL" smtClean="0">
                <a:ea typeface="ＭＳ Ｐゴシック" pitchFamily="34" charset="-128"/>
              </a:rPr>
              <a:t>Alleen als het niet bewolkt is</a:t>
            </a:r>
          </a:p>
          <a:p>
            <a:pPr>
              <a:buFont typeface="Verdana" pitchFamily="34" charset="0"/>
              <a:buAutoNum type="alphaUcPeriod"/>
            </a:pPr>
            <a:r>
              <a:rPr lang="nl-NL" smtClean="0">
                <a:ea typeface="ＭＳ Ｐゴシック" pitchFamily="34" charset="-128"/>
              </a:rPr>
              <a:t>Alleen overdag</a:t>
            </a:r>
          </a:p>
          <a:p>
            <a:pPr>
              <a:buFont typeface="Verdana" pitchFamily="34" charset="0"/>
              <a:buAutoNum type="alphaUcPeriod"/>
            </a:pPr>
            <a:r>
              <a:rPr lang="nl-NL" smtClean="0">
                <a:ea typeface="ＭＳ Ｐゴシック" pitchFamily="34" charset="-128"/>
              </a:rPr>
              <a:t>Alleen ‘s nachts</a:t>
            </a:r>
          </a:p>
        </p:txBody>
      </p:sp>
      <p:sp>
        <p:nvSpPr>
          <p:cNvPr id="45060"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45061"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92B063AD-01F5-488D-92F8-1F854EF28A43}" type="slidenum">
              <a:rPr lang="en-US" sz="1000">
                <a:solidFill>
                  <a:schemeClr val="bg1"/>
                </a:solidFill>
              </a:rPr>
              <a:pPr algn="r" eaLnBrk="0" hangingPunct="0">
                <a:lnSpc>
                  <a:spcPct val="100000"/>
                </a:lnSpc>
              </a:pPr>
              <a:t>66</a:t>
            </a:fld>
            <a:endParaRPr lang="en-US" sz="1000">
              <a:solidFill>
                <a:schemeClr val="bg1"/>
              </a:solidFill>
            </a:endParaRPr>
          </a:p>
        </p:txBody>
      </p:sp>
      <p:pic>
        <p:nvPicPr>
          <p:cNvPr id="45062" name="Content Placeholder 7" descr="absorptie atmosfeer.jpg"/>
          <p:cNvPicPr>
            <a:picLocks noChangeAspect="1"/>
          </p:cNvPicPr>
          <p:nvPr/>
        </p:nvPicPr>
        <p:blipFill>
          <a:blip r:embed="rId2" cstate="print"/>
          <a:srcRect/>
          <a:stretch>
            <a:fillRect/>
          </a:stretch>
        </p:blipFill>
        <p:spPr bwMode="auto">
          <a:xfrm>
            <a:off x="3059113" y="3213100"/>
            <a:ext cx="5753100" cy="3476625"/>
          </a:xfrm>
          <a:prstGeom prst="rect">
            <a:avLst/>
          </a:prstGeom>
          <a:noFill/>
          <a:ln w="9525">
            <a:noFill/>
            <a:miter lim="800000"/>
            <a:headEnd/>
            <a:tailEnd/>
          </a:ln>
        </p:spPr>
      </p:pic>
      <p:sp>
        <p:nvSpPr>
          <p:cNvPr id="45063" name="Oval 7"/>
          <p:cNvSpPr>
            <a:spLocks noChangeArrowheads="1"/>
          </p:cNvSpPr>
          <p:nvPr/>
        </p:nvSpPr>
        <p:spPr bwMode="auto">
          <a:xfrm>
            <a:off x="0" y="2349500"/>
            <a:ext cx="936625" cy="503238"/>
          </a:xfrm>
          <a:prstGeom prst="ellipse">
            <a:avLst/>
          </a:prstGeom>
          <a:noFill/>
          <a:ln w="25400" algn="ctr">
            <a:solidFill>
              <a:schemeClr val="accent1"/>
            </a:solidFill>
            <a:round/>
            <a:headEnd/>
            <a:tailEnd/>
          </a:ln>
        </p:spPr>
        <p:txBody>
          <a:bodyPr lIns="0" tIns="0" rIns="0" bIns="0"/>
          <a:lstStyle/>
          <a:p>
            <a:endParaRPr lang="nl-NL"/>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p:txBody>
          <a:bodyPr/>
          <a:lstStyle/>
          <a:p>
            <a:r>
              <a:rPr lang="nl-NL" smtClean="0">
                <a:ea typeface="ＭＳ Ｐゴシック" pitchFamily="34" charset="-128"/>
              </a:rPr>
              <a:t>Antwoorden Quiz</a:t>
            </a:r>
          </a:p>
        </p:txBody>
      </p:sp>
      <p:sp>
        <p:nvSpPr>
          <p:cNvPr id="46083" name="Content Placeholder 2"/>
          <p:cNvSpPr>
            <a:spLocks noGrp="1"/>
          </p:cNvSpPr>
          <p:nvPr>
            <p:ph idx="4294967295"/>
          </p:nvPr>
        </p:nvSpPr>
        <p:spPr>
          <a:xfrm>
            <a:off x="468313" y="1412875"/>
            <a:ext cx="8151812" cy="3384550"/>
          </a:xfrm>
        </p:spPr>
        <p:txBody>
          <a:bodyPr/>
          <a:lstStyle/>
          <a:p>
            <a:pPr>
              <a:buFont typeface="Wingdings" pitchFamily="2" charset="2"/>
              <a:buNone/>
            </a:pPr>
            <a:r>
              <a:rPr lang="nl-NL" smtClean="0">
                <a:ea typeface="ＭＳ Ｐゴシック" pitchFamily="34" charset="-128"/>
              </a:rPr>
              <a:t>Goede antwoorden:</a:t>
            </a:r>
          </a:p>
          <a:p>
            <a:pPr>
              <a:buFont typeface="Wingdings" pitchFamily="2" charset="2"/>
              <a:buNone/>
            </a:pPr>
            <a:r>
              <a:rPr lang="nl-NL" smtClean="0">
                <a:ea typeface="ＭＳ Ｐゴシック" pitchFamily="34" charset="-128"/>
              </a:rPr>
              <a:t>1 B</a:t>
            </a:r>
          </a:p>
          <a:p>
            <a:pPr>
              <a:buFont typeface="Wingdings" pitchFamily="2" charset="2"/>
              <a:buNone/>
            </a:pPr>
            <a:r>
              <a:rPr lang="nl-NL" smtClean="0">
                <a:ea typeface="ＭＳ Ｐゴシック" pitchFamily="34" charset="-128"/>
              </a:rPr>
              <a:t>2 C</a:t>
            </a:r>
          </a:p>
          <a:p>
            <a:pPr>
              <a:buFont typeface="Wingdings" pitchFamily="2" charset="2"/>
              <a:buNone/>
            </a:pPr>
            <a:r>
              <a:rPr lang="nl-NL" smtClean="0">
                <a:ea typeface="ＭＳ Ｐゴシック" pitchFamily="34" charset="-128"/>
              </a:rPr>
              <a:t>3 A</a:t>
            </a:r>
          </a:p>
          <a:p>
            <a:pPr>
              <a:buFont typeface="Wingdings" pitchFamily="2" charset="2"/>
              <a:buNone/>
            </a:pPr>
            <a:r>
              <a:rPr lang="nl-NL" smtClean="0">
                <a:ea typeface="ＭＳ Ｐゴシック" pitchFamily="34" charset="-128"/>
              </a:rPr>
              <a:t>4 C</a:t>
            </a:r>
          </a:p>
          <a:p>
            <a:pPr>
              <a:buFont typeface="Wingdings" pitchFamily="2" charset="2"/>
              <a:buNone/>
            </a:pPr>
            <a:r>
              <a:rPr lang="nl-NL" smtClean="0">
                <a:ea typeface="ＭＳ Ｐゴシック" pitchFamily="34" charset="-128"/>
              </a:rPr>
              <a:t>5 D</a:t>
            </a:r>
          </a:p>
          <a:p>
            <a:pPr>
              <a:buFont typeface="Wingdings" pitchFamily="2" charset="2"/>
              <a:buNone/>
            </a:pPr>
            <a:r>
              <a:rPr lang="nl-NL" smtClean="0">
                <a:ea typeface="ＭＳ Ｐゴシック" pitchFamily="34" charset="-128"/>
              </a:rPr>
              <a:t>6 B</a:t>
            </a:r>
          </a:p>
          <a:p>
            <a:pPr>
              <a:buFont typeface="Wingdings" pitchFamily="2" charset="2"/>
              <a:buNone/>
            </a:pPr>
            <a:r>
              <a:rPr lang="nl-NL" smtClean="0">
                <a:ea typeface="ＭＳ Ｐゴシック" pitchFamily="34" charset="-128"/>
              </a:rPr>
              <a:t>7 A</a:t>
            </a:r>
          </a:p>
          <a:p>
            <a:endParaRPr lang="nl-NL" smtClean="0">
              <a:ea typeface="ＭＳ Ｐゴシック" pitchFamily="34" charset="-128"/>
            </a:endParaRPr>
          </a:p>
        </p:txBody>
      </p:sp>
      <p:sp>
        <p:nvSpPr>
          <p:cNvPr id="46084" name="Footer Placeholder 3"/>
          <p:cNvSpPr txBox="1">
            <a:spLocks noGrp="1"/>
          </p:cNvSpPr>
          <p:nvPr/>
        </p:nvSpPr>
        <p:spPr bwMode="auto">
          <a:xfrm>
            <a:off x="427038" y="6477000"/>
            <a:ext cx="5897562" cy="381000"/>
          </a:xfrm>
          <a:prstGeom prst="rect">
            <a:avLst/>
          </a:prstGeom>
          <a:noFill/>
          <a:ln w="9525">
            <a:noFill/>
            <a:miter lim="800000"/>
            <a:headEnd/>
            <a:tailEnd/>
          </a:ln>
        </p:spPr>
        <p:txBody>
          <a:bodyPr lIns="0" tIns="0" rIns="0" bIns="0"/>
          <a:lstStyle/>
          <a:p>
            <a:r>
              <a:rPr lang="en-US" sz="900">
                <a:solidFill>
                  <a:schemeClr val="bg1"/>
                </a:solidFill>
              </a:rPr>
              <a:t> </a:t>
            </a:r>
          </a:p>
        </p:txBody>
      </p:sp>
      <p:sp>
        <p:nvSpPr>
          <p:cNvPr id="46085" name="Slide Number Placeholder 4"/>
          <p:cNvSpPr txBox="1">
            <a:spLocks noGrp="1"/>
          </p:cNvSpPr>
          <p:nvPr/>
        </p:nvSpPr>
        <p:spPr bwMode="auto">
          <a:xfrm>
            <a:off x="7366000" y="6477000"/>
            <a:ext cx="1219200" cy="381000"/>
          </a:xfrm>
          <a:prstGeom prst="rect">
            <a:avLst/>
          </a:prstGeom>
          <a:noFill/>
          <a:ln w="9525">
            <a:noFill/>
            <a:miter lim="800000"/>
            <a:headEnd/>
            <a:tailEnd/>
          </a:ln>
        </p:spPr>
        <p:txBody>
          <a:bodyPr lIns="0" tIns="0" rIns="0" bIns="0"/>
          <a:lstStyle/>
          <a:p>
            <a:pPr algn="r" eaLnBrk="0" hangingPunct="0">
              <a:lnSpc>
                <a:spcPct val="100000"/>
              </a:lnSpc>
            </a:pPr>
            <a:fld id="{6D5986F0-7156-487E-9E30-3288F36AC280}" type="slidenum">
              <a:rPr lang="en-US" sz="1000">
                <a:solidFill>
                  <a:schemeClr val="bg1"/>
                </a:solidFill>
              </a:rPr>
              <a:pPr algn="r" eaLnBrk="0" hangingPunct="0">
                <a:lnSpc>
                  <a:spcPct val="100000"/>
                </a:lnSpc>
              </a:pPr>
              <a:t>67</a:t>
            </a:fld>
            <a:endParaRPr lang="en-US" sz="1000">
              <a:solidFill>
                <a:schemeClr val="bg1"/>
              </a:solidFill>
            </a:endParaRPr>
          </a:p>
        </p:txBody>
      </p:sp>
      <p:sp>
        <p:nvSpPr>
          <p:cNvPr id="6" name="TextBox 5"/>
          <p:cNvSpPr txBox="1">
            <a:spLocks noChangeArrowheads="1"/>
          </p:cNvSpPr>
          <p:nvPr/>
        </p:nvSpPr>
        <p:spPr bwMode="auto">
          <a:xfrm>
            <a:off x="3492500" y="2565400"/>
            <a:ext cx="5400675" cy="1651000"/>
          </a:xfrm>
          <a:prstGeom prst="rect">
            <a:avLst/>
          </a:prstGeom>
          <a:noFill/>
          <a:ln w="9525">
            <a:noFill/>
            <a:miter lim="800000"/>
            <a:headEnd/>
            <a:tailEnd/>
          </a:ln>
        </p:spPr>
        <p:txBody>
          <a:bodyPr>
            <a:spAutoFit/>
          </a:bodyPr>
          <a:lstStyle/>
          <a:p>
            <a:pPr algn="ctr"/>
            <a:r>
              <a:rPr lang="nl-NL" sz="2000">
                <a:solidFill>
                  <a:schemeClr val="tx2"/>
                </a:solidFill>
              </a:rPr>
              <a:t>Wie heeft alle antwoorden goed?</a:t>
            </a:r>
          </a:p>
          <a:p>
            <a:pPr algn="ctr"/>
            <a:r>
              <a:rPr lang="nl-NL" sz="2000">
                <a:solidFill>
                  <a:schemeClr val="tx2"/>
                </a:solidFill>
              </a:rPr>
              <a:t>of</a:t>
            </a:r>
          </a:p>
          <a:p>
            <a:pPr algn="ctr"/>
            <a:r>
              <a:rPr lang="nl-NL" sz="2000">
                <a:solidFill>
                  <a:schemeClr val="tx2"/>
                </a:solidFill>
              </a:rPr>
              <a:t>Wie heeft de meeste antwoorden goed?</a:t>
            </a:r>
          </a:p>
          <a:p>
            <a:pPr algn="ctr"/>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pPr eaLnBrk="1" hangingPunct="1"/>
            <a:r>
              <a:rPr lang="nl-NL" smtClean="0">
                <a:ea typeface="ＭＳ Ｐゴシック" pitchFamily="34" charset="-128"/>
              </a:rPr>
              <a:t>Doel: Ontdekkingen mogelijk maken</a:t>
            </a:r>
          </a:p>
        </p:txBody>
      </p:sp>
      <p:sp>
        <p:nvSpPr>
          <p:cNvPr id="6147"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6148" name="Tijdelijke aanduiding voor dianummer 4"/>
          <p:cNvSpPr>
            <a:spLocks noGrp="1"/>
          </p:cNvSpPr>
          <p:nvPr>
            <p:ph type="sldNum" sz="quarter" idx="12"/>
          </p:nvPr>
        </p:nvSpPr>
        <p:spPr>
          <a:noFill/>
        </p:spPr>
        <p:txBody>
          <a:bodyPr/>
          <a:lstStyle/>
          <a:p>
            <a:fld id="{EA59830D-853B-4672-9948-A2B3A658CAC7}" type="slidenum">
              <a:rPr lang="en-US" smtClean="0"/>
              <a:pPr/>
              <a:t>7</a:t>
            </a:fld>
            <a:endParaRPr lang="en-US" smtClean="0"/>
          </a:p>
        </p:txBody>
      </p:sp>
      <p:pic>
        <p:nvPicPr>
          <p:cNvPr id="6149" name="Picture 5" descr="DSCN5904"/>
          <p:cNvPicPr>
            <a:picLocks noChangeAspect="1" noChangeArrowheads="1"/>
          </p:cNvPicPr>
          <p:nvPr/>
        </p:nvPicPr>
        <p:blipFill>
          <a:blip r:embed="rId3" cstate="print"/>
          <a:srcRect/>
          <a:stretch>
            <a:fillRect/>
          </a:stretch>
        </p:blipFill>
        <p:spPr bwMode="auto">
          <a:xfrm>
            <a:off x="6715125" y="1357313"/>
            <a:ext cx="2160588" cy="1620837"/>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6786563" y="4429125"/>
            <a:ext cx="2087562" cy="1571625"/>
          </a:xfrm>
          <a:prstGeom prst="rect">
            <a:avLst/>
          </a:prstGeom>
          <a:noFill/>
          <a:ln w="9525">
            <a:noFill/>
            <a:miter lim="800000"/>
            <a:headEnd/>
            <a:tailEnd/>
          </a:ln>
        </p:spPr>
      </p:pic>
      <p:sp>
        <p:nvSpPr>
          <p:cNvPr id="6151" name="Text Box 2"/>
          <p:cNvSpPr>
            <a:spLocks noGrp="1" noChangeArrowheads="1"/>
          </p:cNvSpPr>
          <p:nvPr>
            <p:ph idx="1"/>
          </p:nvPr>
        </p:nvSpPr>
        <p:spPr/>
        <p:txBody>
          <a:bodyPr/>
          <a:lstStyle/>
          <a:p>
            <a:pPr marL="192088" indent="-192088">
              <a:lnSpc>
                <a:spcPct val="90000"/>
              </a:lnSpc>
              <a:spcAft>
                <a:spcPts val="750"/>
              </a:spcAft>
              <a:buClr>
                <a:srgbClr val="FFFFFF"/>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nl-NL" smtClean="0">
              <a:solidFill>
                <a:srgbClr val="10207C"/>
              </a:solidFill>
              <a:ea typeface="ＭＳ Ｐゴシック" pitchFamily="34" charset="-128"/>
            </a:endParaRPr>
          </a:p>
          <a:p>
            <a:pPr marL="192088" indent="-192088">
              <a:lnSpc>
                <a:spcPct val="90000"/>
              </a:lnSpc>
              <a:spcAft>
                <a:spcPts val="750"/>
              </a:spcAft>
              <a:buClr>
                <a:srgbClr val="FFFFFF"/>
              </a:buClr>
              <a:buSzPct val="45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mtClean="0">
                <a:solidFill>
                  <a:srgbClr val="10207C"/>
                </a:solidFill>
                <a:ea typeface="ＭＳ Ｐゴシック" pitchFamily="34" charset="-128"/>
              </a:rPr>
              <a:t>Drentse telescopen in de wereldtop</a:t>
            </a:r>
          </a:p>
          <a:p>
            <a:pPr marL="1336675" lvl="2" indent="-193675">
              <a:spcAft>
                <a:spcPts val="750"/>
              </a:spcAft>
              <a:buClr>
                <a:srgbClr val="FFFFFF"/>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mtClean="0">
                <a:solidFill>
                  <a:srgbClr val="10207C"/>
                </a:solidFill>
                <a:ea typeface="ＭＳ Ｐゴシック" pitchFamily="34" charset="-128"/>
              </a:rPr>
              <a:t>WSRT (Westerbork telescoop)</a:t>
            </a:r>
          </a:p>
          <a:p>
            <a:pPr marL="1336675" lvl="2" indent="-193675">
              <a:spcAft>
                <a:spcPts val="750"/>
              </a:spcAft>
              <a:buClr>
                <a:srgbClr val="FFFFFF"/>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mtClean="0">
                <a:solidFill>
                  <a:srgbClr val="10207C"/>
                </a:solidFill>
                <a:ea typeface="ＭＳ Ｐゴシック" pitchFamily="34" charset="-128"/>
              </a:rPr>
              <a:t>LOFAR</a:t>
            </a:r>
          </a:p>
          <a:p>
            <a:pPr marL="1336675" lvl="2" indent="-193675">
              <a:lnSpc>
                <a:spcPct val="90000"/>
              </a:lnSpc>
              <a:spcAft>
                <a:spcPts val="750"/>
              </a:spcAft>
              <a:buClr>
                <a:srgbClr val="FFFFFF"/>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mtClean="0">
                <a:solidFill>
                  <a:srgbClr val="10207C"/>
                </a:solidFill>
                <a:ea typeface="ＭＳ Ｐゴシック" pitchFamily="34" charset="-128"/>
              </a:rPr>
              <a:t>Voorbereiden van de rol in SKA</a:t>
            </a:r>
          </a:p>
          <a:p>
            <a:pPr marL="763588" lvl="1">
              <a:lnSpc>
                <a:spcPct val="90000"/>
              </a:lnSpc>
              <a:spcAft>
                <a:spcPts val="750"/>
              </a:spcAft>
              <a:buClr>
                <a:srgbClr val="FFFFFF"/>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nl-NL" smtClean="0">
              <a:solidFill>
                <a:srgbClr val="10207C"/>
              </a:solidFill>
              <a:ea typeface="ＭＳ Ｐゴシック" pitchFamily="34" charset="-128"/>
            </a:endParaRPr>
          </a:p>
          <a:p>
            <a:pPr marL="192088" indent="-192088">
              <a:lnSpc>
                <a:spcPct val="90000"/>
              </a:lnSpc>
              <a:spcAft>
                <a:spcPts val="750"/>
              </a:spcAft>
              <a:buClr>
                <a:srgbClr val="FFFFFF"/>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mtClean="0">
                <a:solidFill>
                  <a:srgbClr val="10207C"/>
                </a:solidFill>
                <a:ea typeface="ＭＳ Ｐゴシック" pitchFamily="34" charset="-128"/>
              </a:rPr>
              <a:t>Technologische ontwikkeling</a:t>
            </a:r>
          </a:p>
          <a:p>
            <a:pPr marL="1336675" lvl="2" indent="-193675">
              <a:lnSpc>
                <a:spcPct val="90000"/>
              </a:lnSpc>
              <a:spcAft>
                <a:spcPts val="750"/>
              </a:spcAft>
              <a:buClr>
                <a:srgbClr val="FFFFFF"/>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mtClean="0">
                <a:solidFill>
                  <a:srgbClr val="10207C"/>
                </a:solidFill>
                <a:ea typeface="ＭＳ Ｐゴシック" pitchFamily="34" charset="-128"/>
              </a:rPr>
              <a:t>LOFAR </a:t>
            </a:r>
          </a:p>
          <a:p>
            <a:pPr marL="1336675" lvl="2" indent="-193675">
              <a:lnSpc>
                <a:spcPct val="90000"/>
              </a:lnSpc>
              <a:spcAft>
                <a:spcPts val="750"/>
              </a:spcAft>
              <a:buClr>
                <a:srgbClr val="FFFFFF"/>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mtClean="0">
                <a:solidFill>
                  <a:srgbClr val="10207C"/>
                </a:solidFill>
                <a:ea typeface="ＭＳ Ｐゴシック" pitchFamily="34" charset="-128"/>
              </a:rPr>
              <a:t>Technologie voor SKA</a:t>
            </a:r>
          </a:p>
          <a:p>
            <a:pPr marL="1336675" lvl="2" indent="-193675">
              <a:lnSpc>
                <a:spcPct val="90000"/>
              </a:lnSpc>
              <a:spcAft>
                <a:spcPts val="750"/>
              </a:spcAft>
              <a:buClr>
                <a:srgbClr val="FFFFFF"/>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nl-NL" smtClean="0">
                <a:solidFill>
                  <a:srgbClr val="10207C"/>
                </a:solidFill>
                <a:ea typeface="ＭＳ Ｐゴシック" pitchFamily="34" charset="-128"/>
              </a:rPr>
              <a:t>Optisch/infrarood instrumenten</a:t>
            </a:r>
          </a:p>
          <a:p>
            <a:pPr marL="1336675" lvl="2" indent="-193675">
              <a:lnSpc>
                <a:spcPct val="90000"/>
              </a:lnSpc>
              <a:spcAft>
                <a:spcPts val="750"/>
              </a:spcAft>
              <a:buClr>
                <a:srgbClr val="FFFFFF"/>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nl-NL" smtClean="0">
              <a:solidFill>
                <a:srgbClr val="10207C"/>
              </a:solidFill>
              <a:ea typeface="ＭＳ Ｐゴシック" pitchFamily="34" charset="-128"/>
            </a:endParaRPr>
          </a:p>
          <a:p>
            <a:pPr marL="192088" indent="-192088">
              <a:spcAft>
                <a:spcPts val="750"/>
              </a:spcAft>
              <a:buClr>
                <a:srgbClr val="FFFFFF"/>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nl-NL" smtClean="0">
              <a:solidFill>
                <a:srgbClr val="10207C"/>
              </a:solidFill>
              <a:ea typeface="ＭＳ Ｐゴシック" pitchFamily="34" charset="-128"/>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a:xfrm>
            <a:off x="427038" y="228600"/>
            <a:ext cx="6126162" cy="823913"/>
          </a:xfrm>
        </p:spPr>
        <p:txBody>
          <a:bodyPr/>
          <a:lstStyle/>
          <a:p>
            <a:r>
              <a:rPr lang="en-US" smtClean="0">
                <a:ea typeface="ＭＳ Ｐゴシック" pitchFamily="34" charset="-128"/>
              </a:rPr>
              <a:t>1. Onderzoek en ontwikkeling (R &amp; D)</a:t>
            </a:r>
          </a:p>
        </p:txBody>
      </p:sp>
      <p:sp>
        <p:nvSpPr>
          <p:cNvPr id="7171" name="Tijdelijke aanduiding voor voettekst 3"/>
          <p:cNvSpPr>
            <a:spLocks noGrp="1"/>
          </p:cNvSpPr>
          <p:nvPr>
            <p:ph type="ftr" sz="quarter" idx="11"/>
          </p:nvPr>
        </p:nvSpPr>
        <p:spPr>
          <a:noFill/>
        </p:spPr>
        <p:txBody>
          <a:bodyPr/>
          <a:lstStyle/>
          <a:p>
            <a:r>
              <a:rPr lang="nl-NL" smtClean="0">
                <a:latin typeface="Verdana" pitchFamily="34" charset="0"/>
                <a:ea typeface="ＭＳ Ｐゴシック" pitchFamily="34" charset="-128"/>
              </a:rPr>
              <a:t>Onderzoek bij ASTRON	middelbare school</a:t>
            </a:r>
            <a:endParaRPr lang="en-US" smtClean="0">
              <a:latin typeface="Verdana" pitchFamily="34" charset="0"/>
              <a:ea typeface="ＭＳ Ｐゴシック" pitchFamily="34" charset="-128"/>
            </a:endParaRPr>
          </a:p>
        </p:txBody>
      </p:sp>
      <p:sp>
        <p:nvSpPr>
          <p:cNvPr id="7172" name="Tijdelijke aanduiding voor dianummer 4"/>
          <p:cNvSpPr>
            <a:spLocks noGrp="1"/>
          </p:cNvSpPr>
          <p:nvPr>
            <p:ph type="sldNum" sz="quarter" idx="12"/>
          </p:nvPr>
        </p:nvSpPr>
        <p:spPr>
          <a:noFill/>
        </p:spPr>
        <p:txBody>
          <a:bodyPr/>
          <a:lstStyle/>
          <a:p>
            <a:fld id="{3ECB8937-1CB3-4DB5-92B1-E32358C79A44}" type="slidenum">
              <a:rPr lang="en-US" smtClean="0"/>
              <a:pPr/>
              <a:t>8</a:t>
            </a:fld>
            <a:endParaRPr lang="en-US" smtClean="0"/>
          </a:p>
        </p:txBody>
      </p:sp>
      <p:sp>
        <p:nvSpPr>
          <p:cNvPr id="7173" name="TextBox 9"/>
          <p:cNvSpPr txBox="1">
            <a:spLocks noChangeArrowheads="1"/>
          </p:cNvSpPr>
          <p:nvPr/>
        </p:nvSpPr>
        <p:spPr bwMode="auto">
          <a:xfrm>
            <a:off x="1187450" y="1341438"/>
            <a:ext cx="6264275" cy="1870075"/>
          </a:xfrm>
          <a:prstGeom prst="rect">
            <a:avLst/>
          </a:prstGeom>
          <a:noFill/>
          <a:ln w="9525">
            <a:noFill/>
            <a:miter lim="800000"/>
            <a:headEnd/>
            <a:tailEnd/>
          </a:ln>
        </p:spPr>
        <p:txBody>
          <a:bodyPr>
            <a:spAutoFit/>
          </a:bodyPr>
          <a:lstStyle/>
          <a:p>
            <a:pPr>
              <a:buClr>
                <a:schemeClr val="bg1"/>
              </a:buClr>
              <a:buFont typeface="Wingdings" pitchFamily="2" charset="2"/>
              <a:buChar char="§"/>
            </a:pPr>
            <a:r>
              <a:rPr lang="nl-NL">
                <a:solidFill>
                  <a:schemeClr val="tx2"/>
                </a:solidFill>
              </a:rPr>
              <a:t>Technische afdeling</a:t>
            </a:r>
          </a:p>
          <a:p>
            <a:pPr lvl="1">
              <a:buClr>
                <a:schemeClr val="bg1"/>
              </a:buClr>
              <a:buFont typeface="Arial" charset="0"/>
              <a:buChar char="•"/>
            </a:pPr>
            <a:r>
              <a:rPr lang="nl-NL">
                <a:solidFill>
                  <a:schemeClr val="tx2"/>
                </a:solidFill>
              </a:rPr>
              <a:t>Ontwikkelen nieuwe telescopen of instrumenten voor telescopen</a:t>
            </a:r>
          </a:p>
          <a:p>
            <a:pPr lvl="1">
              <a:buClr>
                <a:schemeClr val="bg1"/>
              </a:buClr>
              <a:buFont typeface="Arial" charset="0"/>
              <a:buChar char="•"/>
            </a:pPr>
            <a:r>
              <a:rPr lang="nl-NL">
                <a:solidFill>
                  <a:schemeClr val="tx2"/>
                </a:solidFill>
              </a:rPr>
              <a:t>Hard- en software ontwikkeling</a:t>
            </a:r>
          </a:p>
        </p:txBody>
      </p:sp>
      <p:pic>
        <p:nvPicPr>
          <p:cNvPr id="7174" name="Picture 12" descr="THEA for SKA.jpg"/>
          <p:cNvPicPr>
            <a:picLocks noChangeAspect="1"/>
          </p:cNvPicPr>
          <p:nvPr/>
        </p:nvPicPr>
        <p:blipFill>
          <a:blip r:embed="rId3" cstate="print"/>
          <a:srcRect/>
          <a:stretch>
            <a:fillRect/>
          </a:stretch>
        </p:blipFill>
        <p:spPr bwMode="auto">
          <a:xfrm>
            <a:off x="1447800" y="4319588"/>
            <a:ext cx="3048000" cy="2016125"/>
          </a:xfrm>
          <a:prstGeom prst="rect">
            <a:avLst/>
          </a:prstGeom>
          <a:noFill/>
          <a:ln w="9525">
            <a:noFill/>
            <a:miter lim="800000"/>
            <a:headEnd/>
            <a:tailEnd/>
          </a:ln>
        </p:spPr>
      </p:pic>
      <p:sp>
        <p:nvSpPr>
          <p:cNvPr id="7175" name="TextBox 15"/>
          <p:cNvSpPr txBox="1">
            <a:spLocks noChangeArrowheads="1"/>
          </p:cNvSpPr>
          <p:nvPr/>
        </p:nvSpPr>
        <p:spPr bwMode="auto">
          <a:xfrm>
            <a:off x="1187450" y="3644900"/>
            <a:ext cx="7561263" cy="908050"/>
          </a:xfrm>
          <a:prstGeom prst="rect">
            <a:avLst/>
          </a:prstGeom>
          <a:noFill/>
          <a:ln w="9525">
            <a:noFill/>
            <a:miter lim="800000"/>
            <a:headEnd/>
            <a:tailEnd/>
          </a:ln>
        </p:spPr>
        <p:txBody>
          <a:bodyPr>
            <a:spAutoFit/>
          </a:bodyPr>
          <a:lstStyle/>
          <a:p>
            <a:pPr>
              <a:buClr>
                <a:schemeClr val="bg1"/>
              </a:buClr>
            </a:pPr>
            <a:r>
              <a:rPr lang="nl-NL">
                <a:solidFill>
                  <a:schemeClr val="tx2"/>
                </a:solidFill>
              </a:rPr>
              <a:t>Bijvoorbeeld: </a:t>
            </a:r>
            <a:r>
              <a:rPr lang="en-US">
                <a:solidFill>
                  <a:schemeClr val="tx2"/>
                </a:solidFill>
              </a:rPr>
              <a:t>EMBRACE </a:t>
            </a:r>
            <a:r>
              <a:rPr lang="nl-NL">
                <a:solidFill>
                  <a:schemeClr val="tx2"/>
                </a:solidFill>
              </a:rPr>
              <a:t/>
            </a:r>
            <a:br>
              <a:rPr lang="nl-NL">
                <a:solidFill>
                  <a:schemeClr val="tx2"/>
                </a:solidFill>
              </a:rPr>
            </a:br>
            <a:endParaRPr lang="nl-NL" sz="2000">
              <a:solidFill>
                <a:schemeClr val="tx2"/>
              </a:solidFill>
            </a:endParaRPr>
          </a:p>
        </p:txBody>
      </p:sp>
      <p:pic>
        <p:nvPicPr>
          <p:cNvPr id="7176" name="Picture 16" descr="embrace1.jpg"/>
          <p:cNvPicPr>
            <a:picLocks noChangeAspect="1"/>
          </p:cNvPicPr>
          <p:nvPr/>
        </p:nvPicPr>
        <p:blipFill>
          <a:blip r:embed="rId4" cstate="print"/>
          <a:srcRect/>
          <a:stretch>
            <a:fillRect/>
          </a:stretch>
        </p:blipFill>
        <p:spPr bwMode="auto">
          <a:xfrm>
            <a:off x="4648200" y="4297363"/>
            <a:ext cx="2819400" cy="2095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a:xfrm>
            <a:off x="395288" y="260350"/>
            <a:ext cx="6126162" cy="914400"/>
          </a:xfrm>
        </p:spPr>
        <p:txBody>
          <a:bodyPr/>
          <a:lstStyle/>
          <a:p>
            <a:r>
              <a:rPr lang="en-US" smtClean="0">
                <a:ea typeface="ＭＳ Ｐゴシック" pitchFamily="34" charset="-128"/>
              </a:rPr>
              <a:t>2. Radiosterrenwacht</a:t>
            </a:r>
            <a:br>
              <a:rPr lang="en-US" smtClean="0">
                <a:ea typeface="ＭＳ Ｐゴシック" pitchFamily="34" charset="-128"/>
              </a:rPr>
            </a:br>
            <a:r>
              <a:rPr lang="en-US" sz="2000" smtClean="0">
                <a:ea typeface="ＭＳ Ｐゴシック" pitchFamily="34" charset="-128"/>
              </a:rPr>
              <a:t>(radio observatory)</a:t>
            </a:r>
            <a:r>
              <a:rPr lang="en-US" smtClean="0">
                <a:solidFill>
                  <a:schemeClr val="bg1"/>
                </a:solidFill>
                <a:ea typeface="ＭＳ Ｐゴシック" pitchFamily="34" charset="-128"/>
              </a:rPr>
              <a:t/>
            </a:r>
            <a:br>
              <a:rPr lang="en-US" smtClean="0">
                <a:solidFill>
                  <a:schemeClr val="bg1"/>
                </a:solidFill>
                <a:ea typeface="ＭＳ Ｐゴシック" pitchFamily="34" charset="-128"/>
              </a:rPr>
            </a:br>
            <a:endParaRPr lang="nl-NL" smtClean="0">
              <a:ea typeface="ＭＳ Ｐゴシック" pitchFamily="34" charset="-128"/>
            </a:endParaRPr>
          </a:p>
        </p:txBody>
      </p:sp>
      <p:sp>
        <p:nvSpPr>
          <p:cNvPr id="8195" name="Tijdelijke aanduiding voor inhoud 2"/>
          <p:cNvSpPr>
            <a:spLocks noGrp="1"/>
          </p:cNvSpPr>
          <p:nvPr>
            <p:ph idx="1"/>
          </p:nvPr>
        </p:nvSpPr>
        <p:spPr>
          <a:xfrm>
            <a:off x="452438" y="1600200"/>
            <a:ext cx="8151812" cy="4689475"/>
          </a:xfrm>
        </p:spPr>
        <p:txBody>
          <a:bodyPr/>
          <a:lstStyle/>
          <a:p>
            <a:pPr>
              <a:buFont typeface="Wingdings" pitchFamily="2" charset="2"/>
              <a:buNone/>
            </a:pPr>
            <a:r>
              <a:rPr lang="nl-NL" smtClean="0">
                <a:ea typeface="ＭＳ Ｐゴシック" pitchFamily="34" charset="-128"/>
              </a:rPr>
              <a:t>Het maken van opnames met de WSRT en LOFAR</a:t>
            </a:r>
          </a:p>
          <a:p>
            <a:pPr>
              <a:buFont typeface="Wingdings" pitchFamily="2" charset="2"/>
              <a:buNone/>
            </a:pPr>
            <a:r>
              <a:rPr lang="nl-NL" smtClean="0">
                <a:ea typeface="ＭＳ Ｐゴシック" pitchFamily="34" charset="-128"/>
              </a:rPr>
              <a:t>Het onderhouden en repareren van de telescopen</a:t>
            </a:r>
          </a:p>
        </p:txBody>
      </p:sp>
      <p:sp>
        <p:nvSpPr>
          <p:cNvPr id="8196" name="Tijdelijke aanduiding voor voettekst 3"/>
          <p:cNvSpPr>
            <a:spLocks noGrp="1"/>
          </p:cNvSpPr>
          <p:nvPr>
            <p:ph type="ftr" sz="quarter" idx="11"/>
          </p:nvPr>
        </p:nvSpPr>
        <p:spPr>
          <a:noFill/>
        </p:spPr>
        <p:txBody>
          <a:bodyPr/>
          <a:lstStyle/>
          <a:p>
            <a:r>
              <a:rPr lang="en-US" smtClean="0">
                <a:latin typeface="Verdana" pitchFamily="34" charset="0"/>
                <a:ea typeface="ＭＳ Ｐゴシック" pitchFamily="34" charset="-128"/>
              </a:rPr>
              <a:t> </a:t>
            </a:r>
          </a:p>
        </p:txBody>
      </p:sp>
      <p:sp>
        <p:nvSpPr>
          <p:cNvPr id="8197" name="Tijdelijke aanduiding voor dianummer 4"/>
          <p:cNvSpPr>
            <a:spLocks noGrp="1"/>
          </p:cNvSpPr>
          <p:nvPr>
            <p:ph type="sldNum" sz="quarter" idx="12"/>
          </p:nvPr>
        </p:nvSpPr>
        <p:spPr>
          <a:noFill/>
        </p:spPr>
        <p:txBody>
          <a:bodyPr/>
          <a:lstStyle/>
          <a:p>
            <a:fld id="{934EF37C-8345-4B66-8A1B-EA9F1BDC5E3F}" type="slidenum">
              <a:rPr lang="en-US" smtClean="0"/>
              <a:pPr/>
              <a:t>9</a:t>
            </a:fld>
            <a:endParaRPr lang="en-US" smtClean="0"/>
          </a:p>
        </p:txBody>
      </p:sp>
      <p:pic>
        <p:nvPicPr>
          <p:cNvPr id="8198" name="Picture 9" descr="WSRT in the morning"/>
          <p:cNvPicPr>
            <a:picLocks noChangeAspect="1" noChangeArrowheads="1"/>
          </p:cNvPicPr>
          <p:nvPr/>
        </p:nvPicPr>
        <p:blipFill>
          <a:blip r:embed="rId3" cstate="print"/>
          <a:srcRect/>
          <a:stretch>
            <a:fillRect/>
          </a:stretch>
        </p:blipFill>
        <p:spPr bwMode="auto">
          <a:xfrm>
            <a:off x="395288" y="3213100"/>
            <a:ext cx="3960812" cy="2962275"/>
          </a:xfrm>
          <a:prstGeom prst="rect">
            <a:avLst/>
          </a:prstGeom>
          <a:noFill/>
          <a:ln w="9525">
            <a:noFill/>
            <a:miter lim="800000"/>
            <a:headEnd/>
            <a:tailEnd/>
          </a:ln>
        </p:spPr>
      </p:pic>
      <p:sp>
        <p:nvSpPr>
          <p:cNvPr id="8199" name="Tijdelijke aanduiding voor voettekst 3"/>
          <p:cNvSpPr txBox="1">
            <a:spLocks/>
          </p:cNvSpPr>
          <p:nvPr/>
        </p:nvSpPr>
        <p:spPr bwMode="auto">
          <a:xfrm>
            <a:off x="533400" y="6477000"/>
            <a:ext cx="5897563" cy="381000"/>
          </a:xfrm>
          <a:prstGeom prst="rect">
            <a:avLst/>
          </a:prstGeom>
          <a:noFill/>
          <a:ln w="9525">
            <a:noFill/>
            <a:miter lim="800000"/>
            <a:headEnd/>
            <a:tailEnd/>
          </a:ln>
        </p:spPr>
        <p:txBody>
          <a:bodyPr lIns="0" tIns="0" rIns="0" bIns="0"/>
          <a:lstStyle/>
          <a:p>
            <a:r>
              <a:rPr lang="nl-NL" sz="900">
                <a:solidFill>
                  <a:schemeClr val="bg1"/>
                </a:solidFill>
              </a:rPr>
              <a:t>Onderzoek bij ASTRON	middelbare school</a:t>
            </a:r>
            <a:endParaRPr lang="en-US" sz="900">
              <a:solidFill>
                <a:schemeClr val="bg1"/>
              </a:solidFill>
            </a:endParaRPr>
          </a:p>
        </p:txBody>
      </p:sp>
      <p:pic>
        <p:nvPicPr>
          <p:cNvPr id="8200" name="Picture 22" descr="wsrt.jpg                                                       004D0378Macintosh HD                   C15F70E5:"/>
          <p:cNvPicPr>
            <a:picLocks noChangeAspect="1" noChangeArrowheads="1"/>
          </p:cNvPicPr>
          <p:nvPr/>
        </p:nvPicPr>
        <p:blipFill>
          <a:blip r:embed="rId4" cstate="print"/>
          <a:srcRect/>
          <a:stretch>
            <a:fillRect/>
          </a:stretch>
        </p:blipFill>
        <p:spPr bwMode="auto">
          <a:xfrm>
            <a:off x="5181600" y="2743200"/>
            <a:ext cx="3078163" cy="3887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10207C"/>
      </a:dk2>
      <a:lt2>
        <a:srgbClr val="666666"/>
      </a:lt2>
      <a:accent1>
        <a:srgbClr val="0064FF"/>
      </a:accent1>
      <a:accent2>
        <a:srgbClr val="0096FF"/>
      </a:accent2>
      <a:accent3>
        <a:srgbClr val="FFFFFF"/>
      </a:accent3>
      <a:accent4>
        <a:srgbClr val="000000"/>
      </a:accent4>
      <a:accent5>
        <a:srgbClr val="AAB8FF"/>
      </a:accent5>
      <a:accent6>
        <a:srgbClr val="0087E7"/>
      </a:accent6>
      <a:hlink>
        <a:srgbClr val="00C9FF"/>
      </a:hlink>
      <a:folHlink>
        <a:srgbClr val="00FFFF"/>
      </a:folHlink>
    </a:clrScheme>
    <a:fontScheme name="Blank Presentation">
      <a:majorFont>
        <a:latin typeface="Verdana"/>
        <a:ea typeface="ＭＳ Ｐゴシック"/>
        <a:cs typeface=""/>
      </a:majorFont>
      <a:minorFont>
        <a:latin typeface="Verdana"/>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2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1"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2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1" charset="0"/>
            <a:ea typeface="ＭＳ Ｐゴシック" pitchFamily="1" charset="-128"/>
          </a:defRPr>
        </a:defPPr>
      </a:lstStyle>
    </a:lnDef>
  </a:objectDefaults>
  <a:extraClrSchemeLst>
    <a:extraClrScheme>
      <a:clrScheme name="Blank Presentation 1">
        <a:dk1>
          <a:srgbClr val="000000"/>
        </a:dk1>
        <a:lt1>
          <a:srgbClr val="FFFFFF"/>
        </a:lt1>
        <a:dk2>
          <a:srgbClr val="10207C"/>
        </a:dk2>
        <a:lt2>
          <a:srgbClr val="666666"/>
        </a:lt2>
        <a:accent1>
          <a:srgbClr val="0064FF"/>
        </a:accent1>
        <a:accent2>
          <a:srgbClr val="0096FF"/>
        </a:accent2>
        <a:accent3>
          <a:srgbClr val="FFFFFF"/>
        </a:accent3>
        <a:accent4>
          <a:srgbClr val="000000"/>
        </a:accent4>
        <a:accent5>
          <a:srgbClr val="AAB8FF"/>
        </a:accent5>
        <a:accent6>
          <a:srgbClr val="0087E7"/>
        </a:accent6>
        <a:hlink>
          <a:srgbClr val="00C9FF"/>
        </a:hlink>
        <a:folHlink>
          <a:srgbClr val="00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7488</TotalTime>
  <Words>6229</Words>
  <Application>Microsoft Office PowerPoint</Application>
  <PresentationFormat>On-screen Show (4:3)</PresentationFormat>
  <Paragraphs>694</Paragraphs>
  <Slides>67</Slides>
  <Notes>54</Notes>
  <HiddenSlides>21</HiddenSlides>
  <MMClips>10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Blank Presentation</vt:lpstr>
      <vt:lpstr>Onderzoek bij ASTRON</vt:lpstr>
      <vt:lpstr>Inhoud</vt:lpstr>
      <vt:lpstr>Slide 3</vt:lpstr>
      <vt:lpstr>Slide 4</vt:lpstr>
      <vt:lpstr>Slide 5</vt:lpstr>
      <vt:lpstr>Het instituut ASTRON</vt:lpstr>
      <vt:lpstr>Doel: Ontdekkingen mogelijk maken</vt:lpstr>
      <vt:lpstr>1. Onderzoek en ontwikkeling (R &amp; D)</vt:lpstr>
      <vt:lpstr>2. Radiosterrenwacht (radio observatory) </vt:lpstr>
      <vt:lpstr>3. Astronomiegroep</vt:lpstr>
      <vt:lpstr>3. Astronomiegroep</vt:lpstr>
      <vt:lpstr>Astronomen bij ASTRON werken aan veel verschillende wetenschappelijke onderwerpen. </vt:lpstr>
      <vt:lpstr>Hoe werken astronomen? Wetenschappelijk</vt:lpstr>
      <vt:lpstr>Elektromagnetisch spectrum </vt:lpstr>
      <vt:lpstr>Waarnemingen van elektromagnetische golven</vt:lpstr>
      <vt:lpstr>Slide 16</vt:lpstr>
      <vt:lpstr>Elektromagnetisch spectrum M81 gezien door verschillende EM-golven</vt:lpstr>
      <vt:lpstr>Wat maakt radiostraling?</vt:lpstr>
      <vt:lpstr>Wat maakt radiostraling?</vt:lpstr>
      <vt:lpstr>Resolutie optisch tegenover radio</vt:lpstr>
      <vt:lpstr>Radiogolven waarnemen</vt:lpstr>
      <vt:lpstr>Waarnemingen: Zwarte gaten in Quasar </vt:lpstr>
      <vt:lpstr>Quasar</vt:lpstr>
      <vt:lpstr>Waarnemingen: Crab Nevel</vt:lpstr>
      <vt:lpstr>Waarnemingen: Crab Nevel</vt:lpstr>
      <vt:lpstr>Waarnemingen: Pulsars</vt:lpstr>
      <vt:lpstr>Slide 27</vt:lpstr>
      <vt:lpstr>arecibo antenne</vt:lpstr>
      <vt:lpstr>0329+53 langzaam</vt:lpstr>
      <vt:lpstr> snel</vt:lpstr>
      <vt:lpstr>1937 zeer snel</vt:lpstr>
      <vt:lpstr>ambulance</vt:lpstr>
      <vt:lpstr>Slide 33</vt:lpstr>
      <vt:lpstr>Telescopen: Dwingeloo telescoop</vt:lpstr>
      <vt:lpstr>Telescopen: WSRT</vt:lpstr>
      <vt:lpstr>Vele kleine telescopen = grote telescoop</vt:lpstr>
      <vt:lpstr>Slide 37</vt:lpstr>
      <vt:lpstr>Slide 38</vt:lpstr>
      <vt:lpstr>WSRT: Interferometrie</vt:lpstr>
      <vt:lpstr>Telescopen: LOFAR LOw Frequency ARray</vt:lpstr>
      <vt:lpstr>Locatie LOFAR</vt:lpstr>
      <vt:lpstr>Locatie LOFAR</vt:lpstr>
      <vt:lpstr>Locatie LOFAR</vt:lpstr>
      <vt:lpstr>LOFAR: werking</vt:lpstr>
      <vt:lpstr>LOFAR is meer</vt:lpstr>
      <vt:lpstr>Telescopen: SKA Square Kilometre Array</vt:lpstr>
      <vt:lpstr>Telescopen: SKA</vt:lpstr>
      <vt:lpstr>studiemogelijkheden</vt:lpstr>
      <vt:lpstr>Vragen?</vt:lpstr>
      <vt:lpstr>Quiz</vt:lpstr>
      <vt:lpstr>Slide 51</vt:lpstr>
      <vt:lpstr>Energie van radiogolven</vt:lpstr>
      <vt:lpstr>Grootte melkwegstelsel</vt:lpstr>
      <vt:lpstr>pulsar</vt:lpstr>
      <vt:lpstr>Hubble</vt:lpstr>
      <vt:lpstr>Radiogolven waarnemen</vt:lpstr>
      <vt:lpstr>Quiz</vt:lpstr>
      <vt:lpstr>Single-dish</vt:lpstr>
      <vt:lpstr>Energie van radiogolven</vt:lpstr>
      <vt:lpstr>Energie van radiogolven</vt:lpstr>
      <vt:lpstr>Grootte melkwegstelsel</vt:lpstr>
      <vt:lpstr>pulsar</vt:lpstr>
      <vt:lpstr>pulsars</vt:lpstr>
      <vt:lpstr>Hubble</vt:lpstr>
      <vt:lpstr>De wet van Hubble</vt:lpstr>
      <vt:lpstr>Radiogolven waarnemen</vt:lpstr>
      <vt:lpstr>Antwoorden Quiz</vt:lpstr>
    </vt:vector>
  </TitlesOfParts>
  <Company>Katja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Katja</dc:creator>
  <cp:lastModifiedBy>Annette de Boer-Arts</cp:lastModifiedBy>
  <cp:revision>605</cp:revision>
  <dcterms:created xsi:type="dcterms:W3CDTF">2011-02-02T15:43:21Z</dcterms:created>
  <dcterms:modified xsi:type="dcterms:W3CDTF">2012-07-26T09:21:43Z</dcterms:modified>
</cp:coreProperties>
</file>